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drawings/drawing2.xml" ContentType="application/vnd.openxmlformats-officedocument.drawingml.chartshape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diagrams/colors8.xml" ContentType="application/vnd.openxmlformats-officedocument.drawingml.diagramColors+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Default Extension="xlsx" ContentType="application/vnd.openxmlformats-officedocument.spreadsheetml.sheet"/>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diagrams/layout6.xml" ContentType="application/vnd.openxmlformats-officedocument.drawingml.diagramLayout+xml"/>
  <Override PartName="/ppt/notesSlides/notesSlide24.xml" ContentType="application/vnd.openxmlformats-officedocument.presentationml.notesSlide+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gif" ContentType="image/gif"/>
  <Default Extension="vml" ContentType="application/vnd.openxmlformats-officedocument.vmlDrawing"/>
  <Override PartName="/ppt/diagrams/drawing8.xml" ContentType="application/vnd.ms-office.drawingml.diagramDrawing+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Default Extension="wmf" ContentType="image/x-wmf"/>
  <Default Extension="xls" ContentType="application/vnd.ms-exce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charts/chart1.xml" ContentType="application/vnd.openxmlformats-officedocument.drawingml.char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rawings/drawing1.xml" ContentType="application/vnd.openxmlformats-officedocument.drawingml.chartshapes+xml"/>
  <Override PartName="/ppt/notesSlides/notesSlide19.xml" ContentType="application/vnd.openxmlformats-officedocument.presentationml.notesSlide+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6.xml" ContentType="application/vnd.openxmlformats-officedocument.presentationml.notes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673" r:id="rId2"/>
  </p:sldMasterIdLst>
  <p:notesMasterIdLst>
    <p:notesMasterId r:id="rId48"/>
  </p:notesMasterIdLst>
  <p:handoutMasterIdLst>
    <p:handoutMasterId r:id="rId49"/>
  </p:handoutMasterIdLst>
  <p:sldIdLst>
    <p:sldId id="873" r:id="rId3"/>
    <p:sldId id="780" r:id="rId4"/>
    <p:sldId id="945" r:id="rId5"/>
    <p:sldId id="966" r:id="rId6"/>
    <p:sldId id="968" r:id="rId7"/>
    <p:sldId id="994" r:id="rId8"/>
    <p:sldId id="947" r:id="rId9"/>
    <p:sldId id="949" r:id="rId10"/>
    <p:sldId id="950" r:id="rId11"/>
    <p:sldId id="953" r:id="rId12"/>
    <p:sldId id="912" r:id="rId13"/>
    <p:sldId id="914" r:id="rId14"/>
    <p:sldId id="970" r:id="rId15"/>
    <p:sldId id="971" r:id="rId16"/>
    <p:sldId id="972" r:id="rId17"/>
    <p:sldId id="981" r:id="rId18"/>
    <p:sldId id="975" r:id="rId19"/>
    <p:sldId id="974" r:id="rId20"/>
    <p:sldId id="922" r:id="rId21"/>
    <p:sldId id="891" r:id="rId22"/>
    <p:sldId id="969" r:id="rId23"/>
    <p:sldId id="959" r:id="rId24"/>
    <p:sldId id="894" r:id="rId25"/>
    <p:sldId id="898" r:id="rId26"/>
    <p:sldId id="924" r:id="rId27"/>
    <p:sldId id="982" r:id="rId28"/>
    <p:sldId id="983" r:id="rId29"/>
    <p:sldId id="988" r:id="rId30"/>
    <p:sldId id="989" r:id="rId31"/>
    <p:sldId id="990" r:id="rId32"/>
    <p:sldId id="985" r:id="rId33"/>
    <p:sldId id="986" r:id="rId34"/>
    <p:sldId id="987" r:id="rId35"/>
    <p:sldId id="978" r:id="rId36"/>
    <p:sldId id="905" r:id="rId37"/>
    <p:sldId id="979" r:id="rId38"/>
    <p:sldId id="906" r:id="rId39"/>
    <p:sldId id="907" r:id="rId40"/>
    <p:sldId id="908" r:id="rId41"/>
    <p:sldId id="909" r:id="rId42"/>
    <p:sldId id="980" r:id="rId43"/>
    <p:sldId id="991" r:id="rId44"/>
    <p:sldId id="992" r:id="rId45"/>
    <p:sldId id="993" r:id="rId46"/>
    <p:sldId id="923" r:id="rId47"/>
  </p:sldIdLst>
  <p:sldSz cx="10261600" cy="7561263"/>
  <p:notesSz cx="6877050" cy="10001250"/>
  <p:custDataLst>
    <p:tags r:id="rId50"/>
  </p:custDataLst>
  <p:defaultTextStyle>
    <a:defPPr>
      <a:defRPr lang="zh-CN"/>
    </a:defPPr>
    <a:lvl1pPr algn="l" rtl="0" fontAlgn="base">
      <a:spcBef>
        <a:spcPct val="0"/>
      </a:spcBef>
      <a:spcAft>
        <a:spcPct val="0"/>
      </a:spcAft>
      <a:defRPr sz="1600" b="1" kern="1200">
        <a:solidFill>
          <a:schemeClr val="bg2"/>
        </a:solidFill>
        <a:latin typeface="Arial" pitchFamily="34" charset="0"/>
        <a:ea typeface="微软雅黑" pitchFamily="34" charset="-122"/>
        <a:cs typeface="+mn-cs"/>
      </a:defRPr>
    </a:lvl1pPr>
    <a:lvl2pPr marL="457200" algn="l" rtl="0" fontAlgn="base">
      <a:spcBef>
        <a:spcPct val="0"/>
      </a:spcBef>
      <a:spcAft>
        <a:spcPct val="0"/>
      </a:spcAft>
      <a:defRPr sz="1600" b="1" kern="1200">
        <a:solidFill>
          <a:schemeClr val="bg2"/>
        </a:solidFill>
        <a:latin typeface="Arial" pitchFamily="34" charset="0"/>
        <a:ea typeface="微软雅黑" pitchFamily="34" charset="-122"/>
        <a:cs typeface="+mn-cs"/>
      </a:defRPr>
    </a:lvl2pPr>
    <a:lvl3pPr marL="914400" algn="l" rtl="0" fontAlgn="base">
      <a:spcBef>
        <a:spcPct val="0"/>
      </a:spcBef>
      <a:spcAft>
        <a:spcPct val="0"/>
      </a:spcAft>
      <a:defRPr sz="1600" b="1" kern="1200">
        <a:solidFill>
          <a:schemeClr val="bg2"/>
        </a:solidFill>
        <a:latin typeface="Arial" pitchFamily="34" charset="0"/>
        <a:ea typeface="微软雅黑" pitchFamily="34" charset="-122"/>
        <a:cs typeface="+mn-cs"/>
      </a:defRPr>
    </a:lvl3pPr>
    <a:lvl4pPr marL="1371600" algn="l" rtl="0" fontAlgn="base">
      <a:spcBef>
        <a:spcPct val="0"/>
      </a:spcBef>
      <a:spcAft>
        <a:spcPct val="0"/>
      </a:spcAft>
      <a:defRPr sz="1600" b="1" kern="1200">
        <a:solidFill>
          <a:schemeClr val="bg2"/>
        </a:solidFill>
        <a:latin typeface="Arial" pitchFamily="34" charset="0"/>
        <a:ea typeface="微软雅黑" pitchFamily="34" charset="-122"/>
        <a:cs typeface="+mn-cs"/>
      </a:defRPr>
    </a:lvl4pPr>
    <a:lvl5pPr marL="1828800" algn="l" rtl="0" fontAlgn="base">
      <a:spcBef>
        <a:spcPct val="0"/>
      </a:spcBef>
      <a:spcAft>
        <a:spcPct val="0"/>
      </a:spcAft>
      <a:defRPr sz="1600" b="1" kern="1200">
        <a:solidFill>
          <a:schemeClr val="bg2"/>
        </a:solidFill>
        <a:latin typeface="Arial" pitchFamily="34" charset="0"/>
        <a:ea typeface="微软雅黑" pitchFamily="34" charset="-122"/>
        <a:cs typeface="+mn-cs"/>
      </a:defRPr>
    </a:lvl5pPr>
    <a:lvl6pPr marL="2286000" algn="l" defTabSz="914400" rtl="0" eaLnBrk="1" latinLnBrk="0" hangingPunct="1">
      <a:defRPr sz="1600" b="1" kern="1200">
        <a:solidFill>
          <a:schemeClr val="bg2"/>
        </a:solidFill>
        <a:latin typeface="Arial" pitchFamily="34" charset="0"/>
        <a:ea typeface="微软雅黑" pitchFamily="34" charset="-122"/>
        <a:cs typeface="+mn-cs"/>
      </a:defRPr>
    </a:lvl6pPr>
    <a:lvl7pPr marL="2743200" algn="l" defTabSz="914400" rtl="0" eaLnBrk="1" latinLnBrk="0" hangingPunct="1">
      <a:defRPr sz="1600" b="1" kern="1200">
        <a:solidFill>
          <a:schemeClr val="bg2"/>
        </a:solidFill>
        <a:latin typeface="Arial" pitchFamily="34" charset="0"/>
        <a:ea typeface="微软雅黑" pitchFamily="34" charset="-122"/>
        <a:cs typeface="+mn-cs"/>
      </a:defRPr>
    </a:lvl7pPr>
    <a:lvl8pPr marL="3200400" algn="l" defTabSz="914400" rtl="0" eaLnBrk="1" latinLnBrk="0" hangingPunct="1">
      <a:defRPr sz="1600" b="1" kern="1200">
        <a:solidFill>
          <a:schemeClr val="bg2"/>
        </a:solidFill>
        <a:latin typeface="Arial" pitchFamily="34" charset="0"/>
        <a:ea typeface="微软雅黑" pitchFamily="34" charset="-122"/>
        <a:cs typeface="+mn-cs"/>
      </a:defRPr>
    </a:lvl8pPr>
    <a:lvl9pPr marL="3657600" algn="l" defTabSz="914400" rtl="0" eaLnBrk="1" latinLnBrk="0" hangingPunct="1">
      <a:defRPr sz="1600" b="1" kern="1200">
        <a:solidFill>
          <a:schemeClr val="bg2"/>
        </a:solidFill>
        <a:latin typeface="Arial" pitchFamily="34" charset="0"/>
        <a:ea typeface="微软雅黑"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FF"/>
    <a:srgbClr val="006699"/>
    <a:srgbClr val="FF9900"/>
    <a:srgbClr val="33CC33"/>
    <a:srgbClr val="00FF99"/>
    <a:srgbClr val="6600CC"/>
    <a:srgbClr val="FF33CC"/>
    <a:srgbClr val="0000CC"/>
    <a:srgbClr val="0033CC"/>
    <a:srgbClr val="008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51" autoAdjust="0"/>
    <p:restoredTop sz="90462" autoAdjust="0"/>
  </p:normalViewPr>
  <p:slideViewPr>
    <p:cSldViewPr snapToGrid="0">
      <p:cViewPr>
        <p:scale>
          <a:sx n="60" d="100"/>
          <a:sy n="60" d="100"/>
        </p:scale>
        <p:origin x="-1494" y="-378"/>
      </p:cViewPr>
      <p:guideLst>
        <p:guide orient="horz" pos="1105"/>
        <p:guide pos="1843"/>
      </p:guideLst>
    </p:cSldViewPr>
  </p:slideViewPr>
  <p:outlineViewPr>
    <p:cViewPr>
      <p:scale>
        <a:sx n="33" d="100"/>
        <a:sy n="33" d="100"/>
      </p:scale>
      <p:origin x="0" y="4644"/>
    </p:cViewPr>
  </p:outlineViewPr>
  <p:notesTextViewPr>
    <p:cViewPr>
      <p:scale>
        <a:sx n="100" d="100"/>
        <a:sy n="100" d="100"/>
      </p:scale>
      <p:origin x="0" y="0"/>
    </p:cViewPr>
  </p:notesTextViewPr>
  <p:sorterViewPr>
    <p:cViewPr>
      <p:scale>
        <a:sx n="66" d="100"/>
        <a:sy n="66" d="100"/>
      </p:scale>
      <p:origin x="0" y="2028"/>
    </p:cViewPr>
  </p:sorterViewPr>
  <p:notesViewPr>
    <p:cSldViewPr snapToGrid="0">
      <p:cViewPr varScale="1">
        <p:scale>
          <a:sx n="51" d="100"/>
          <a:sy n="51" d="100"/>
        </p:scale>
        <p:origin x="-1830" y="-96"/>
      </p:cViewPr>
      <p:guideLst>
        <p:guide orient="horz" pos="3150"/>
        <p:guide pos="2167"/>
      </p:guideLst>
    </p:cSldViewPr>
  </p:notesViewPr>
  <p:gridSpacing cx="46085125" cy="4608512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___2.xlsx"/></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Office_Excel____3.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autoTitleDeleted val="1"/>
    <c:view3D>
      <c:rotX val="30"/>
      <c:perspective val="30"/>
    </c:view3D>
    <c:plotArea>
      <c:layout>
        <c:manualLayout>
          <c:layoutTarget val="inner"/>
          <c:xMode val="edge"/>
          <c:yMode val="edge"/>
          <c:x val="0.13565319652806421"/>
          <c:y val="0.45741252789688192"/>
          <c:w val="0.55132197846653674"/>
          <c:h val="0.51797160769675465"/>
        </c:manualLayout>
      </c:layout>
      <c:pie3DChart>
        <c:varyColors val="1"/>
        <c:ser>
          <c:idx val="0"/>
          <c:order val="0"/>
          <c:tx>
            <c:strRef>
              <c:f>Sheet1!$B$1</c:f>
              <c:strCache>
                <c:ptCount val="1"/>
                <c:pt idx="0">
                  <c:v>绩效结果划分</c:v>
                </c:pt>
              </c:strCache>
            </c:strRef>
          </c:tx>
          <c:explosion val="14"/>
          <c:dPt>
            <c:idx val="0"/>
            <c:spPr>
              <a:solidFill>
                <a:srgbClr val="00B0F0"/>
              </a:solidFill>
            </c:spPr>
          </c:dPt>
          <c:dPt>
            <c:idx val="1"/>
            <c:spPr>
              <a:solidFill>
                <a:srgbClr val="92D050"/>
              </a:solidFill>
              <a:ln>
                <a:solidFill>
                  <a:schemeClr val="tx2"/>
                </a:solidFill>
              </a:ln>
            </c:spPr>
          </c:dPt>
          <c:dPt>
            <c:idx val="2"/>
            <c:explosion val="25"/>
            <c:spPr>
              <a:solidFill>
                <a:srgbClr val="FFFF00"/>
              </a:solidFill>
            </c:spPr>
          </c:dPt>
          <c:dPt>
            <c:idx val="3"/>
            <c:spPr>
              <a:solidFill>
                <a:srgbClr val="990099"/>
              </a:solidFill>
            </c:spPr>
          </c:dPt>
          <c:dPt>
            <c:idx val="4"/>
            <c:spPr>
              <a:solidFill>
                <a:srgbClr val="008000"/>
              </a:solidFill>
            </c:spPr>
          </c:dPt>
          <c:dLbls>
            <c:dLbl>
              <c:idx val="0"/>
              <c:layout>
                <c:manualLayout>
                  <c:x val="0.10007187500172599"/>
                  <c:y val="1.0089066912547219E-2"/>
                </c:manualLayout>
              </c:layout>
              <c:tx>
                <c:rich>
                  <a:bodyPr/>
                  <a:lstStyle/>
                  <a:p>
                    <a:r>
                      <a:rPr lang="en-US" altLang="zh-CN" sz="1400" b="1" dirty="0" smtClean="0">
                        <a:solidFill>
                          <a:srgbClr val="9933FF"/>
                        </a:solidFill>
                        <a:latin typeface="+mn-ea"/>
                        <a:ea typeface="+mn-ea"/>
                      </a:rPr>
                      <a:t>A</a:t>
                    </a:r>
                    <a:r>
                      <a:rPr lang="zh-CN" altLang="en-US" sz="1400" b="1" dirty="0" smtClean="0">
                        <a:solidFill>
                          <a:srgbClr val="9933FF"/>
                        </a:solidFill>
                        <a:latin typeface="微软雅黑" pitchFamily="34" charset="-122"/>
                        <a:ea typeface="微软雅黑" pitchFamily="34" charset="-122"/>
                      </a:rPr>
                      <a:t>（</a:t>
                    </a:r>
                    <a:r>
                      <a:rPr lang="en-US" altLang="zh-CN" sz="1400" b="1" dirty="0" smtClean="0">
                        <a:solidFill>
                          <a:srgbClr val="9933FF"/>
                        </a:solidFill>
                        <a:latin typeface="微软雅黑" pitchFamily="34" charset="-122"/>
                        <a:ea typeface="微软雅黑" pitchFamily="34" charset="-122"/>
                      </a:rPr>
                      <a:t>5%</a:t>
                    </a:r>
                    <a:r>
                      <a:rPr lang="zh-CN" altLang="en-US" sz="1400" b="1" dirty="0" smtClean="0">
                        <a:solidFill>
                          <a:srgbClr val="9933FF"/>
                        </a:solidFill>
                        <a:latin typeface="微软雅黑" pitchFamily="34" charset="-122"/>
                        <a:ea typeface="微软雅黑" pitchFamily="34" charset="-122"/>
                      </a:rPr>
                      <a:t>）优秀</a:t>
                    </a:r>
                    <a:endParaRPr lang="en-US" altLang="zh-CN" dirty="0">
                      <a:solidFill>
                        <a:srgbClr val="006699"/>
                      </a:solidFill>
                    </a:endParaRPr>
                  </a:p>
                </c:rich>
              </c:tx>
              <c:dLblPos val="bestFit"/>
            </c:dLbl>
            <c:dLbl>
              <c:idx val="1"/>
              <c:layout>
                <c:manualLayout>
                  <c:x val="5.8838396132495432E-2"/>
                  <c:y val="0.15374432425833498"/>
                </c:manualLayout>
              </c:layout>
              <c:tx>
                <c:rich>
                  <a:bodyPr anchor="ctr" anchorCtr="1"/>
                  <a:lstStyle/>
                  <a:p>
                    <a:pPr marL="0" marR="0" indent="0" algn="ctr" defTabSz="914400" rtl="0" eaLnBrk="1" fontAlgn="auto" latinLnBrk="0" hangingPunct="1">
                      <a:lnSpc>
                        <a:spcPct val="100000"/>
                      </a:lnSpc>
                      <a:spcBef>
                        <a:spcPts val="0"/>
                      </a:spcBef>
                      <a:spcAft>
                        <a:spcPts val="0"/>
                      </a:spcAft>
                      <a:buClrTx/>
                      <a:buSzTx/>
                      <a:buFontTx/>
                      <a:buNone/>
                      <a:tabLst/>
                      <a:defRPr>
                        <a:solidFill>
                          <a:srgbClr val="006699"/>
                        </a:solidFill>
                        <a:latin typeface="+mn-ea"/>
                        <a:ea typeface="+mn-ea"/>
                        <a:cs typeface="+mn-cs"/>
                      </a:defRPr>
                    </a:pPr>
                    <a:r>
                      <a:rPr lang="en-US" altLang="zh-CN" sz="1400" b="1" dirty="0" smtClean="0">
                        <a:solidFill>
                          <a:srgbClr val="9933FF"/>
                        </a:solidFill>
                        <a:latin typeface="+mn-ea"/>
                        <a:ea typeface="+mn-ea"/>
                        <a:cs typeface="+mn-cs"/>
                      </a:rPr>
                      <a:t>B</a:t>
                    </a:r>
                    <a:r>
                      <a:rPr lang="zh-CN" altLang="en-US" sz="1400" b="1" dirty="0" smtClean="0">
                        <a:solidFill>
                          <a:srgbClr val="9933FF"/>
                        </a:solidFill>
                        <a:latin typeface="+mn-lt"/>
                        <a:ea typeface="+mn-ea"/>
                        <a:cs typeface="+mn-cs"/>
                      </a:rPr>
                      <a:t>（</a:t>
                    </a:r>
                    <a:r>
                      <a:rPr lang="en-US" sz="1400" b="1" dirty="0" smtClean="0">
                        <a:solidFill>
                          <a:srgbClr val="9933FF"/>
                        </a:solidFill>
                        <a:latin typeface="+mn-lt"/>
                        <a:ea typeface="+mn-ea"/>
                        <a:cs typeface="+mn-cs"/>
                      </a:rPr>
                      <a:t>15%</a:t>
                    </a:r>
                    <a:r>
                      <a:rPr lang="zh-CN" altLang="en-US" sz="1400" b="1" dirty="0" smtClean="0">
                        <a:solidFill>
                          <a:srgbClr val="9933FF"/>
                        </a:solidFill>
                        <a:latin typeface="+mn-lt"/>
                        <a:ea typeface="+mn-ea"/>
                        <a:cs typeface="+mn-cs"/>
                      </a:rPr>
                      <a:t>）良好</a:t>
                    </a:r>
                    <a:endParaRPr lang="en-US" altLang="zh-CN" sz="1400" dirty="0">
                      <a:solidFill>
                        <a:srgbClr val="006699"/>
                      </a:solidFill>
                      <a:latin typeface="微软雅黑" pitchFamily="34" charset="-122"/>
                      <a:ea typeface="微软雅黑" pitchFamily="34" charset="-122"/>
                    </a:endParaRPr>
                  </a:p>
                </c:rich>
              </c:tx>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0" cap="flat" cmpd="sng" algn="ctr">
                  <a:solidFill>
                    <a:schemeClr val="accent6">
                      <a:shade val="95000"/>
                      <a:satMod val="105000"/>
                    </a:schemeClr>
                  </a:solidFill>
                  <a:prstDash val="solid"/>
                </a:ln>
                <a:effectLst>
                  <a:outerShdw blurRad="40000" dist="20000" dir="5400000" rotWithShape="0">
                    <a:srgbClr val="000000">
                      <a:alpha val="38000"/>
                    </a:srgbClr>
                  </a:outerShdw>
                </a:effectLst>
              </c:spPr>
              <c:dLblPos val="bestFit"/>
            </c:dLbl>
            <c:dLbl>
              <c:idx val="2"/>
              <c:layout>
                <c:manualLayout>
                  <c:x val="0.21553173890081984"/>
                  <c:y val="-8.3164861909487742E-2"/>
                </c:manualLayout>
              </c:layout>
              <c:tx>
                <c:rich>
                  <a:bodyPr anchor="ctr" anchorCtr="1"/>
                  <a:lstStyle/>
                  <a:p>
                    <a:pPr marL="0" marR="0" indent="0" algn="just" defTabSz="914400" rtl="0" eaLnBrk="1" fontAlgn="auto" latinLnBrk="0" hangingPunct="1">
                      <a:lnSpc>
                        <a:spcPct val="100000"/>
                      </a:lnSpc>
                      <a:spcBef>
                        <a:spcPts val="0"/>
                      </a:spcBef>
                      <a:spcAft>
                        <a:spcPts val="0"/>
                      </a:spcAft>
                      <a:buClrTx/>
                      <a:buSzTx/>
                      <a:buFontTx/>
                      <a:buNone/>
                      <a:tabLst/>
                      <a:defRPr>
                        <a:solidFill>
                          <a:srgbClr val="006699"/>
                        </a:solidFill>
                        <a:latin typeface="+mn-ea"/>
                        <a:ea typeface="+mn-ea"/>
                        <a:cs typeface="+mn-cs"/>
                      </a:defRPr>
                    </a:pPr>
                    <a:r>
                      <a:rPr lang="en-US" altLang="zh-CN" sz="1400" b="1" dirty="0" smtClean="0">
                        <a:solidFill>
                          <a:srgbClr val="9933FF"/>
                        </a:solidFill>
                        <a:latin typeface="+mn-ea"/>
                        <a:ea typeface="+mn-ea"/>
                        <a:cs typeface="+mn-cs"/>
                      </a:rPr>
                      <a:t>C</a:t>
                    </a:r>
                    <a:r>
                      <a:rPr lang="zh-CN" altLang="en-US" sz="1400" b="1" dirty="0" smtClean="0">
                        <a:solidFill>
                          <a:srgbClr val="9933FF"/>
                        </a:solidFill>
                        <a:latin typeface="+mn-lt"/>
                        <a:ea typeface="+mn-ea"/>
                        <a:cs typeface="+mn-cs"/>
                      </a:rPr>
                      <a:t>（</a:t>
                    </a:r>
                    <a:r>
                      <a:rPr lang="en-US" sz="1400" b="1" dirty="0" smtClean="0">
                        <a:solidFill>
                          <a:srgbClr val="9933FF"/>
                        </a:solidFill>
                        <a:latin typeface="+mn-lt"/>
                        <a:ea typeface="+mn-ea"/>
                        <a:cs typeface="+mn-cs"/>
                      </a:rPr>
                      <a:t>70%</a:t>
                    </a:r>
                    <a:r>
                      <a:rPr lang="zh-CN" altLang="en-US" sz="1400" b="1" dirty="0" smtClean="0">
                        <a:solidFill>
                          <a:srgbClr val="9933FF"/>
                        </a:solidFill>
                        <a:latin typeface="+mn-lt"/>
                        <a:ea typeface="+mn-ea"/>
                        <a:cs typeface="+mn-cs"/>
                      </a:rPr>
                      <a:t>）称职</a:t>
                    </a:r>
                    <a:endParaRPr lang="en-US" altLang="zh-CN" sz="1200" dirty="0">
                      <a:solidFill>
                        <a:srgbClr val="006699"/>
                      </a:solidFill>
                      <a:latin typeface="微软雅黑" pitchFamily="34" charset="-122"/>
                      <a:ea typeface="微软雅黑" pitchFamily="34" charset="-122"/>
                    </a:endParaRPr>
                  </a:p>
                </c:rich>
              </c:tx>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0" cap="flat" cmpd="sng" algn="ctr">
                  <a:solidFill>
                    <a:schemeClr val="accent6">
                      <a:shade val="95000"/>
                      <a:satMod val="105000"/>
                    </a:schemeClr>
                  </a:solidFill>
                  <a:prstDash val="solid"/>
                </a:ln>
                <a:effectLst>
                  <a:outerShdw blurRad="40000" dist="20000" dir="5400000" rotWithShape="0">
                    <a:srgbClr val="000000">
                      <a:alpha val="38000"/>
                    </a:srgbClr>
                  </a:outerShdw>
                </a:effectLst>
              </c:spPr>
              <c:dLblPos val="bestFit"/>
            </c:dLbl>
            <c:dLbl>
              <c:idx val="3"/>
              <c:layout>
                <c:manualLayout>
                  <c:x val="-7.8736385549850199E-2"/>
                  <c:y val="0.18467805815217891"/>
                </c:manualLayout>
              </c:layout>
              <c:tx>
                <c:rich>
                  <a:bodyPr anchor="ctr" anchorCtr="1"/>
                  <a:lstStyle/>
                  <a:p>
                    <a:pPr marL="0" marR="0" indent="0" algn="just" defTabSz="914400" rtl="0" eaLnBrk="1" fontAlgn="auto" latinLnBrk="0" hangingPunct="1">
                      <a:lnSpc>
                        <a:spcPct val="100000"/>
                      </a:lnSpc>
                      <a:spcBef>
                        <a:spcPts val="0"/>
                      </a:spcBef>
                      <a:spcAft>
                        <a:spcPts val="0"/>
                      </a:spcAft>
                      <a:buClrTx/>
                      <a:buSzTx/>
                      <a:buFontTx/>
                      <a:buNone/>
                      <a:tabLst/>
                      <a:defRPr>
                        <a:solidFill>
                          <a:srgbClr val="006699"/>
                        </a:solidFill>
                        <a:latin typeface="+mn-ea"/>
                        <a:ea typeface="+mn-ea"/>
                        <a:cs typeface="+mn-cs"/>
                      </a:defRPr>
                    </a:pPr>
                    <a:r>
                      <a:rPr lang="en-US" altLang="zh-CN" sz="1400" b="1" dirty="0" smtClean="0">
                        <a:solidFill>
                          <a:srgbClr val="9933FF"/>
                        </a:solidFill>
                        <a:latin typeface="+mn-ea"/>
                        <a:ea typeface="+mn-ea"/>
                        <a:cs typeface="+mn-cs"/>
                      </a:rPr>
                      <a:t>D</a:t>
                    </a:r>
                    <a:r>
                      <a:rPr lang="zh-CN" altLang="en-US" sz="1400" b="1" dirty="0" smtClean="0">
                        <a:solidFill>
                          <a:srgbClr val="9933FF"/>
                        </a:solidFill>
                        <a:latin typeface="+mn-lt"/>
                        <a:ea typeface="+mn-ea"/>
                        <a:cs typeface="+mn-cs"/>
                      </a:rPr>
                      <a:t>（</a:t>
                    </a:r>
                    <a:r>
                      <a:rPr lang="en-US" sz="1400" b="1" dirty="0" smtClean="0">
                        <a:solidFill>
                          <a:srgbClr val="9933FF"/>
                        </a:solidFill>
                        <a:latin typeface="+mn-lt"/>
                        <a:ea typeface="+mn-ea"/>
                        <a:cs typeface="+mn-cs"/>
                      </a:rPr>
                      <a:t>6%</a:t>
                    </a:r>
                    <a:r>
                      <a:rPr lang="zh-CN" altLang="en-US" sz="1400" b="1" dirty="0" smtClean="0">
                        <a:solidFill>
                          <a:srgbClr val="9933FF"/>
                        </a:solidFill>
                        <a:latin typeface="+mn-lt"/>
                        <a:ea typeface="+mn-ea"/>
                        <a:cs typeface="+mn-cs"/>
                      </a:rPr>
                      <a:t>）需要改进</a:t>
                    </a:r>
                    <a:endParaRPr lang="en-US" altLang="zh-CN" sz="1400" dirty="0">
                      <a:solidFill>
                        <a:srgbClr val="006699"/>
                      </a:solidFill>
                      <a:latin typeface="微软雅黑" pitchFamily="34" charset="-122"/>
                      <a:ea typeface="微软雅黑" pitchFamily="34" charset="-122"/>
                    </a:endParaRPr>
                  </a:p>
                </c:rich>
              </c:tx>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0" cap="flat" cmpd="sng" algn="ctr">
                  <a:solidFill>
                    <a:schemeClr val="accent6">
                      <a:shade val="95000"/>
                      <a:satMod val="105000"/>
                    </a:schemeClr>
                  </a:solidFill>
                  <a:prstDash val="solid"/>
                </a:ln>
                <a:effectLst>
                  <a:outerShdw blurRad="40000" dist="20000" dir="5400000" rotWithShape="0">
                    <a:srgbClr val="000000">
                      <a:alpha val="38000"/>
                    </a:srgbClr>
                  </a:outerShdw>
                </a:effectLst>
              </c:spPr>
              <c:dLblPos val="bestFit"/>
            </c:dLbl>
            <c:dLbl>
              <c:idx val="4"/>
              <c:layout>
                <c:manualLayout>
                  <c:x val="1.5371971084929093E-2"/>
                  <c:y val="-2.4281069082492671E-2"/>
                </c:manualLayout>
              </c:layout>
              <c:tx>
                <c:rich>
                  <a:bodyPr anchor="ctr" anchorCtr="1"/>
                  <a:lstStyle/>
                  <a:p>
                    <a:pPr marL="0" marR="0" indent="0" algn="just" defTabSz="914400" rtl="0" eaLnBrk="1" fontAlgn="auto" latinLnBrk="0" hangingPunct="1">
                      <a:lnSpc>
                        <a:spcPct val="100000"/>
                      </a:lnSpc>
                      <a:spcBef>
                        <a:spcPts val="0"/>
                      </a:spcBef>
                      <a:spcAft>
                        <a:spcPts val="0"/>
                      </a:spcAft>
                      <a:buClrTx/>
                      <a:buSzTx/>
                      <a:buFontTx/>
                      <a:buNone/>
                      <a:tabLst/>
                      <a:defRPr>
                        <a:solidFill>
                          <a:srgbClr val="006699"/>
                        </a:solidFill>
                        <a:latin typeface="+mn-ea"/>
                        <a:ea typeface="+mn-ea"/>
                        <a:cs typeface="+mn-cs"/>
                      </a:defRPr>
                    </a:pPr>
                    <a:r>
                      <a:rPr lang="en-US" altLang="zh-CN" sz="1400" b="1" dirty="0" smtClean="0">
                        <a:solidFill>
                          <a:srgbClr val="9933FF"/>
                        </a:solidFill>
                        <a:latin typeface="+mn-ea"/>
                        <a:ea typeface="+mn-ea"/>
                        <a:cs typeface="+mn-cs"/>
                      </a:rPr>
                      <a:t>E</a:t>
                    </a:r>
                    <a:r>
                      <a:rPr lang="zh-CN" altLang="en-US" sz="1400" b="1" dirty="0" smtClean="0">
                        <a:solidFill>
                          <a:srgbClr val="9933FF"/>
                        </a:solidFill>
                        <a:latin typeface="+mn-lt"/>
                        <a:ea typeface="+mn-ea"/>
                        <a:cs typeface="+mn-cs"/>
                      </a:rPr>
                      <a:t>（</a:t>
                    </a:r>
                    <a:r>
                      <a:rPr lang="en-US" altLang="zh-CN" sz="1400" b="1" dirty="0" smtClean="0">
                        <a:solidFill>
                          <a:srgbClr val="9933FF"/>
                        </a:solidFill>
                        <a:latin typeface="+mn-lt"/>
                        <a:ea typeface="+mn-ea"/>
                        <a:cs typeface="+mn-cs"/>
                      </a:rPr>
                      <a:t>4%</a:t>
                    </a:r>
                    <a:r>
                      <a:rPr lang="zh-CN" altLang="en-US" sz="1400" b="1" dirty="0" smtClean="0">
                        <a:solidFill>
                          <a:srgbClr val="9933FF"/>
                        </a:solidFill>
                        <a:latin typeface="+mn-lt"/>
                        <a:ea typeface="+mn-ea"/>
                        <a:cs typeface="+mn-cs"/>
                      </a:rPr>
                      <a:t>）</a:t>
                    </a:r>
                    <a:r>
                      <a:rPr lang="zh-CN" altLang="zh-CN" sz="1400" b="0" i="0" u="none" strike="noStrike" baseline="0" dirty="0" smtClean="0">
                        <a:solidFill>
                          <a:srgbClr val="9933FF"/>
                        </a:solidFill>
                      </a:rPr>
                      <a:t>价值观不符</a:t>
                    </a:r>
                    <a:r>
                      <a:rPr lang="en-US" altLang="zh-CN" sz="1400" b="0" i="0" u="none" strike="noStrike" baseline="0" dirty="0" smtClean="0">
                        <a:solidFill>
                          <a:srgbClr val="9933FF"/>
                        </a:solidFill>
                      </a:rPr>
                      <a:t>/</a:t>
                    </a:r>
                    <a:r>
                      <a:rPr lang="zh-CN" altLang="zh-CN" sz="1400" b="0" i="0" u="none" strike="noStrike" baseline="0" dirty="0" smtClean="0">
                        <a:solidFill>
                          <a:srgbClr val="9933FF"/>
                        </a:solidFill>
                      </a:rPr>
                      <a:t>不胜任工作</a:t>
                    </a:r>
                    <a:endParaRPr lang="en-US" altLang="zh-CN" sz="1400" dirty="0">
                      <a:solidFill>
                        <a:srgbClr val="9933FF"/>
                      </a:solidFill>
                    </a:endParaRPr>
                  </a:p>
                </c:rich>
              </c:tx>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0" cap="flat" cmpd="sng" algn="ctr">
                  <a:solidFill>
                    <a:schemeClr val="accent6">
                      <a:shade val="95000"/>
                      <a:satMod val="105000"/>
                    </a:schemeClr>
                  </a:solidFill>
                  <a:prstDash val="solid"/>
                </a:ln>
                <a:effectLst>
                  <a:outerShdw blurRad="40000" dist="20000" dir="5400000" rotWithShape="0">
                    <a:srgbClr val="000000">
                      <a:alpha val="38000"/>
                    </a:srgbClr>
                  </a:outerShdw>
                </a:effectLst>
              </c:spPr>
              <c:dLblPos val="bestFit"/>
            </c:dLbl>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0" cap="flat" cmpd="sng" algn="ctr">
                <a:solidFill>
                  <a:schemeClr val="accent6">
                    <a:shade val="95000"/>
                    <a:satMod val="105000"/>
                  </a:schemeClr>
                </a:solidFill>
                <a:prstDash val="solid"/>
              </a:ln>
              <a:effectLst>
                <a:outerShdw blurRad="40000" dist="20000" dir="5400000" rotWithShape="0">
                  <a:srgbClr val="000000">
                    <a:alpha val="38000"/>
                  </a:srgbClr>
                </a:outerShdw>
              </a:effectLst>
            </c:spPr>
            <c:txPr>
              <a:bodyPr/>
              <a:lstStyle/>
              <a:p>
                <a:pPr>
                  <a:defRPr>
                    <a:solidFill>
                      <a:schemeClr val="dk1"/>
                    </a:solidFill>
                    <a:latin typeface="+mn-ea"/>
                    <a:ea typeface="+mn-ea"/>
                    <a:cs typeface="+mn-cs"/>
                  </a:defRPr>
                </a:pPr>
                <a:endParaRPr lang="zh-CN"/>
              </a:p>
            </c:txPr>
            <c:dLblPos val="bestFit"/>
            <c:showCatName val="1"/>
            <c:showPercent val="1"/>
            <c:showLeaderLines val="1"/>
          </c:dLbls>
          <c:cat>
            <c:strRef>
              <c:f>Sheet1!$A$2:$A$6</c:f>
              <c:strCache>
                <c:ptCount val="5"/>
                <c:pt idx="0">
                  <c:v>A优秀：表示比绝大多数做得好。评估阶段的绩效超过大多数的既定绩效要求，并超出大部分同类的员工。此级别的员工始终如一地超要求完成工作。是企业的明星员工。 
</c:v>
                </c:pt>
                <c:pt idx="1">
                  <c:v>B，良好：表示部分超过目标，表现突出
评估阶段的绩效部分超过既定绩效要求，在多个方面超出其他员工，并且始终如一地按要求完成工作。 
</c:v>
                </c:pt>
                <c:pt idx="2">
                  <c:v>C，称职：表示满足了组织对该岗位的要求
评估阶段的绩效可以满足既定要求，但处于一个平均水平。此级别的员工仍然需要提高绩效</c:v>
                </c:pt>
                <c:pt idx="3">
                  <c:v>D，需要改进：表示未达到组织要求有很大改进空间
评估阶段的绩效处于组织的中下层水平。此级别的员工需要制定具体的调整计划，在短期内显著提高绩效，以避免失去职位</c:v>
                </c:pt>
                <c:pt idx="4">
                  <c:v>E，不合格：表示远低于组织的期望 
评估阶段的绩效远远低于目标期望，并且难以看到可能的改善，缺乏履行职责的能力。 
</c:v>
                </c:pt>
              </c:strCache>
            </c:strRef>
          </c:cat>
          <c:val>
            <c:numRef>
              <c:f>Sheet1!$B$2:$B$6</c:f>
              <c:numCache>
                <c:formatCode>General</c:formatCode>
                <c:ptCount val="5"/>
                <c:pt idx="0">
                  <c:v>5</c:v>
                </c:pt>
                <c:pt idx="1">
                  <c:v>15</c:v>
                </c:pt>
                <c:pt idx="2">
                  <c:v>70</c:v>
                </c:pt>
                <c:pt idx="3">
                  <c:v>8</c:v>
                </c:pt>
                <c:pt idx="4">
                  <c:v>2</c:v>
                </c:pt>
              </c:numCache>
            </c:numRef>
          </c:val>
        </c:ser>
        <c:dLbls>
          <c:showCatName val="1"/>
          <c:showPercent val="1"/>
        </c:dLbls>
      </c:pie3DChart>
      <c:spPr>
        <a:noFill/>
        <a:ln w="25392">
          <a:noFill/>
        </a:ln>
      </c:spPr>
    </c:plotArea>
    <c:plotVisOnly val="1"/>
    <c:dispBlanksAs val="zero"/>
  </c:chart>
  <c:txPr>
    <a:bodyPr/>
    <a:lstStyle/>
    <a:p>
      <a:pPr>
        <a:defRPr sz="1799"/>
      </a:pPr>
      <a:endParaRPr lang="zh-CN"/>
    </a:p>
  </c:txPr>
  <c:externalData r:id="rId1"/>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plotArea>
      <c:layout>
        <c:manualLayout>
          <c:layoutTarget val="inner"/>
          <c:xMode val="edge"/>
          <c:yMode val="edge"/>
          <c:x val="9.3778182850483463E-2"/>
          <c:y val="0.18093341409246955"/>
          <c:w val="0.77975884892946323"/>
          <c:h val="0.73354201494044013"/>
        </c:manualLayout>
      </c:layout>
      <c:barChart>
        <c:barDir val="col"/>
        <c:grouping val="clustered"/>
        <c:ser>
          <c:idx val="0"/>
          <c:order val="0"/>
          <c:tx>
            <c:strRef>
              <c:f>Sheet3!$B$32</c:f>
              <c:strCache>
                <c:ptCount val="1"/>
                <c:pt idx="0">
                  <c:v>公司</c:v>
                </c:pt>
              </c:strCache>
            </c:strRef>
          </c:tx>
          <c:dLbls>
            <c:showVal val="1"/>
          </c:dLbls>
          <c:cat>
            <c:strRef>
              <c:f>Sheet3!$C$31:$H$31</c:f>
              <c:strCache>
                <c:ptCount val="6"/>
                <c:pt idx="0">
                  <c:v>养老</c:v>
                </c:pt>
                <c:pt idx="1">
                  <c:v>医疗</c:v>
                </c:pt>
                <c:pt idx="2">
                  <c:v>失业</c:v>
                </c:pt>
                <c:pt idx="3">
                  <c:v>工伤</c:v>
                </c:pt>
                <c:pt idx="4">
                  <c:v>生育</c:v>
                </c:pt>
                <c:pt idx="5">
                  <c:v>住房公积金</c:v>
                </c:pt>
              </c:strCache>
            </c:strRef>
          </c:cat>
          <c:val>
            <c:numRef>
              <c:f>Sheet3!$C$32:$H$32</c:f>
              <c:numCache>
                <c:formatCode>0%</c:formatCode>
                <c:ptCount val="6"/>
                <c:pt idx="0">
                  <c:v>0.19</c:v>
                </c:pt>
                <c:pt idx="1">
                  <c:v>8.0000000000000043E-2</c:v>
                </c:pt>
                <c:pt idx="2" formatCode="0.0%">
                  <c:v>7.0000000000000045E-3</c:v>
                </c:pt>
                <c:pt idx="3" formatCode="0.00%">
                  <c:v>9.0000000000000028E-3</c:v>
                </c:pt>
                <c:pt idx="4">
                  <c:v>1.0000000000000005E-2</c:v>
                </c:pt>
                <c:pt idx="5">
                  <c:v>0.1</c:v>
                </c:pt>
              </c:numCache>
            </c:numRef>
          </c:val>
        </c:ser>
        <c:ser>
          <c:idx val="1"/>
          <c:order val="1"/>
          <c:tx>
            <c:strRef>
              <c:f>Sheet3!$B$33</c:f>
              <c:strCache>
                <c:ptCount val="1"/>
                <c:pt idx="0">
                  <c:v>个人</c:v>
                </c:pt>
              </c:strCache>
            </c:strRef>
          </c:tx>
          <c:dLbls>
            <c:showVal val="1"/>
          </c:dLbls>
          <c:cat>
            <c:strRef>
              <c:f>Sheet3!$C$31:$H$31</c:f>
              <c:strCache>
                <c:ptCount val="6"/>
                <c:pt idx="0">
                  <c:v>养老</c:v>
                </c:pt>
                <c:pt idx="1">
                  <c:v>医疗</c:v>
                </c:pt>
                <c:pt idx="2">
                  <c:v>失业</c:v>
                </c:pt>
                <c:pt idx="3">
                  <c:v>工伤</c:v>
                </c:pt>
                <c:pt idx="4">
                  <c:v>生育</c:v>
                </c:pt>
                <c:pt idx="5">
                  <c:v>住房公积金</c:v>
                </c:pt>
              </c:strCache>
            </c:strRef>
          </c:cat>
          <c:val>
            <c:numRef>
              <c:f>Sheet3!$C$33:$H$33</c:f>
              <c:numCache>
                <c:formatCode>0%</c:formatCode>
                <c:ptCount val="6"/>
                <c:pt idx="0">
                  <c:v>8.0000000000000043E-2</c:v>
                </c:pt>
                <c:pt idx="1">
                  <c:v>2.0000000000000011E-2</c:v>
                </c:pt>
                <c:pt idx="2" formatCode="0.0%">
                  <c:v>3.0000000000000022E-3</c:v>
                </c:pt>
                <c:pt idx="3">
                  <c:v>0</c:v>
                </c:pt>
                <c:pt idx="4">
                  <c:v>0</c:v>
                </c:pt>
                <c:pt idx="5">
                  <c:v>0.1</c:v>
                </c:pt>
              </c:numCache>
            </c:numRef>
          </c:val>
        </c:ser>
        <c:axId val="221279744"/>
        <c:axId val="221281280"/>
      </c:barChart>
      <c:catAx>
        <c:axId val="221279744"/>
        <c:scaling>
          <c:orientation val="minMax"/>
        </c:scaling>
        <c:axPos val="b"/>
        <c:tickLblPos val="nextTo"/>
        <c:crossAx val="221281280"/>
        <c:crosses val="autoZero"/>
        <c:auto val="1"/>
        <c:lblAlgn val="ctr"/>
        <c:lblOffset val="100"/>
      </c:catAx>
      <c:valAx>
        <c:axId val="221281280"/>
        <c:scaling>
          <c:orientation val="minMax"/>
        </c:scaling>
        <c:axPos val="l"/>
        <c:majorGridlines/>
        <c:numFmt formatCode="0%" sourceLinked="1"/>
        <c:tickLblPos val="nextTo"/>
        <c:crossAx val="221279744"/>
        <c:crosses val="autoZero"/>
        <c:crossBetween val="between"/>
        <c:majorUnit val="5.0000000000000024E-2"/>
      </c:valAx>
    </c:plotArea>
    <c:legend>
      <c:legendPos val="r"/>
      <c:layout/>
    </c:legend>
    <c:plotVisOnly val="1"/>
    <c:dispBlanksAs val="gap"/>
  </c:chart>
  <c:txPr>
    <a:bodyPr/>
    <a:lstStyle/>
    <a:p>
      <a:pPr>
        <a:defRPr sz="1600"/>
      </a:pPr>
      <a:endParaRPr lang="zh-CN"/>
    </a:p>
  </c:txPr>
  <c:externalData r:id="rId2"/>
  <c:userShapes r:id="rId3"/>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9822DC-0DDC-4966-9445-A6DC609A080A}"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zh-CN" altLang="en-US"/>
        </a:p>
      </dgm:t>
    </dgm:pt>
    <dgm:pt modelId="{3E0ECD16-B25E-4093-A0B9-B091799B652F}">
      <dgm:prSet phldrT="[文本]"/>
      <dgm:spPr/>
      <dgm:t>
        <a:bodyPr/>
        <a:lstStyle/>
        <a:p>
          <a:r>
            <a:rPr lang="zh-CN" altLang="en-US" dirty="0" smtClean="0"/>
            <a:t>员工为什么需要培训</a:t>
          </a:r>
          <a:endParaRPr lang="zh-CN" altLang="en-US" dirty="0"/>
        </a:p>
      </dgm:t>
    </dgm:pt>
    <dgm:pt modelId="{48C0FFDE-59E4-49C8-9BCD-FAC3FC9B13CC}" type="parTrans" cxnId="{8596A1D5-01D1-43CF-AF98-A0D9A7F3E0A8}">
      <dgm:prSet/>
      <dgm:spPr/>
      <dgm:t>
        <a:bodyPr/>
        <a:lstStyle/>
        <a:p>
          <a:endParaRPr lang="zh-CN" altLang="en-US"/>
        </a:p>
      </dgm:t>
    </dgm:pt>
    <dgm:pt modelId="{AAFDFDB9-C9BC-40E4-A021-5AAD8A5250A7}" type="sibTrans" cxnId="{8596A1D5-01D1-43CF-AF98-A0D9A7F3E0A8}">
      <dgm:prSet/>
      <dgm:spPr/>
      <dgm:t>
        <a:bodyPr/>
        <a:lstStyle/>
        <a:p>
          <a:endParaRPr lang="zh-CN" altLang="en-US"/>
        </a:p>
      </dgm:t>
    </dgm:pt>
    <dgm:pt modelId="{0618B74D-D8BE-4DE9-8D13-03FE9676A5B1}">
      <dgm:prSet phldrT="[文本]"/>
      <dgm:spPr>
        <a:solidFill>
          <a:srgbClr val="FFC000"/>
        </a:solidFill>
      </dgm:spPr>
      <dgm:t>
        <a:bodyPr/>
        <a:lstStyle/>
        <a:p>
          <a:endParaRPr lang="en-US" altLang="zh-CN" dirty="0" smtClean="0">
            <a:solidFill>
              <a:schemeClr val="tx1"/>
            </a:solidFill>
          </a:endParaRPr>
        </a:p>
        <a:p>
          <a:r>
            <a:rPr lang="zh-CN" altLang="en-US" dirty="0" smtClean="0">
              <a:solidFill>
                <a:schemeClr val="tx1"/>
              </a:solidFill>
            </a:rPr>
            <a:t>公司战略业务落地的需要</a:t>
          </a:r>
          <a:endParaRPr lang="zh-CN" altLang="en-US" dirty="0">
            <a:solidFill>
              <a:schemeClr val="tx1"/>
            </a:solidFill>
          </a:endParaRPr>
        </a:p>
      </dgm:t>
    </dgm:pt>
    <dgm:pt modelId="{8FB71953-C89A-478D-B352-32FDA97BAE51}" type="parTrans" cxnId="{B39F3A57-05AD-4FFA-A0EF-BC830C606019}">
      <dgm:prSet/>
      <dgm:spPr/>
      <dgm:t>
        <a:bodyPr/>
        <a:lstStyle/>
        <a:p>
          <a:endParaRPr lang="zh-CN" altLang="en-US"/>
        </a:p>
      </dgm:t>
    </dgm:pt>
    <dgm:pt modelId="{5730D8D0-EE23-4C44-B5DB-629E301B41A4}" type="sibTrans" cxnId="{B39F3A57-05AD-4FFA-A0EF-BC830C606019}">
      <dgm:prSet/>
      <dgm:spPr/>
      <dgm:t>
        <a:bodyPr/>
        <a:lstStyle/>
        <a:p>
          <a:endParaRPr lang="zh-CN" altLang="en-US"/>
        </a:p>
      </dgm:t>
    </dgm:pt>
    <dgm:pt modelId="{1081BA0A-3E3A-4E6A-B287-D9FDCEC0707E}">
      <dgm:prSet phldrT="[文本]"/>
      <dgm:spPr>
        <a:solidFill>
          <a:srgbClr val="92D050"/>
        </a:solidFill>
      </dgm:spPr>
      <dgm:t>
        <a:bodyPr/>
        <a:lstStyle/>
        <a:p>
          <a:endParaRPr lang="en-US" altLang="zh-CN" dirty="0" smtClean="0">
            <a:solidFill>
              <a:schemeClr val="tx1"/>
            </a:solidFill>
          </a:endParaRPr>
        </a:p>
        <a:p>
          <a:r>
            <a:rPr lang="zh-CN" altLang="en-US" dirty="0" smtClean="0">
              <a:solidFill>
                <a:schemeClr val="tx1"/>
              </a:solidFill>
            </a:rPr>
            <a:t>组织绩效改进提升的需要</a:t>
          </a:r>
          <a:endParaRPr lang="zh-CN" altLang="en-US" dirty="0">
            <a:solidFill>
              <a:schemeClr val="tx1"/>
            </a:solidFill>
          </a:endParaRPr>
        </a:p>
      </dgm:t>
    </dgm:pt>
    <dgm:pt modelId="{58C42363-461E-4C42-859B-4033B77B8870}" type="parTrans" cxnId="{366C1615-892E-43F4-B30A-E56849C3157F}">
      <dgm:prSet/>
      <dgm:spPr/>
      <dgm:t>
        <a:bodyPr/>
        <a:lstStyle/>
        <a:p>
          <a:endParaRPr lang="zh-CN" altLang="en-US"/>
        </a:p>
      </dgm:t>
    </dgm:pt>
    <dgm:pt modelId="{860A3D51-72C2-4D38-A596-E09E9C80FEFD}" type="sibTrans" cxnId="{366C1615-892E-43F4-B30A-E56849C3157F}">
      <dgm:prSet/>
      <dgm:spPr/>
      <dgm:t>
        <a:bodyPr/>
        <a:lstStyle/>
        <a:p>
          <a:endParaRPr lang="zh-CN" altLang="en-US"/>
        </a:p>
      </dgm:t>
    </dgm:pt>
    <dgm:pt modelId="{46F17F06-5608-4375-A594-BEC321850258}">
      <dgm:prSet phldrT="[文本]"/>
      <dgm:spPr>
        <a:solidFill>
          <a:srgbClr val="FF7C80"/>
        </a:solidFill>
      </dgm:spPr>
      <dgm:t>
        <a:bodyPr/>
        <a:lstStyle/>
        <a:p>
          <a:r>
            <a:rPr lang="zh-CN" altLang="en-US" dirty="0" smtClean="0">
              <a:solidFill>
                <a:schemeClr val="tx1"/>
              </a:solidFill>
            </a:rPr>
            <a:t>员工调岗或晋升的需要</a:t>
          </a:r>
          <a:endParaRPr lang="zh-CN" altLang="en-US" dirty="0">
            <a:solidFill>
              <a:schemeClr val="tx1"/>
            </a:solidFill>
          </a:endParaRPr>
        </a:p>
      </dgm:t>
    </dgm:pt>
    <dgm:pt modelId="{DAFB554F-ED90-4C79-BCB4-5365B1C8F3F6}" type="parTrans" cxnId="{326D3A06-32D9-463E-AF4D-6F03B2069EAE}">
      <dgm:prSet/>
      <dgm:spPr/>
      <dgm:t>
        <a:bodyPr/>
        <a:lstStyle/>
        <a:p>
          <a:endParaRPr lang="zh-CN" altLang="en-US"/>
        </a:p>
      </dgm:t>
    </dgm:pt>
    <dgm:pt modelId="{D5C87FE0-8FF4-4C6A-9067-45B3A775096A}" type="sibTrans" cxnId="{326D3A06-32D9-463E-AF4D-6F03B2069EAE}">
      <dgm:prSet/>
      <dgm:spPr/>
      <dgm:t>
        <a:bodyPr/>
        <a:lstStyle/>
        <a:p>
          <a:endParaRPr lang="zh-CN" altLang="en-US"/>
        </a:p>
      </dgm:t>
    </dgm:pt>
    <dgm:pt modelId="{5AD9CCF2-D78D-4862-A63B-95D94CC5705C}">
      <dgm:prSet phldrT="[文本]"/>
      <dgm:spPr/>
      <dgm:t>
        <a:bodyPr/>
        <a:lstStyle/>
        <a:p>
          <a:r>
            <a:rPr lang="zh-CN" altLang="en-US" dirty="0" smtClean="0">
              <a:solidFill>
                <a:schemeClr val="tx1"/>
              </a:solidFill>
            </a:rPr>
            <a:t>员工个人素质提升的需要</a:t>
          </a:r>
          <a:endParaRPr lang="zh-CN" altLang="en-US" dirty="0">
            <a:solidFill>
              <a:schemeClr val="tx1"/>
            </a:solidFill>
          </a:endParaRPr>
        </a:p>
      </dgm:t>
    </dgm:pt>
    <dgm:pt modelId="{A1115FFE-E124-46D5-9AB1-E7152E8E770D}" type="parTrans" cxnId="{9D0C64C5-2633-4F0D-80E0-A8DA18E2E3AA}">
      <dgm:prSet/>
      <dgm:spPr/>
      <dgm:t>
        <a:bodyPr/>
        <a:lstStyle/>
        <a:p>
          <a:endParaRPr lang="zh-CN" altLang="en-US"/>
        </a:p>
      </dgm:t>
    </dgm:pt>
    <dgm:pt modelId="{60368527-316B-4646-A642-FDA62CFB50A1}" type="sibTrans" cxnId="{9D0C64C5-2633-4F0D-80E0-A8DA18E2E3AA}">
      <dgm:prSet/>
      <dgm:spPr/>
      <dgm:t>
        <a:bodyPr/>
        <a:lstStyle/>
        <a:p>
          <a:endParaRPr lang="zh-CN" altLang="en-US"/>
        </a:p>
      </dgm:t>
    </dgm:pt>
    <dgm:pt modelId="{AC4E2E05-5578-4492-8FEA-12EC53B5432D}" type="pres">
      <dgm:prSet presAssocID="{709822DC-0DDC-4966-9445-A6DC609A080A}" presName="diagram" presStyleCnt="0">
        <dgm:presLayoutVars>
          <dgm:chMax val="1"/>
          <dgm:dir/>
          <dgm:animLvl val="ctr"/>
          <dgm:resizeHandles val="exact"/>
        </dgm:presLayoutVars>
      </dgm:prSet>
      <dgm:spPr/>
      <dgm:t>
        <a:bodyPr/>
        <a:lstStyle/>
        <a:p>
          <a:endParaRPr lang="zh-CN" altLang="en-US"/>
        </a:p>
      </dgm:t>
    </dgm:pt>
    <dgm:pt modelId="{B89B4B37-4EEC-4A0B-9968-F85035DB474B}" type="pres">
      <dgm:prSet presAssocID="{709822DC-0DDC-4966-9445-A6DC609A080A}" presName="matrix" presStyleCnt="0"/>
      <dgm:spPr/>
    </dgm:pt>
    <dgm:pt modelId="{579609F9-4099-420F-A784-F880D1EF7B06}" type="pres">
      <dgm:prSet presAssocID="{709822DC-0DDC-4966-9445-A6DC609A080A}" presName="tile1" presStyleLbl="node1" presStyleIdx="0" presStyleCnt="4"/>
      <dgm:spPr/>
      <dgm:t>
        <a:bodyPr/>
        <a:lstStyle/>
        <a:p>
          <a:endParaRPr lang="zh-CN" altLang="en-US"/>
        </a:p>
      </dgm:t>
    </dgm:pt>
    <dgm:pt modelId="{669FE1FA-A638-4D0B-8890-6548D4BAA282}" type="pres">
      <dgm:prSet presAssocID="{709822DC-0DDC-4966-9445-A6DC609A080A}" presName="tile1text" presStyleLbl="node1" presStyleIdx="0" presStyleCnt="4">
        <dgm:presLayoutVars>
          <dgm:chMax val="0"/>
          <dgm:chPref val="0"/>
          <dgm:bulletEnabled val="1"/>
        </dgm:presLayoutVars>
      </dgm:prSet>
      <dgm:spPr/>
      <dgm:t>
        <a:bodyPr/>
        <a:lstStyle/>
        <a:p>
          <a:endParaRPr lang="zh-CN" altLang="en-US"/>
        </a:p>
      </dgm:t>
    </dgm:pt>
    <dgm:pt modelId="{0AF584A7-F5D2-409E-9E69-E1E61C90C415}" type="pres">
      <dgm:prSet presAssocID="{709822DC-0DDC-4966-9445-A6DC609A080A}" presName="tile2" presStyleLbl="node1" presStyleIdx="1" presStyleCnt="4" custLinFactNeighborY="-248"/>
      <dgm:spPr/>
      <dgm:t>
        <a:bodyPr/>
        <a:lstStyle/>
        <a:p>
          <a:endParaRPr lang="zh-CN" altLang="en-US"/>
        </a:p>
      </dgm:t>
    </dgm:pt>
    <dgm:pt modelId="{0D0FC78E-B166-43D9-B9A0-D69C79E5E8F3}" type="pres">
      <dgm:prSet presAssocID="{709822DC-0DDC-4966-9445-A6DC609A080A}" presName="tile2text" presStyleLbl="node1" presStyleIdx="1" presStyleCnt="4">
        <dgm:presLayoutVars>
          <dgm:chMax val="0"/>
          <dgm:chPref val="0"/>
          <dgm:bulletEnabled val="1"/>
        </dgm:presLayoutVars>
      </dgm:prSet>
      <dgm:spPr/>
      <dgm:t>
        <a:bodyPr/>
        <a:lstStyle/>
        <a:p>
          <a:endParaRPr lang="zh-CN" altLang="en-US"/>
        </a:p>
      </dgm:t>
    </dgm:pt>
    <dgm:pt modelId="{8382AF33-FC60-4291-B4DB-EEFE106AE684}" type="pres">
      <dgm:prSet presAssocID="{709822DC-0DDC-4966-9445-A6DC609A080A}" presName="tile3" presStyleLbl="node1" presStyleIdx="2" presStyleCnt="4"/>
      <dgm:spPr/>
      <dgm:t>
        <a:bodyPr/>
        <a:lstStyle/>
        <a:p>
          <a:endParaRPr lang="zh-CN" altLang="en-US"/>
        </a:p>
      </dgm:t>
    </dgm:pt>
    <dgm:pt modelId="{433C64BD-52FC-4889-9D14-F16039F7E6DA}" type="pres">
      <dgm:prSet presAssocID="{709822DC-0DDC-4966-9445-A6DC609A080A}" presName="tile3text" presStyleLbl="node1" presStyleIdx="2" presStyleCnt="4">
        <dgm:presLayoutVars>
          <dgm:chMax val="0"/>
          <dgm:chPref val="0"/>
          <dgm:bulletEnabled val="1"/>
        </dgm:presLayoutVars>
      </dgm:prSet>
      <dgm:spPr/>
      <dgm:t>
        <a:bodyPr/>
        <a:lstStyle/>
        <a:p>
          <a:endParaRPr lang="zh-CN" altLang="en-US"/>
        </a:p>
      </dgm:t>
    </dgm:pt>
    <dgm:pt modelId="{D52E78DA-011A-488B-A09F-11F1B66E66CC}" type="pres">
      <dgm:prSet presAssocID="{709822DC-0DDC-4966-9445-A6DC609A080A}" presName="tile4" presStyleLbl="node1" presStyleIdx="3" presStyleCnt="4"/>
      <dgm:spPr/>
      <dgm:t>
        <a:bodyPr/>
        <a:lstStyle/>
        <a:p>
          <a:endParaRPr lang="zh-CN" altLang="en-US"/>
        </a:p>
      </dgm:t>
    </dgm:pt>
    <dgm:pt modelId="{FD86BA95-3E39-4EA6-92D1-AF141C8D41D8}" type="pres">
      <dgm:prSet presAssocID="{709822DC-0DDC-4966-9445-A6DC609A080A}" presName="tile4text" presStyleLbl="node1" presStyleIdx="3" presStyleCnt="4">
        <dgm:presLayoutVars>
          <dgm:chMax val="0"/>
          <dgm:chPref val="0"/>
          <dgm:bulletEnabled val="1"/>
        </dgm:presLayoutVars>
      </dgm:prSet>
      <dgm:spPr/>
      <dgm:t>
        <a:bodyPr/>
        <a:lstStyle/>
        <a:p>
          <a:endParaRPr lang="zh-CN" altLang="en-US"/>
        </a:p>
      </dgm:t>
    </dgm:pt>
    <dgm:pt modelId="{21414A03-D0E3-44BB-A2FF-F07D52AA7527}" type="pres">
      <dgm:prSet presAssocID="{709822DC-0DDC-4966-9445-A6DC609A080A}" presName="centerTile" presStyleLbl="fgShp" presStyleIdx="0" presStyleCnt="1" custScaleX="111386" custScaleY="132674">
        <dgm:presLayoutVars>
          <dgm:chMax val="0"/>
          <dgm:chPref val="0"/>
        </dgm:presLayoutVars>
      </dgm:prSet>
      <dgm:spPr/>
      <dgm:t>
        <a:bodyPr/>
        <a:lstStyle/>
        <a:p>
          <a:endParaRPr lang="zh-CN" altLang="en-US"/>
        </a:p>
      </dgm:t>
    </dgm:pt>
  </dgm:ptLst>
  <dgm:cxnLst>
    <dgm:cxn modelId="{75326177-14CB-4D27-96B7-14DC1C12E72E}" type="presOf" srcId="{0618B74D-D8BE-4DE9-8D13-03FE9676A5B1}" destId="{669FE1FA-A638-4D0B-8890-6548D4BAA282}" srcOrd="1" destOrd="0" presId="urn:microsoft.com/office/officeart/2005/8/layout/matrix1"/>
    <dgm:cxn modelId="{8596A1D5-01D1-43CF-AF98-A0D9A7F3E0A8}" srcId="{709822DC-0DDC-4966-9445-A6DC609A080A}" destId="{3E0ECD16-B25E-4093-A0B9-B091799B652F}" srcOrd="0" destOrd="0" parTransId="{48C0FFDE-59E4-49C8-9BCD-FAC3FC9B13CC}" sibTransId="{AAFDFDB9-C9BC-40E4-A021-5AAD8A5250A7}"/>
    <dgm:cxn modelId="{AE8FBDE2-5150-4EF9-82FE-F0460B8A9A65}" type="presOf" srcId="{0618B74D-D8BE-4DE9-8D13-03FE9676A5B1}" destId="{579609F9-4099-420F-A784-F880D1EF7B06}" srcOrd="0" destOrd="0" presId="urn:microsoft.com/office/officeart/2005/8/layout/matrix1"/>
    <dgm:cxn modelId="{8582DE0A-45E5-4D14-AA1E-667D0FA92AFF}" type="presOf" srcId="{5AD9CCF2-D78D-4862-A63B-95D94CC5705C}" destId="{D52E78DA-011A-488B-A09F-11F1B66E66CC}" srcOrd="0" destOrd="0" presId="urn:microsoft.com/office/officeart/2005/8/layout/matrix1"/>
    <dgm:cxn modelId="{366C1615-892E-43F4-B30A-E56849C3157F}" srcId="{3E0ECD16-B25E-4093-A0B9-B091799B652F}" destId="{1081BA0A-3E3A-4E6A-B287-D9FDCEC0707E}" srcOrd="1" destOrd="0" parTransId="{58C42363-461E-4C42-859B-4033B77B8870}" sibTransId="{860A3D51-72C2-4D38-A596-E09E9C80FEFD}"/>
    <dgm:cxn modelId="{13BD87D1-5464-4307-BEDF-BA7AC43A24C9}" type="presOf" srcId="{1081BA0A-3E3A-4E6A-B287-D9FDCEC0707E}" destId="{0AF584A7-F5D2-409E-9E69-E1E61C90C415}" srcOrd="0" destOrd="0" presId="urn:microsoft.com/office/officeart/2005/8/layout/matrix1"/>
    <dgm:cxn modelId="{D4F1FA2E-0BFE-4EAB-8A84-B38D7D8342AE}" type="presOf" srcId="{3E0ECD16-B25E-4093-A0B9-B091799B652F}" destId="{21414A03-D0E3-44BB-A2FF-F07D52AA7527}" srcOrd="0" destOrd="0" presId="urn:microsoft.com/office/officeart/2005/8/layout/matrix1"/>
    <dgm:cxn modelId="{326D3A06-32D9-463E-AF4D-6F03B2069EAE}" srcId="{3E0ECD16-B25E-4093-A0B9-B091799B652F}" destId="{46F17F06-5608-4375-A594-BEC321850258}" srcOrd="2" destOrd="0" parTransId="{DAFB554F-ED90-4C79-BCB4-5365B1C8F3F6}" sibTransId="{D5C87FE0-8FF4-4C6A-9067-45B3A775096A}"/>
    <dgm:cxn modelId="{041BA97C-851F-4F7E-B08D-CB39C3A449E6}" type="presOf" srcId="{46F17F06-5608-4375-A594-BEC321850258}" destId="{8382AF33-FC60-4291-B4DB-EEFE106AE684}" srcOrd="0" destOrd="0" presId="urn:microsoft.com/office/officeart/2005/8/layout/matrix1"/>
    <dgm:cxn modelId="{7692BE5A-B98B-4818-8C55-991CD0CEA620}" type="presOf" srcId="{709822DC-0DDC-4966-9445-A6DC609A080A}" destId="{AC4E2E05-5578-4492-8FEA-12EC53B5432D}" srcOrd="0" destOrd="0" presId="urn:microsoft.com/office/officeart/2005/8/layout/matrix1"/>
    <dgm:cxn modelId="{9D0C64C5-2633-4F0D-80E0-A8DA18E2E3AA}" srcId="{3E0ECD16-B25E-4093-A0B9-B091799B652F}" destId="{5AD9CCF2-D78D-4862-A63B-95D94CC5705C}" srcOrd="3" destOrd="0" parTransId="{A1115FFE-E124-46D5-9AB1-E7152E8E770D}" sibTransId="{60368527-316B-4646-A642-FDA62CFB50A1}"/>
    <dgm:cxn modelId="{6AD7019A-E97C-43F8-89E8-9941BA8B9B46}" type="presOf" srcId="{46F17F06-5608-4375-A594-BEC321850258}" destId="{433C64BD-52FC-4889-9D14-F16039F7E6DA}" srcOrd="1" destOrd="0" presId="urn:microsoft.com/office/officeart/2005/8/layout/matrix1"/>
    <dgm:cxn modelId="{3A87C296-AE9F-4959-8ACC-DD6664354F0D}" type="presOf" srcId="{1081BA0A-3E3A-4E6A-B287-D9FDCEC0707E}" destId="{0D0FC78E-B166-43D9-B9A0-D69C79E5E8F3}" srcOrd="1" destOrd="0" presId="urn:microsoft.com/office/officeart/2005/8/layout/matrix1"/>
    <dgm:cxn modelId="{B9F6617E-FC64-4B37-90D8-3B2CDC330EBB}" type="presOf" srcId="{5AD9CCF2-D78D-4862-A63B-95D94CC5705C}" destId="{FD86BA95-3E39-4EA6-92D1-AF141C8D41D8}" srcOrd="1" destOrd="0" presId="urn:microsoft.com/office/officeart/2005/8/layout/matrix1"/>
    <dgm:cxn modelId="{B39F3A57-05AD-4FFA-A0EF-BC830C606019}" srcId="{3E0ECD16-B25E-4093-A0B9-B091799B652F}" destId="{0618B74D-D8BE-4DE9-8D13-03FE9676A5B1}" srcOrd="0" destOrd="0" parTransId="{8FB71953-C89A-478D-B352-32FDA97BAE51}" sibTransId="{5730D8D0-EE23-4C44-B5DB-629E301B41A4}"/>
    <dgm:cxn modelId="{6DA4E72A-A9DA-456B-8C4F-2E714A313B8C}" type="presParOf" srcId="{AC4E2E05-5578-4492-8FEA-12EC53B5432D}" destId="{B89B4B37-4EEC-4A0B-9968-F85035DB474B}" srcOrd="0" destOrd="0" presId="urn:microsoft.com/office/officeart/2005/8/layout/matrix1"/>
    <dgm:cxn modelId="{CEC0F16E-9A6E-49D7-9D1E-69AA52C42721}" type="presParOf" srcId="{B89B4B37-4EEC-4A0B-9968-F85035DB474B}" destId="{579609F9-4099-420F-A784-F880D1EF7B06}" srcOrd="0" destOrd="0" presId="urn:microsoft.com/office/officeart/2005/8/layout/matrix1"/>
    <dgm:cxn modelId="{A3DD7052-B4FB-4912-8396-CD7A3A44012D}" type="presParOf" srcId="{B89B4B37-4EEC-4A0B-9968-F85035DB474B}" destId="{669FE1FA-A638-4D0B-8890-6548D4BAA282}" srcOrd="1" destOrd="0" presId="urn:microsoft.com/office/officeart/2005/8/layout/matrix1"/>
    <dgm:cxn modelId="{E3B62C99-AE77-479C-9748-38B0F443102B}" type="presParOf" srcId="{B89B4B37-4EEC-4A0B-9968-F85035DB474B}" destId="{0AF584A7-F5D2-409E-9E69-E1E61C90C415}" srcOrd="2" destOrd="0" presId="urn:microsoft.com/office/officeart/2005/8/layout/matrix1"/>
    <dgm:cxn modelId="{4D338D82-C46C-4BAE-9808-45E5DE2C23E0}" type="presParOf" srcId="{B89B4B37-4EEC-4A0B-9968-F85035DB474B}" destId="{0D0FC78E-B166-43D9-B9A0-D69C79E5E8F3}" srcOrd="3" destOrd="0" presId="urn:microsoft.com/office/officeart/2005/8/layout/matrix1"/>
    <dgm:cxn modelId="{B584E6B4-AF6B-4440-BD65-63D19AB707AF}" type="presParOf" srcId="{B89B4B37-4EEC-4A0B-9968-F85035DB474B}" destId="{8382AF33-FC60-4291-B4DB-EEFE106AE684}" srcOrd="4" destOrd="0" presId="urn:microsoft.com/office/officeart/2005/8/layout/matrix1"/>
    <dgm:cxn modelId="{4C770BCF-3EDA-48AD-9C90-5C2B4CFC1D20}" type="presParOf" srcId="{B89B4B37-4EEC-4A0B-9968-F85035DB474B}" destId="{433C64BD-52FC-4889-9D14-F16039F7E6DA}" srcOrd="5" destOrd="0" presId="urn:microsoft.com/office/officeart/2005/8/layout/matrix1"/>
    <dgm:cxn modelId="{653C04AD-12C5-4F3A-AA29-45936A914FA6}" type="presParOf" srcId="{B89B4B37-4EEC-4A0B-9968-F85035DB474B}" destId="{D52E78DA-011A-488B-A09F-11F1B66E66CC}" srcOrd="6" destOrd="0" presId="urn:microsoft.com/office/officeart/2005/8/layout/matrix1"/>
    <dgm:cxn modelId="{F28B82D8-E1E4-4E41-9FE0-9FA5D1BF90DD}" type="presParOf" srcId="{B89B4B37-4EEC-4A0B-9968-F85035DB474B}" destId="{FD86BA95-3E39-4EA6-92D1-AF141C8D41D8}" srcOrd="7" destOrd="0" presId="urn:microsoft.com/office/officeart/2005/8/layout/matrix1"/>
    <dgm:cxn modelId="{A6D8C808-E486-4F61-9B5F-FDEE960811D5}" type="presParOf" srcId="{AC4E2E05-5578-4492-8FEA-12EC53B5432D}" destId="{21414A03-D0E3-44BB-A2FF-F07D52AA7527}" srcOrd="1" destOrd="0" presId="urn:microsoft.com/office/officeart/2005/8/layout/matrix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390ED4-5851-46DA-8E6B-83538E84A3F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C6225DF9-4419-4058-AA0C-0C8C6E2B95E4}">
      <dgm:prSet phldrT="[文本]" custT="1"/>
      <dgm:spPr>
        <a:solidFill>
          <a:srgbClr val="92D050"/>
        </a:solidFill>
      </dgm:spPr>
      <dgm:t>
        <a:bodyPr/>
        <a:lstStyle/>
        <a:p>
          <a:pPr rtl="0"/>
          <a:r>
            <a:rPr lang="zh-CN" altLang="en-US" sz="2400" b="1" dirty="0" smtClean="0">
              <a:latin typeface="微软雅黑" pitchFamily="34" charset="-122"/>
              <a:ea typeface="微软雅黑" pitchFamily="34" charset="-122"/>
            </a:rPr>
            <a:t>医保卡概述</a:t>
          </a:r>
          <a:endParaRPr lang="zh-CN" altLang="en-US" sz="2400" b="1" dirty="0">
            <a:latin typeface="微软雅黑" pitchFamily="34" charset="-122"/>
            <a:ea typeface="微软雅黑" pitchFamily="34" charset="-122"/>
          </a:endParaRPr>
        </a:p>
      </dgm:t>
    </dgm:pt>
    <dgm:pt modelId="{FDC19074-6080-48B8-980A-A72BF28B8E46}" type="parTrans" cxnId="{2FCDF0EC-BA53-4647-A369-CE899CC63D02}">
      <dgm:prSet/>
      <dgm:spPr/>
      <dgm:t>
        <a:bodyPr/>
        <a:lstStyle/>
        <a:p>
          <a:endParaRPr lang="zh-CN" altLang="en-US"/>
        </a:p>
      </dgm:t>
    </dgm:pt>
    <dgm:pt modelId="{68982574-7C22-4B87-A747-9E038972538F}" type="sibTrans" cxnId="{2FCDF0EC-BA53-4647-A369-CE899CC63D02}">
      <dgm:prSet/>
      <dgm:spPr/>
      <dgm:t>
        <a:bodyPr/>
        <a:lstStyle/>
        <a:p>
          <a:endParaRPr lang="zh-CN" altLang="en-US"/>
        </a:p>
      </dgm:t>
    </dgm:pt>
    <dgm:pt modelId="{64ADE977-D124-409F-9D25-4B988AD96E32}">
      <dgm:prSet phldrT="[文本]" custT="1"/>
      <dgm:spPr>
        <a:solidFill>
          <a:srgbClr val="FF9900">
            <a:alpha val="90000"/>
          </a:srgbClr>
        </a:solidFill>
      </dgm:spPr>
      <dgm:t>
        <a:bodyPr anchor="t"/>
        <a:lstStyle/>
        <a:p>
          <a:endParaRPr lang="zh-CN" altLang="en-US" sz="2000" b="1" dirty="0">
            <a:solidFill>
              <a:schemeClr val="bg1"/>
            </a:solidFill>
          </a:endParaRPr>
        </a:p>
      </dgm:t>
    </dgm:pt>
    <dgm:pt modelId="{A827C545-6397-4106-8075-97CA1DC30ACC}" type="parTrans" cxnId="{A38E237A-0AA6-494C-AC9B-AFA89CC9FCAD}">
      <dgm:prSet/>
      <dgm:spPr/>
      <dgm:t>
        <a:bodyPr/>
        <a:lstStyle/>
        <a:p>
          <a:endParaRPr lang="zh-CN" altLang="en-US"/>
        </a:p>
      </dgm:t>
    </dgm:pt>
    <dgm:pt modelId="{601113E9-9DFC-4C38-9A88-8459E66A5A96}" type="sibTrans" cxnId="{A38E237A-0AA6-494C-AC9B-AFA89CC9FCAD}">
      <dgm:prSet/>
      <dgm:spPr/>
      <dgm:t>
        <a:bodyPr/>
        <a:lstStyle/>
        <a:p>
          <a:endParaRPr lang="zh-CN" altLang="en-US"/>
        </a:p>
      </dgm:t>
    </dgm:pt>
    <dgm:pt modelId="{59D17BF2-277C-47BF-A662-0F3D5DC67F27}">
      <dgm:prSet phldrT="[文本]" custT="1"/>
      <dgm:spPr>
        <a:solidFill>
          <a:srgbClr val="92D050"/>
        </a:solidFill>
      </dgm:spPr>
      <dgm:t>
        <a:bodyPr/>
        <a:lstStyle/>
        <a:p>
          <a:r>
            <a:rPr lang="zh-CN" altLang="en-US" sz="2400" b="1" dirty="0" smtClean="0">
              <a:latin typeface="微软雅黑" pitchFamily="34" charset="-122"/>
              <a:ea typeface="微软雅黑" pitchFamily="34" charset="-122"/>
            </a:rPr>
            <a:t>医保卡的使用</a:t>
          </a:r>
          <a:endParaRPr lang="zh-CN" altLang="en-US" sz="2400" b="1" dirty="0">
            <a:latin typeface="微软雅黑" pitchFamily="34" charset="-122"/>
            <a:ea typeface="微软雅黑" pitchFamily="34" charset="-122"/>
          </a:endParaRPr>
        </a:p>
      </dgm:t>
    </dgm:pt>
    <dgm:pt modelId="{CCA6FC66-F28E-400D-B895-79C8A5445826}" type="parTrans" cxnId="{85D77908-9AA4-48E6-9200-69DCDC3A5305}">
      <dgm:prSet/>
      <dgm:spPr/>
      <dgm:t>
        <a:bodyPr/>
        <a:lstStyle/>
        <a:p>
          <a:endParaRPr lang="zh-CN" altLang="en-US"/>
        </a:p>
      </dgm:t>
    </dgm:pt>
    <dgm:pt modelId="{9C8D300F-067E-474B-B595-E2BC9421327E}" type="sibTrans" cxnId="{85D77908-9AA4-48E6-9200-69DCDC3A5305}">
      <dgm:prSet/>
      <dgm:spPr/>
      <dgm:t>
        <a:bodyPr/>
        <a:lstStyle/>
        <a:p>
          <a:endParaRPr lang="zh-CN" altLang="en-US"/>
        </a:p>
      </dgm:t>
    </dgm:pt>
    <dgm:pt modelId="{53D9E022-221D-4379-BAF7-DA809EAA42E5}">
      <dgm:prSet phldrT="[文本]" custT="1"/>
      <dgm:spPr>
        <a:solidFill>
          <a:srgbClr val="FF9900">
            <a:alpha val="90000"/>
          </a:srgbClr>
        </a:solidFill>
      </dgm:spPr>
      <dgm:t>
        <a:bodyPr/>
        <a:lstStyle/>
        <a:p>
          <a:endParaRPr lang="zh-CN" altLang="en-US" sz="2000" b="1" dirty="0">
            <a:latin typeface="微软雅黑" pitchFamily="34" charset="-122"/>
            <a:ea typeface="微软雅黑" pitchFamily="34" charset="-122"/>
          </a:endParaRPr>
        </a:p>
      </dgm:t>
    </dgm:pt>
    <dgm:pt modelId="{94406230-418D-4BC0-9506-C4FC0E0EDFB4}" type="sibTrans" cxnId="{8895D006-1D65-4694-A91A-1CA3B67F12D4}">
      <dgm:prSet/>
      <dgm:spPr/>
      <dgm:t>
        <a:bodyPr/>
        <a:lstStyle/>
        <a:p>
          <a:endParaRPr lang="zh-CN" altLang="en-US"/>
        </a:p>
      </dgm:t>
    </dgm:pt>
    <dgm:pt modelId="{AA781927-6E56-42F0-86AC-7B48C39AE73A}" type="parTrans" cxnId="{8895D006-1D65-4694-A91A-1CA3B67F12D4}">
      <dgm:prSet/>
      <dgm:spPr/>
      <dgm:t>
        <a:bodyPr/>
        <a:lstStyle/>
        <a:p>
          <a:endParaRPr lang="zh-CN" altLang="en-US"/>
        </a:p>
      </dgm:t>
    </dgm:pt>
    <dgm:pt modelId="{DB1636DA-B86E-4EA1-9FF2-5764C94F145F}" type="pres">
      <dgm:prSet presAssocID="{53390ED4-5851-46DA-8E6B-83538E84A3FE}" presName="Name0" presStyleCnt="0">
        <dgm:presLayoutVars>
          <dgm:dir/>
          <dgm:animLvl val="lvl"/>
          <dgm:resizeHandles val="exact"/>
        </dgm:presLayoutVars>
      </dgm:prSet>
      <dgm:spPr/>
      <dgm:t>
        <a:bodyPr/>
        <a:lstStyle/>
        <a:p>
          <a:endParaRPr lang="zh-CN" altLang="en-US"/>
        </a:p>
      </dgm:t>
    </dgm:pt>
    <dgm:pt modelId="{C80FEFA1-7B21-498F-9D94-23BFA87E20AB}" type="pres">
      <dgm:prSet presAssocID="{C6225DF9-4419-4058-AA0C-0C8C6E2B95E4}" presName="linNode" presStyleCnt="0"/>
      <dgm:spPr/>
    </dgm:pt>
    <dgm:pt modelId="{1B0509F6-B2A6-402C-BEF7-B904687356EC}" type="pres">
      <dgm:prSet presAssocID="{C6225DF9-4419-4058-AA0C-0C8C6E2B95E4}" presName="parentText" presStyleLbl="node1" presStyleIdx="0" presStyleCnt="2" custScaleX="82919" custScaleY="65131" custLinFactNeighborX="629" custLinFactNeighborY="-32">
        <dgm:presLayoutVars>
          <dgm:chMax val="1"/>
          <dgm:bulletEnabled val="1"/>
        </dgm:presLayoutVars>
      </dgm:prSet>
      <dgm:spPr/>
      <dgm:t>
        <a:bodyPr/>
        <a:lstStyle/>
        <a:p>
          <a:endParaRPr lang="zh-CN" altLang="en-US"/>
        </a:p>
      </dgm:t>
    </dgm:pt>
    <dgm:pt modelId="{E4B193ED-4866-4C94-8ED9-2D39B2D9A750}" type="pres">
      <dgm:prSet presAssocID="{C6225DF9-4419-4058-AA0C-0C8C6E2B95E4}" presName="descendantText" presStyleLbl="alignAccFollowNode1" presStyleIdx="0" presStyleCnt="2" custScaleX="108378" custScaleY="71870" custLinFactNeighborY="-561">
        <dgm:presLayoutVars>
          <dgm:bulletEnabled val="1"/>
        </dgm:presLayoutVars>
      </dgm:prSet>
      <dgm:spPr/>
      <dgm:t>
        <a:bodyPr/>
        <a:lstStyle/>
        <a:p>
          <a:endParaRPr lang="zh-CN" altLang="en-US"/>
        </a:p>
      </dgm:t>
    </dgm:pt>
    <dgm:pt modelId="{CD2B008C-DE7D-4B31-ACCA-D1546DF8EB3D}" type="pres">
      <dgm:prSet presAssocID="{68982574-7C22-4B87-A747-9E038972538F}" presName="sp" presStyleCnt="0"/>
      <dgm:spPr/>
    </dgm:pt>
    <dgm:pt modelId="{2F3C9B89-AE62-49F5-B596-9E268FD2068A}" type="pres">
      <dgm:prSet presAssocID="{59D17BF2-277C-47BF-A662-0F3D5DC67F27}" presName="linNode" presStyleCnt="0"/>
      <dgm:spPr/>
    </dgm:pt>
    <dgm:pt modelId="{70A18C73-7C11-4269-9FD6-831DF9EAC8DF}" type="pres">
      <dgm:prSet presAssocID="{59D17BF2-277C-47BF-A662-0F3D5DC67F27}" presName="parentText" presStyleLbl="node1" presStyleIdx="1" presStyleCnt="2" custScaleX="84483" custScaleY="68362">
        <dgm:presLayoutVars>
          <dgm:chMax val="1"/>
          <dgm:bulletEnabled val="1"/>
        </dgm:presLayoutVars>
      </dgm:prSet>
      <dgm:spPr/>
      <dgm:t>
        <a:bodyPr/>
        <a:lstStyle/>
        <a:p>
          <a:endParaRPr lang="zh-CN" altLang="en-US"/>
        </a:p>
      </dgm:t>
    </dgm:pt>
    <dgm:pt modelId="{D32248A3-8510-4FDE-8785-69861F187758}" type="pres">
      <dgm:prSet presAssocID="{59D17BF2-277C-47BF-A662-0F3D5DC67F27}" presName="descendantText" presStyleLbl="alignAccFollowNode1" presStyleIdx="1" presStyleCnt="2" custScaleX="106590" custScaleY="75270">
        <dgm:presLayoutVars>
          <dgm:bulletEnabled val="1"/>
        </dgm:presLayoutVars>
      </dgm:prSet>
      <dgm:spPr/>
      <dgm:t>
        <a:bodyPr/>
        <a:lstStyle/>
        <a:p>
          <a:endParaRPr lang="zh-CN" altLang="en-US"/>
        </a:p>
      </dgm:t>
    </dgm:pt>
  </dgm:ptLst>
  <dgm:cxnLst>
    <dgm:cxn modelId="{9E428356-04A5-4B30-849F-D7120E10831D}" type="presOf" srcId="{C6225DF9-4419-4058-AA0C-0C8C6E2B95E4}" destId="{1B0509F6-B2A6-402C-BEF7-B904687356EC}" srcOrd="0" destOrd="0" presId="urn:microsoft.com/office/officeart/2005/8/layout/vList5"/>
    <dgm:cxn modelId="{6250CFCC-FEB9-4146-A365-8BAFE1CD597E}" type="presOf" srcId="{53D9E022-221D-4379-BAF7-DA809EAA42E5}" destId="{D32248A3-8510-4FDE-8785-69861F187758}" srcOrd="0" destOrd="0" presId="urn:microsoft.com/office/officeart/2005/8/layout/vList5"/>
    <dgm:cxn modelId="{8895D006-1D65-4694-A91A-1CA3B67F12D4}" srcId="{59D17BF2-277C-47BF-A662-0F3D5DC67F27}" destId="{53D9E022-221D-4379-BAF7-DA809EAA42E5}" srcOrd="0" destOrd="0" parTransId="{AA781927-6E56-42F0-86AC-7B48C39AE73A}" sibTransId="{94406230-418D-4BC0-9506-C4FC0E0EDFB4}"/>
    <dgm:cxn modelId="{85D77908-9AA4-48E6-9200-69DCDC3A5305}" srcId="{53390ED4-5851-46DA-8E6B-83538E84A3FE}" destId="{59D17BF2-277C-47BF-A662-0F3D5DC67F27}" srcOrd="1" destOrd="0" parTransId="{CCA6FC66-F28E-400D-B895-79C8A5445826}" sibTransId="{9C8D300F-067E-474B-B595-E2BC9421327E}"/>
    <dgm:cxn modelId="{70F1832A-1B96-461D-BDBD-886782130D8C}" type="presOf" srcId="{53390ED4-5851-46DA-8E6B-83538E84A3FE}" destId="{DB1636DA-B86E-4EA1-9FF2-5764C94F145F}" srcOrd="0" destOrd="0" presId="urn:microsoft.com/office/officeart/2005/8/layout/vList5"/>
    <dgm:cxn modelId="{A38E237A-0AA6-494C-AC9B-AFA89CC9FCAD}" srcId="{C6225DF9-4419-4058-AA0C-0C8C6E2B95E4}" destId="{64ADE977-D124-409F-9D25-4B988AD96E32}" srcOrd="0" destOrd="0" parTransId="{A827C545-6397-4106-8075-97CA1DC30ACC}" sibTransId="{601113E9-9DFC-4C38-9A88-8459E66A5A96}"/>
    <dgm:cxn modelId="{AB356B36-705D-4A7A-914E-CAC9C3BF8E13}" type="presOf" srcId="{64ADE977-D124-409F-9D25-4B988AD96E32}" destId="{E4B193ED-4866-4C94-8ED9-2D39B2D9A750}" srcOrd="0" destOrd="0" presId="urn:microsoft.com/office/officeart/2005/8/layout/vList5"/>
    <dgm:cxn modelId="{102A33FD-C9CE-4183-A92A-91D92887B870}" type="presOf" srcId="{59D17BF2-277C-47BF-A662-0F3D5DC67F27}" destId="{70A18C73-7C11-4269-9FD6-831DF9EAC8DF}" srcOrd="0" destOrd="0" presId="urn:microsoft.com/office/officeart/2005/8/layout/vList5"/>
    <dgm:cxn modelId="{2FCDF0EC-BA53-4647-A369-CE899CC63D02}" srcId="{53390ED4-5851-46DA-8E6B-83538E84A3FE}" destId="{C6225DF9-4419-4058-AA0C-0C8C6E2B95E4}" srcOrd="0" destOrd="0" parTransId="{FDC19074-6080-48B8-980A-A72BF28B8E46}" sibTransId="{68982574-7C22-4B87-A747-9E038972538F}"/>
    <dgm:cxn modelId="{DEBE1B94-88CE-4DE6-9E27-6AA67F276CD7}" type="presParOf" srcId="{DB1636DA-B86E-4EA1-9FF2-5764C94F145F}" destId="{C80FEFA1-7B21-498F-9D94-23BFA87E20AB}" srcOrd="0" destOrd="0" presId="urn:microsoft.com/office/officeart/2005/8/layout/vList5"/>
    <dgm:cxn modelId="{DBFB8452-F75F-4C6C-B74B-B942245DC53F}" type="presParOf" srcId="{C80FEFA1-7B21-498F-9D94-23BFA87E20AB}" destId="{1B0509F6-B2A6-402C-BEF7-B904687356EC}" srcOrd="0" destOrd="0" presId="urn:microsoft.com/office/officeart/2005/8/layout/vList5"/>
    <dgm:cxn modelId="{391F87A6-E5F6-47EA-8B11-8E2321313DC4}" type="presParOf" srcId="{C80FEFA1-7B21-498F-9D94-23BFA87E20AB}" destId="{E4B193ED-4866-4C94-8ED9-2D39B2D9A750}" srcOrd="1" destOrd="0" presId="urn:microsoft.com/office/officeart/2005/8/layout/vList5"/>
    <dgm:cxn modelId="{AA609CDB-78D9-4DB8-B41E-7FCFECA20E94}" type="presParOf" srcId="{DB1636DA-B86E-4EA1-9FF2-5764C94F145F}" destId="{CD2B008C-DE7D-4B31-ACCA-D1546DF8EB3D}" srcOrd="1" destOrd="0" presId="urn:microsoft.com/office/officeart/2005/8/layout/vList5"/>
    <dgm:cxn modelId="{A3C4946A-31E6-4360-99CC-FB5969EC1EA5}" type="presParOf" srcId="{DB1636DA-B86E-4EA1-9FF2-5764C94F145F}" destId="{2F3C9B89-AE62-49F5-B596-9E268FD2068A}" srcOrd="2" destOrd="0" presId="urn:microsoft.com/office/officeart/2005/8/layout/vList5"/>
    <dgm:cxn modelId="{0419B4E8-0BE7-4249-B55B-1FA276524502}" type="presParOf" srcId="{2F3C9B89-AE62-49F5-B596-9E268FD2068A}" destId="{70A18C73-7C11-4269-9FD6-831DF9EAC8DF}" srcOrd="0" destOrd="0" presId="urn:microsoft.com/office/officeart/2005/8/layout/vList5"/>
    <dgm:cxn modelId="{58BF24F9-DB77-444A-B45A-11F608603816}" type="presParOf" srcId="{2F3C9B89-AE62-49F5-B596-9E268FD2068A}" destId="{D32248A3-8510-4FDE-8785-69861F187758}"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822DC-0DDC-4966-9445-A6DC609A080A}" type="doc">
      <dgm:prSet loTypeId="urn:microsoft.com/office/officeart/2005/8/layout/radial5" loCatId="relationship" qsTypeId="urn:microsoft.com/office/officeart/2005/8/quickstyle/simple1" qsCatId="simple" csTypeId="urn:microsoft.com/office/officeart/2005/8/colors/accent2_3" csCatId="accent2" phldr="1"/>
      <dgm:spPr/>
      <dgm:t>
        <a:bodyPr/>
        <a:lstStyle/>
        <a:p>
          <a:endParaRPr lang="zh-CN" altLang="en-US"/>
        </a:p>
      </dgm:t>
    </dgm:pt>
    <dgm:pt modelId="{3E0ECD16-B25E-4093-A0B9-B091799B652F}">
      <dgm:prSet phldrT="[文本]"/>
      <dgm:spPr>
        <a:solidFill>
          <a:srgbClr val="FFC000"/>
        </a:solidFill>
      </dgm:spPr>
      <dgm:t>
        <a:bodyPr/>
        <a:lstStyle/>
        <a:p>
          <a:r>
            <a:rPr lang="zh-CN" altLang="en-US" dirty="0" smtClean="0">
              <a:solidFill>
                <a:schemeClr val="tx1"/>
              </a:solidFill>
            </a:rPr>
            <a:t>培训机会</a:t>
          </a:r>
          <a:endParaRPr lang="zh-CN" altLang="en-US" dirty="0">
            <a:solidFill>
              <a:schemeClr val="tx1"/>
            </a:solidFill>
          </a:endParaRPr>
        </a:p>
      </dgm:t>
    </dgm:pt>
    <dgm:pt modelId="{48C0FFDE-59E4-49C8-9BCD-FAC3FC9B13CC}" type="parTrans" cxnId="{8596A1D5-01D1-43CF-AF98-A0D9A7F3E0A8}">
      <dgm:prSet/>
      <dgm:spPr/>
      <dgm:t>
        <a:bodyPr/>
        <a:lstStyle/>
        <a:p>
          <a:endParaRPr lang="zh-CN" altLang="en-US"/>
        </a:p>
      </dgm:t>
    </dgm:pt>
    <dgm:pt modelId="{AAFDFDB9-C9BC-40E4-A021-5AAD8A5250A7}" type="sibTrans" cxnId="{8596A1D5-01D1-43CF-AF98-A0D9A7F3E0A8}">
      <dgm:prSet/>
      <dgm:spPr/>
      <dgm:t>
        <a:bodyPr/>
        <a:lstStyle/>
        <a:p>
          <a:endParaRPr lang="zh-CN" altLang="en-US"/>
        </a:p>
      </dgm:t>
    </dgm:pt>
    <dgm:pt modelId="{0618B74D-D8BE-4DE9-8D13-03FE9676A5B1}">
      <dgm:prSet phldrT="[文本]" custT="1"/>
      <dgm:spPr>
        <a:solidFill>
          <a:srgbClr val="00B0F0"/>
        </a:solidFill>
      </dgm:spPr>
      <dgm:t>
        <a:bodyPr/>
        <a:lstStyle/>
        <a:p>
          <a:r>
            <a:rPr lang="zh-CN" altLang="en-US" sz="2400" dirty="0" smtClean="0">
              <a:solidFill>
                <a:schemeClr val="tx1"/>
              </a:solidFill>
            </a:rPr>
            <a:t>集中培训</a:t>
          </a:r>
          <a:endParaRPr lang="zh-CN" altLang="en-US" sz="2400" dirty="0">
            <a:solidFill>
              <a:schemeClr val="tx1"/>
            </a:solidFill>
          </a:endParaRPr>
        </a:p>
      </dgm:t>
    </dgm:pt>
    <dgm:pt modelId="{8FB71953-C89A-478D-B352-32FDA97BAE51}" type="parTrans" cxnId="{B39F3A57-05AD-4FFA-A0EF-BC830C606019}">
      <dgm:prSet/>
      <dgm:spPr/>
      <dgm:t>
        <a:bodyPr/>
        <a:lstStyle/>
        <a:p>
          <a:endParaRPr lang="zh-CN" altLang="en-US"/>
        </a:p>
      </dgm:t>
    </dgm:pt>
    <dgm:pt modelId="{5730D8D0-EE23-4C44-B5DB-629E301B41A4}" type="sibTrans" cxnId="{B39F3A57-05AD-4FFA-A0EF-BC830C606019}">
      <dgm:prSet/>
      <dgm:spPr/>
      <dgm:t>
        <a:bodyPr/>
        <a:lstStyle/>
        <a:p>
          <a:endParaRPr lang="zh-CN" altLang="en-US"/>
        </a:p>
      </dgm:t>
    </dgm:pt>
    <dgm:pt modelId="{1081BA0A-3E3A-4E6A-B287-D9FDCEC0707E}">
      <dgm:prSet phldrT="[文本]" custT="1"/>
      <dgm:spPr>
        <a:solidFill>
          <a:srgbClr val="92D050"/>
        </a:solidFill>
      </dgm:spPr>
      <dgm:t>
        <a:bodyPr/>
        <a:lstStyle/>
        <a:p>
          <a:r>
            <a:rPr lang="zh-CN" altLang="en-US" sz="2400" dirty="0" smtClean="0">
              <a:solidFill>
                <a:schemeClr val="tx1"/>
              </a:solidFill>
            </a:rPr>
            <a:t>外派培训</a:t>
          </a:r>
        </a:p>
      </dgm:t>
    </dgm:pt>
    <dgm:pt modelId="{58C42363-461E-4C42-859B-4033B77B8870}" type="parTrans" cxnId="{366C1615-892E-43F4-B30A-E56849C3157F}">
      <dgm:prSet/>
      <dgm:spPr/>
      <dgm:t>
        <a:bodyPr/>
        <a:lstStyle/>
        <a:p>
          <a:endParaRPr lang="zh-CN" altLang="en-US"/>
        </a:p>
      </dgm:t>
    </dgm:pt>
    <dgm:pt modelId="{860A3D51-72C2-4D38-A596-E09E9C80FEFD}" type="sibTrans" cxnId="{366C1615-892E-43F4-B30A-E56849C3157F}">
      <dgm:prSet/>
      <dgm:spPr/>
      <dgm:t>
        <a:bodyPr/>
        <a:lstStyle/>
        <a:p>
          <a:endParaRPr lang="zh-CN" altLang="en-US"/>
        </a:p>
      </dgm:t>
    </dgm:pt>
    <dgm:pt modelId="{46F17F06-5608-4375-A594-BEC321850258}">
      <dgm:prSet phldrT="[文本]"/>
      <dgm:spPr/>
      <dgm:t>
        <a:bodyPr/>
        <a:lstStyle/>
        <a:p>
          <a:r>
            <a:rPr lang="zh-CN" altLang="en-US" dirty="0" smtClean="0">
              <a:solidFill>
                <a:schemeClr val="tx1"/>
              </a:solidFill>
            </a:rPr>
            <a:t>在线学习</a:t>
          </a:r>
          <a:endParaRPr lang="zh-CN" altLang="en-US" dirty="0">
            <a:solidFill>
              <a:schemeClr val="tx1"/>
            </a:solidFill>
          </a:endParaRPr>
        </a:p>
      </dgm:t>
    </dgm:pt>
    <dgm:pt modelId="{DAFB554F-ED90-4C79-BCB4-5365B1C8F3F6}" type="parTrans" cxnId="{326D3A06-32D9-463E-AF4D-6F03B2069EAE}">
      <dgm:prSet/>
      <dgm:spPr/>
      <dgm:t>
        <a:bodyPr/>
        <a:lstStyle/>
        <a:p>
          <a:endParaRPr lang="zh-CN" altLang="en-US"/>
        </a:p>
      </dgm:t>
    </dgm:pt>
    <dgm:pt modelId="{D5C87FE0-8FF4-4C6A-9067-45B3A775096A}" type="sibTrans" cxnId="{326D3A06-32D9-463E-AF4D-6F03B2069EAE}">
      <dgm:prSet/>
      <dgm:spPr/>
      <dgm:t>
        <a:bodyPr/>
        <a:lstStyle/>
        <a:p>
          <a:endParaRPr lang="zh-CN" altLang="en-US"/>
        </a:p>
      </dgm:t>
    </dgm:pt>
    <dgm:pt modelId="{2BFDC64B-51BC-4ACB-BAC5-4A44779DEC50}" type="pres">
      <dgm:prSet presAssocID="{709822DC-0DDC-4966-9445-A6DC609A080A}" presName="Name0" presStyleCnt="0">
        <dgm:presLayoutVars>
          <dgm:chMax val="1"/>
          <dgm:dir/>
          <dgm:animLvl val="ctr"/>
          <dgm:resizeHandles val="exact"/>
        </dgm:presLayoutVars>
      </dgm:prSet>
      <dgm:spPr/>
      <dgm:t>
        <a:bodyPr/>
        <a:lstStyle/>
        <a:p>
          <a:endParaRPr lang="zh-CN" altLang="en-US"/>
        </a:p>
      </dgm:t>
    </dgm:pt>
    <dgm:pt modelId="{C5580E31-96CF-4976-8357-AAE1861E9C71}" type="pres">
      <dgm:prSet presAssocID="{3E0ECD16-B25E-4093-A0B9-B091799B652F}" presName="centerShape" presStyleLbl="node0" presStyleIdx="0" presStyleCnt="1" custScaleX="139794" custScaleY="138853"/>
      <dgm:spPr/>
      <dgm:t>
        <a:bodyPr/>
        <a:lstStyle/>
        <a:p>
          <a:endParaRPr lang="zh-CN" altLang="en-US"/>
        </a:p>
      </dgm:t>
    </dgm:pt>
    <dgm:pt modelId="{F15256C4-E7C1-4899-930A-CDD468BB2A08}" type="pres">
      <dgm:prSet presAssocID="{8FB71953-C89A-478D-B352-32FDA97BAE51}" presName="parTrans" presStyleLbl="sibTrans2D1" presStyleIdx="0" presStyleCnt="3"/>
      <dgm:spPr/>
      <dgm:t>
        <a:bodyPr/>
        <a:lstStyle/>
        <a:p>
          <a:endParaRPr lang="zh-CN" altLang="en-US"/>
        </a:p>
      </dgm:t>
    </dgm:pt>
    <dgm:pt modelId="{0E653211-AFC9-4BAC-91EB-BAD40FF4E0AD}" type="pres">
      <dgm:prSet presAssocID="{8FB71953-C89A-478D-B352-32FDA97BAE51}" presName="connectorText" presStyleLbl="sibTrans2D1" presStyleIdx="0" presStyleCnt="3"/>
      <dgm:spPr/>
      <dgm:t>
        <a:bodyPr/>
        <a:lstStyle/>
        <a:p>
          <a:endParaRPr lang="zh-CN" altLang="en-US"/>
        </a:p>
      </dgm:t>
    </dgm:pt>
    <dgm:pt modelId="{2771EE30-15BA-418F-980C-7AB9E99EF4B4}" type="pres">
      <dgm:prSet presAssocID="{0618B74D-D8BE-4DE9-8D13-03FE9676A5B1}" presName="node" presStyleLbl="node1" presStyleIdx="0" presStyleCnt="3">
        <dgm:presLayoutVars>
          <dgm:bulletEnabled val="1"/>
        </dgm:presLayoutVars>
      </dgm:prSet>
      <dgm:spPr/>
      <dgm:t>
        <a:bodyPr/>
        <a:lstStyle/>
        <a:p>
          <a:endParaRPr lang="zh-CN" altLang="en-US"/>
        </a:p>
      </dgm:t>
    </dgm:pt>
    <dgm:pt modelId="{8F9A676E-CD96-47F9-9959-08E0CAF4A5AD}" type="pres">
      <dgm:prSet presAssocID="{58C42363-461E-4C42-859B-4033B77B8870}" presName="parTrans" presStyleLbl="sibTrans2D1" presStyleIdx="1" presStyleCnt="3"/>
      <dgm:spPr/>
      <dgm:t>
        <a:bodyPr/>
        <a:lstStyle/>
        <a:p>
          <a:endParaRPr lang="zh-CN" altLang="en-US"/>
        </a:p>
      </dgm:t>
    </dgm:pt>
    <dgm:pt modelId="{EC948CB3-03EF-4235-B745-3FC5D2899C50}" type="pres">
      <dgm:prSet presAssocID="{58C42363-461E-4C42-859B-4033B77B8870}" presName="connectorText" presStyleLbl="sibTrans2D1" presStyleIdx="1" presStyleCnt="3"/>
      <dgm:spPr/>
      <dgm:t>
        <a:bodyPr/>
        <a:lstStyle/>
        <a:p>
          <a:endParaRPr lang="zh-CN" altLang="en-US"/>
        </a:p>
      </dgm:t>
    </dgm:pt>
    <dgm:pt modelId="{A4C5414D-E914-48A5-870C-D912A4E08A8F}" type="pres">
      <dgm:prSet presAssocID="{1081BA0A-3E3A-4E6A-B287-D9FDCEC0707E}" presName="node" presStyleLbl="node1" presStyleIdx="1" presStyleCnt="3">
        <dgm:presLayoutVars>
          <dgm:bulletEnabled val="1"/>
        </dgm:presLayoutVars>
      </dgm:prSet>
      <dgm:spPr/>
      <dgm:t>
        <a:bodyPr/>
        <a:lstStyle/>
        <a:p>
          <a:endParaRPr lang="zh-CN" altLang="en-US"/>
        </a:p>
      </dgm:t>
    </dgm:pt>
    <dgm:pt modelId="{8810C17C-C8C0-49F7-9725-F602CD08EF55}" type="pres">
      <dgm:prSet presAssocID="{DAFB554F-ED90-4C79-BCB4-5365B1C8F3F6}" presName="parTrans" presStyleLbl="sibTrans2D1" presStyleIdx="2" presStyleCnt="3"/>
      <dgm:spPr/>
      <dgm:t>
        <a:bodyPr/>
        <a:lstStyle/>
        <a:p>
          <a:endParaRPr lang="zh-CN" altLang="en-US"/>
        </a:p>
      </dgm:t>
    </dgm:pt>
    <dgm:pt modelId="{323D9A27-AC4B-4C00-B1C9-BA494A486BAD}" type="pres">
      <dgm:prSet presAssocID="{DAFB554F-ED90-4C79-BCB4-5365B1C8F3F6}" presName="connectorText" presStyleLbl="sibTrans2D1" presStyleIdx="2" presStyleCnt="3"/>
      <dgm:spPr/>
      <dgm:t>
        <a:bodyPr/>
        <a:lstStyle/>
        <a:p>
          <a:endParaRPr lang="zh-CN" altLang="en-US"/>
        </a:p>
      </dgm:t>
    </dgm:pt>
    <dgm:pt modelId="{947E409B-EE2F-4F91-A4F2-C879BE94A6D6}" type="pres">
      <dgm:prSet presAssocID="{46F17F06-5608-4375-A594-BEC321850258}" presName="node" presStyleLbl="node1" presStyleIdx="2" presStyleCnt="3">
        <dgm:presLayoutVars>
          <dgm:bulletEnabled val="1"/>
        </dgm:presLayoutVars>
      </dgm:prSet>
      <dgm:spPr/>
      <dgm:t>
        <a:bodyPr/>
        <a:lstStyle/>
        <a:p>
          <a:endParaRPr lang="zh-CN" altLang="en-US"/>
        </a:p>
      </dgm:t>
    </dgm:pt>
  </dgm:ptLst>
  <dgm:cxnLst>
    <dgm:cxn modelId="{83A1171D-605D-429F-9C0D-FF3B3169694F}" type="presOf" srcId="{46F17F06-5608-4375-A594-BEC321850258}" destId="{947E409B-EE2F-4F91-A4F2-C879BE94A6D6}" srcOrd="0" destOrd="0" presId="urn:microsoft.com/office/officeart/2005/8/layout/radial5"/>
    <dgm:cxn modelId="{8596A1D5-01D1-43CF-AF98-A0D9A7F3E0A8}" srcId="{709822DC-0DDC-4966-9445-A6DC609A080A}" destId="{3E0ECD16-B25E-4093-A0B9-B091799B652F}" srcOrd="0" destOrd="0" parTransId="{48C0FFDE-59E4-49C8-9BCD-FAC3FC9B13CC}" sibTransId="{AAFDFDB9-C9BC-40E4-A021-5AAD8A5250A7}"/>
    <dgm:cxn modelId="{D3B56EBE-9AF1-4AA7-88DB-EA8B08694EF3}" type="presOf" srcId="{8FB71953-C89A-478D-B352-32FDA97BAE51}" destId="{F15256C4-E7C1-4899-930A-CDD468BB2A08}" srcOrd="0" destOrd="0" presId="urn:microsoft.com/office/officeart/2005/8/layout/radial5"/>
    <dgm:cxn modelId="{326D3A06-32D9-463E-AF4D-6F03B2069EAE}" srcId="{3E0ECD16-B25E-4093-A0B9-B091799B652F}" destId="{46F17F06-5608-4375-A594-BEC321850258}" srcOrd="2" destOrd="0" parTransId="{DAFB554F-ED90-4C79-BCB4-5365B1C8F3F6}" sibTransId="{D5C87FE0-8FF4-4C6A-9067-45B3A775096A}"/>
    <dgm:cxn modelId="{6CF1534C-E461-4FAA-BF3D-D41778AF6729}" type="presOf" srcId="{0618B74D-D8BE-4DE9-8D13-03FE9676A5B1}" destId="{2771EE30-15BA-418F-980C-7AB9E99EF4B4}" srcOrd="0" destOrd="0" presId="urn:microsoft.com/office/officeart/2005/8/layout/radial5"/>
    <dgm:cxn modelId="{3AF22C10-E3DC-4559-994A-18739A570C47}" type="presOf" srcId="{DAFB554F-ED90-4C79-BCB4-5365B1C8F3F6}" destId="{8810C17C-C8C0-49F7-9725-F602CD08EF55}" srcOrd="0" destOrd="0" presId="urn:microsoft.com/office/officeart/2005/8/layout/radial5"/>
    <dgm:cxn modelId="{C5EEEF0F-8E17-42D0-AB73-D0785F233F88}" type="presOf" srcId="{58C42363-461E-4C42-859B-4033B77B8870}" destId="{8F9A676E-CD96-47F9-9959-08E0CAF4A5AD}" srcOrd="0" destOrd="0" presId="urn:microsoft.com/office/officeart/2005/8/layout/radial5"/>
    <dgm:cxn modelId="{18D281D1-616B-42B0-9964-04AA5D11A33E}" type="presOf" srcId="{DAFB554F-ED90-4C79-BCB4-5365B1C8F3F6}" destId="{323D9A27-AC4B-4C00-B1C9-BA494A486BAD}" srcOrd="1" destOrd="0" presId="urn:microsoft.com/office/officeart/2005/8/layout/radial5"/>
    <dgm:cxn modelId="{F361B8BA-0281-44E7-AAF8-051C4F68DF2B}" type="presOf" srcId="{58C42363-461E-4C42-859B-4033B77B8870}" destId="{EC948CB3-03EF-4235-B745-3FC5D2899C50}" srcOrd="1" destOrd="0" presId="urn:microsoft.com/office/officeart/2005/8/layout/radial5"/>
    <dgm:cxn modelId="{392402BA-C835-4ADB-9F6B-0BDA38623069}" type="presOf" srcId="{1081BA0A-3E3A-4E6A-B287-D9FDCEC0707E}" destId="{A4C5414D-E914-48A5-870C-D912A4E08A8F}" srcOrd="0" destOrd="0" presId="urn:microsoft.com/office/officeart/2005/8/layout/radial5"/>
    <dgm:cxn modelId="{0FCE946F-EAE8-44CA-8373-BBA302A3A02D}" type="presOf" srcId="{709822DC-0DDC-4966-9445-A6DC609A080A}" destId="{2BFDC64B-51BC-4ACB-BAC5-4A44779DEC50}" srcOrd="0" destOrd="0" presId="urn:microsoft.com/office/officeart/2005/8/layout/radial5"/>
    <dgm:cxn modelId="{366C1615-892E-43F4-B30A-E56849C3157F}" srcId="{3E0ECD16-B25E-4093-A0B9-B091799B652F}" destId="{1081BA0A-3E3A-4E6A-B287-D9FDCEC0707E}" srcOrd="1" destOrd="0" parTransId="{58C42363-461E-4C42-859B-4033B77B8870}" sibTransId="{860A3D51-72C2-4D38-A596-E09E9C80FEFD}"/>
    <dgm:cxn modelId="{6A189D31-DB4A-460C-A80C-CB572B65C5A5}" type="presOf" srcId="{3E0ECD16-B25E-4093-A0B9-B091799B652F}" destId="{C5580E31-96CF-4976-8357-AAE1861E9C71}" srcOrd="0" destOrd="0" presId="urn:microsoft.com/office/officeart/2005/8/layout/radial5"/>
    <dgm:cxn modelId="{B39F3A57-05AD-4FFA-A0EF-BC830C606019}" srcId="{3E0ECD16-B25E-4093-A0B9-B091799B652F}" destId="{0618B74D-D8BE-4DE9-8D13-03FE9676A5B1}" srcOrd="0" destOrd="0" parTransId="{8FB71953-C89A-478D-B352-32FDA97BAE51}" sibTransId="{5730D8D0-EE23-4C44-B5DB-629E301B41A4}"/>
    <dgm:cxn modelId="{9F14C92E-5DCE-402C-A75F-8BEE68C1FDA9}" type="presOf" srcId="{8FB71953-C89A-478D-B352-32FDA97BAE51}" destId="{0E653211-AFC9-4BAC-91EB-BAD40FF4E0AD}" srcOrd="1" destOrd="0" presId="urn:microsoft.com/office/officeart/2005/8/layout/radial5"/>
    <dgm:cxn modelId="{A979A774-7D5A-413A-82FF-B445CCB679F5}" type="presParOf" srcId="{2BFDC64B-51BC-4ACB-BAC5-4A44779DEC50}" destId="{C5580E31-96CF-4976-8357-AAE1861E9C71}" srcOrd="0" destOrd="0" presId="urn:microsoft.com/office/officeart/2005/8/layout/radial5"/>
    <dgm:cxn modelId="{C60B8F7E-E68B-4208-BD11-328AD0F9F4CE}" type="presParOf" srcId="{2BFDC64B-51BC-4ACB-BAC5-4A44779DEC50}" destId="{F15256C4-E7C1-4899-930A-CDD468BB2A08}" srcOrd="1" destOrd="0" presId="urn:microsoft.com/office/officeart/2005/8/layout/radial5"/>
    <dgm:cxn modelId="{5E7C374F-1816-43A5-B7CB-9CB7D1320A04}" type="presParOf" srcId="{F15256C4-E7C1-4899-930A-CDD468BB2A08}" destId="{0E653211-AFC9-4BAC-91EB-BAD40FF4E0AD}" srcOrd="0" destOrd="0" presId="urn:microsoft.com/office/officeart/2005/8/layout/radial5"/>
    <dgm:cxn modelId="{F5F194F1-9B13-4C2C-80AF-B0C9C4F09BC5}" type="presParOf" srcId="{2BFDC64B-51BC-4ACB-BAC5-4A44779DEC50}" destId="{2771EE30-15BA-418F-980C-7AB9E99EF4B4}" srcOrd="2" destOrd="0" presId="urn:microsoft.com/office/officeart/2005/8/layout/radial5"/>
    <dgm:cxn modelId="{522AF89C-F2CA-4B73-9973-F57D0A859C09}" type="presParOf" srcId="{2BFDC64B-51BC-4ACB-BAC5-4A44779DEC50}" destId="{8F9A676E-CD96-47F9-9959-08E0CAF4A5AD}" srcOrd="3" destOrd="0" presId="urn:microsoft.com/office/officeart/2005/8/layout/radial5"/>
    <dgm:cxn modelId="{97BE836E-C98B-4453-BC1D-DF40EFE7F356}" type="presParOf" srcId="{8F9A676E-CD96-47F9-9959-08E0CAF4A5AD}" destId="{EC948CB3-03EF-4235-B745-3FC5D2899C50}" srcOrd="0" destOrd="0" presId="urn:microsoft.com/office/officeart/2005/8/layout/radial5"/>
    <dgm:cxn modelId="{49D65129-6347-4013-9EF2-B2B434A72BC4}" type="presParOf" srcId="{2BFDC64B-51BC-4ACB-BAC5-4A44779DEC50}" destId="{A4C5414D-E914-48A5-870C-D912A4E08A8F}" srcOrd="4" destOrd="0" presId="urn:microsoft.com/office/officeart/2005/8/layout/radial5"/>
    <dgm:cxn modelId="{582652FB-8D47-4428-9A09-9134134EFB45}" type="presParOf" srcId="{2BFDC64B-51BC-4ACB-BAC5-4A44779DEC50}" destId="{8810C17C-C8C0-49F7-9725-F602CD08EF55}" srcOrd="5" destOrd="0" presId="urn:microsoft.com/office/officeart/2005/8/layout/radial5"/>
    <dgm:cxn modelId="{AC813029-C48F-431B-B8D1-56A903991413}" type="presParOf" srcId="{8810C17C-C8C0-49F7-9725-F602CD08EF55}" destId="{323D9A27-AC4B-4C00-B1C9-BA494A486BAD}" srcOrd="0" destOrd="0" presId="urn:microsoft.com/office/officeart/2005/8/layout/radial5"/>
    <dgm:cxn modelId="{25A6198E-5676-4669-9738-A5A213CEEDDB}" type="presParOf" srcId="{2BFDC64B-51BC-4ACB-BAC5-4A44779DEC50}" destId="{947E409B-EE2F-4F91-A4F2-C879BE94A6D6}" srcOrd="6" destOrd="0" presId="urn:microsoft.com/office/officeart/2005/8/layout/radial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E46121-B635-4823-886A-DF0BCD0C03E2}" type="doc">
      <dgm:prSet loTypeId="urn:microsoft.com/office/officeart/2005/8/layout/radial1" loCatId="relationship" qsTypeId="urn:microsoft.com/office/officeart/2005/8/quickstyle/3d1" qsCatId="3D" csTypeId="urn:microsoft.com/office/officeart/2005/8/colors/accent2_5" csCatId="accent2" phldr="1"/>
      <dgm:spPr/>
      <dgm:t>
        <a:bodyPr/>
        <a:lstStyle/>
        <a:p>
          <a:endParaRPr lang="zh-CN" altLang="en-US"/>
        </a:p>
      </dgm:t>
    </dgm:pt>
    <dgm:pt modelId="{A186D0D7-9FA0-484F-BD13-8509455C92D2}">
      <dgm:prSet phldrT="[文本]"/>
      <dgm:spPr/>
      <dgm:t>
        <a:bodyPr/>
        <a:lstStyle/>
        <a:p>
          <a:r>
            <a:rPr lang="zh-CN" altLang="en-US" dirty="0" smtClean="0"/>
            <a:t>沟通</a:t>
          </a:r>
          <a:endParaRPr lang="zh-CN" altLang="en-US" dirty="0"/>
        </a:p>
      </dgm:t>
    </dgm:pt>
    <dgm:pt modelId="{650CC596-0B97-4399-B55A-C1B8338843BB}" type="parTrans" cxnId="{F5A1981B-FAE0-4803-AC55-F843599ACED8}">
      <dgm:prSet/>
      <dgm:spPr/>
      <dgm:t>
        <a:bodyPr/>
        <a:lstStyle/>
        <a:p>
          <a:endParaRPr lang="zh-CN" altLang="en-US"/>
        </a:p>
      </dgm:t>
    </dgm:pt>
    <dgm:pt modelId="{4EACE0CD-9D33-4D93-AA5A-2FC99F84AF41}" type="sibTrans" cxnId="{F5A1981B-FAE0-4803-AC55-F843599ACED8}">
      <dgm:prSet/>
      <dgm:spPr/>
      <dgm:t>
        <a:bodyPr/>
        <a:lstStyle/>
        <a:p>
          <a:endParaRPr lang="zh-CN" altLang="en-US"/>
        </a:p>
      </dgm:t>
    </dgm:pt>
    <dgm:pt modelId="{5D6E0846-723A-4895-A249-7F2687ED49CC}">
      <dgm:prSet phldrT="[文本]"/>
      <dgm:spPr/>
      <dgm:t>
        <a:bodyPr/>
        <a:lstStyle/>
        <a:p>
          <a:r>
            <a:rPr lang="zh-CN" altLang="en-US" dirty="0" smtClean="0"/>
            <a:t>绩效计划</a:t>
          </a:r>
          <a:endParaRPr lang="zh-CN" altLang="en-US" dirty="0"/>
        </a:p>
      </dgm:t>
    </dgm:pt>
    <dgm:pt modelId="{67FC39F0-78A5-4532-AB52-B5B02DE5C280}" type="parTrans" cxnId="{0E52EB7C-5879-4ED5-994E-61C09E5DD6C5}">
      <dgm:prSet/>
      <dgm:spPr/>
      <dgm:t>
        <a:bodyPr/>
        <a:lstStyle/>
        <a:p>
          <a:endParaRPr lang="zh-CN" altLang="en-US"/>
        </a:p>
      </dgm:t>
    </dgm:pt>
    <dgm:pt modelId="{DF1319E2-2345-4055-9010-57EF3D9C3EA7}" type="sibTrans" cxnId="{0E52EB7C-5879-4ED5-994E-61C09E5DD6C5}">
      <dgm:prSet/>
      <dgm:spPr/>
      <dgm:t>
        <a:bodyPr/>
        <a:lstStyle/>
        <a:p>
          <a:endParaRPr lang="zh-CN" altLang="en-US"/>
        </a:p>
      </dgm:t>
    </dgm:pt>
    <dgm:pt modelId="{766BB03F-65AD-48AF-AAA1-6561BD56626D}">
      <dgm:prSet phldrT="[文本]"/>
      <dgm:spPr/>
      <dgm:t>
        <a:bodyPr/>
        <a:lstStyle/>
        <a:p>
          <a:r>
            <a:rPr lang="zh-CN" altLang="en-US" dirty="0" smtClean="0"/>
            <a:t>沟通辅导</a:t>
          </a:r>
          <a:endParaRPr lang="zh-CN" altLang="en-US" dirty="0"/>
        </a:p>
      </dgm:t>
    </dgm:pt>
    <dgm:pt modelId="{DD124CDC-AAD3-4633-820A-50193F3CD521}" type="parTrans" cxnId="{8D6EC1A8-7511-4E98-B96B-2FE1624EC6C6}">
      <dgm:prSet/>
      <dgm:spPr/>
      <dgm:t>
        <a:bodyPr/>
        <a:lstStyle/>
        <a:p>
          <a:endParaRPr lang="zh-CN" altLang="en-US"/>
        </a:p>
      </dgm:t>
    </dgm:pt>
    <dgm:pt modelId="{E082AA55-86F2-40C7-9FE0-175BEB9AB428}" type="sibTrans" cxnId="{8D6EC1A8-7511-4E98-B96B-2FE1624EC6C6}">
      <dgm:prSet/>
      <dgm:spPr/>
      <dgm:t>
        <a:bodyPr/>
        <a:lstStyle/>
        <a:p>
          <a:endParaRPr lang="zh-CN" altLang="en-US"/>
        </a:p>
      </dgm:t>
    </dgm:pt>
    <dgm:pt modelId="{FDC1873F-746F-4EDC-9C9F-89087677DEEC}">
      <dgm:prSet phldrT="[文本]"/>
      <dgm:spPr/>
      <dgm:t>
        <a:bodyPr/>
        <a:lstStyle/>
        <a:p>
          <a:r>
            <a:rPr lang="zh-CN" altLang="en-US" dirty="0" smtClean="0"/>
            <a:t>考核评价</a:t>
          </a:r>
          <a:endParaRPr lang="zh-CN" altLang="en-US" dirty="0"/>
        </a:p>
      </dgm:t>
    </dgm:pt>
    <dgm:pt modelId="{DE2BF30B-7E4B-4E8C-9599-CBC430FA2C50}" type="parTrans" cxnId="{8C08B33C-5689-4DB6-9854-D580E3273C30}">
      <dgm:prSet/>
      <dgm:spPr/>
      <dgm:t>
        <a:bodyPr/>
        <a:lstStyle/>
        <a:p>
          <a:endParaRPr lang="zh-CN" altLang="en-US"/>
        </a:p>
      </dgm:t>
    </dgm:pt>
    <dgm:pt modelId="{E4C7D338-15EF-490C-A3C0-73BF768F4DB7}" type="sibTrans" cxnId="{8C08B33C-5689-4DB6-9854-D580E3273C30}">
      <dgm:prSet/>
      <dgm:spPr/>
      <dgm:t>
        <a:bodyPr/>
        <a:lstStyle/>
        <a:p>
          <a:endParaRPr lang="zh-CN" altLang="en-US"/>
        </a:p>
      </dgm:t>
    </dgm:pt>
    <dgm:pt modelId="{83EBCF6A-6DE4-4B68-9F0C-87B5BDD54FBA}">
      <dgm:prSet phldrT="[文本]"/>
      <dgm:spPr/>
      <dgm:t>
        <a:bodyPr/>
        <a:lstStyle/>
        <a:p>
          <a:r>
            <a:rPr lang="zh-CN" altLang="en-US" dirty="0" smtClean="0"/>
            <a:t>应用</a:t>
          </a:r>
          <a:endParaRPr lang="zh-CN" altLang="en-US" dirty="0"/>
        </a:p>
      </dgm:t>
    </dgm:pt>
    <dgm:pt modelId="{869DCF3A-41C5-4AA1-AFCD-02DDB6106E2A}" type="parTrans" cxnId="{AE8CE831-D309-416C-A046-2FB4C86EDD06}">
      <dgm:prSet/>
      <dgm:spPr/>
      <dgm:t>
        <a:bodyPr/>
        <a:lstStyle/>
        <a:p>
          <a:endParaRPr lang="zh-CN" altLang="en-US"/>
        </a:p>
      </dgm:t>
    </dgm:pt>
    <dgm:pt modelId="{88B8D40E-0AF2-4D63-99F6-42A276F0AE8D}" type="sibTrans" cxnId="{AE8CE831-D309-416C-A046-2FB4C86EDD06}">
      <dgm:prSet/>
      <dgm:spPr/>
      <dgm:t>
        <a:bodyPr/>
        <a:lstStyle/>
        <a:p>
          <a:endParaRPr lang="zh-CN" altLang="en-US"/>
        </a:p>
      </dgm:t>
    </dgm:pt>
    <dgm:pt modelId="{ADDD7AB7-AC18-4E4C-89AE-B85BFF947C68}" type="pres">
      <dgm:prSet presAssocID="{FCE46121-B635-4823-886A-DF0BCD0C03E2}" presName="cycle" presStyleCnt="0">
        <dgm:presLayoutVars>
          <dgm:chMax val="1"/>
          <dgm:dir/>
          <dgm:animLvl val="ctr"/>
          <dgm:resizeHandles val="exact"/>
        </dgm:presLayoutVars>
      </dgm:prSet>
      <dgm:spPr/>
      <dgm:t>
        <a:bodyPr/>
        <a:lstStyle/>
        <a:p>
          <a:endParaRPr lang="zh-CN" altLang="en-US"/>
        </a:p>
      </dgm:t>
    </dgm:pt>
    <dgm:pt modelId="{A8870F9A-9C06-4C33-A29A-A57150488789}" type="pres">
      <dgm:prSet presAssocID="{A186D0D7-9FA0-484F-BD13-8509455C92D2}" presName="centerShape" presStyleLbl="node0" presStyleIdx="0" presStyleCnt="1"/>
      <dgm:spPr/>
      <dgm:t>
        <a:bodyPr/>
        <a:lstStyle/>
        <a:p>
          <a:endParaRPr lang="zh-CN" altLang="en-US"/>
        </a:p>
      </dgm:t>
    </dgm:pt>
    <dgm:pt modelId="{A0376D14-60C8-4B34-80A0-1AD55F911886}" type="pres">
      <dgm:prSet presAssocID="{67FC39F0-78A5-4532-AB52-B5B02DE5C280}" presName="Name9" presStyleLbl="parChTrans1D2" presStyleIdx="0" presStyleCnt="4"/>
      <dgm:spPr/>
      <dgm:t>
        <a:bodyPr/>
        <a:lstStyle/>
        <a:p>
          <a:endParaRPr lang="zh-CN" altLang="en-US"/>
        </a:p>
      </dgm:t>
    </dgm:pt>
    <dgm:pt modelId="{F3B38924-B394-4F87-AD6B-BBEE115D2CCD}" type="pres">
      <dgm:prSet presAssocID="{67FC39F0-78A5-4532-AB52-B5B02DE5C280}" presName="connTx" presStyleLbl="parChTrans1D2" presStyleIdx="0" presStyleCnt="4"/>
      <dgm:spPr/>
      <dgm:t>
        <a:bodyPr/>
        <a:lstStyle/>
        <a:p>
          <a:endParaRPr lang="zh-CN" altLang="en-US"/>
        </a:p>
      </dgm:t>
    </dgm:pt>
    <dgm:pt modelId="{2E34C92D-3163-4A47-BA56-F63E2BF25082}" type="pres">
      <dgm:prSet presAssocID="{5D6E0846-723A-4895-A249-7F2687ED49CC}" presName="node" presStyleLbl="node1" presStyleIdx="0" presStyleCnt="4">
        <dgm:presLayoutVars>
          <dgm:bulletEnabled val="1"/>
        </dgm:presLayoutVars>
      </dgm:prSet>
      <dgm:spPr/>
      <dgm:t>
        <a:bodyPr/>
        <a:lstStyle/>
        <a:p>
          <a:endParaRPr lang="zh-CN" altLang="en-US"/>
        </a:p>
      </dgm:t>
    </dgm:pt>
    <dgm:pt modelId="{95F88EC1-2184-4483-AB3F-8A0EC2BD7CED}" type="pres">
      <dgm:prSet presAssocID="{DD124CDC-AAD3-4633-820A-50193F3CD521}" presName="Name9" presStyleLbl="parChTrans1D2" presStyleIdx="1" presStyleCnt="4"/>
      <dgm:spPr/>
      <dgm:t>
        <a:bodyPr/>
        <a:lstStyle/>
        <a:p>
          <a:endParaRPr lang="zh-CN" altLang="en-US"/>
        </a:p>
      </dgm:t>
    </dgm:pt>
    <dgm:pt modelId="{5299F1C4-D93F-4D65-8658-4AAAEC7BF549}" type="pres">
      <dgm:prSet presAssocID="{DD124CDC-AAD3-4633-820A-50193F3CD521}" presName="connTx" presStyleLbl="parChTrans1D2" presStyleIdx="1" presStyleCnt="4"/>
      <dgm:spPr/>
      <dgm:t>
        <a:bodyPr/>
        <a:lstStyle/>
        <a:p>
          <a:endParaRPr lang="zh-CN" altLang="en-US"/>
        </a:p>
      </dgm:t>
    </dgm:pt>
    <dgm:pt modelId="{24A8411F-8648-444B-8DF3-CE2DE53ABCBE}" type="pres">
      <dgm:prSet presAssocID="{766BB03F-65AD-48AF-AAA1-6561BD56626D}" presName="node" presStyleLbl="node1" presStyleIdx="1" presStyleCnt="4">
        <dgm:presLayoutVars>
          <dgm:bulletEnabled val="1"/>
        </dgm:presLayoutVars>
      </dgm:prSet>
      <dgm:spPr/>
      <dgm:t>
        <a:bodyPr/>
        <a:lstStyle/>
        <a:p>
          <a:endParaRPr lang="zh-CN" altLang="en-US"/>
        </a:p>
      </dgm:t>
    </dgm:pt>
    <dgm:pt modelId="{9C0C2857-FA1C-4261-A233-73FB820B1F61}" type="pres">
      <dgm:prSet presAssocID="{DE2BF30B-7E4B-4E8C-9599-CBC430FA2C50}" presName="Name9" presStyleLbl="parChTrans1D2" presStyleIdx="2" presStyleCnt="4"/>
      <dgm:spPr/>
      <dgm:t>
        <a:bodyPr/>
        <a:lstStyle/>
        <a:p>
          <a:endParaRPr lang="zh-CN" altLang="en-US"/>
        </a:p>
      </dgm:t>
    </dgm:pt>
    <dgm:pt modelId="{2D9EE7C5-10EF-49BE-9775-CE8EDF142749}" type="pres">
      <dgm:prSet presAssocID="{DE2BF30B-7E4B-4E8C-9599-CBC430FA2C50}" presName="connTx" presStyleLbl="parChTrans1D2" presStyleIdx="2" presStyleCnt="4"/>
      <dgm:spPr/>
      <dgm:t>
        <a:bodyPr/>
        <a:lstStyle/>
        <a:p>
          <a:endParaRPr lang="zh-CN" altLang="en-US"/>
        </a:p>
      </dgm:t>
    </dgm:pt>
    <dgm:pt modelId="{42D668D9-8D74-4B69-A208-4F9A80DE1B1D}" type="pres">
      <dgm:prSet presAssocID="{FDC1873F-746F-4EDC-9C9F-89087677DEEC}" presName="node" presStyleLbl="node1" presStyleIdx="2" presStyleCnt="4">
        <dgm:presLayoutVars>
          <dgm:bulletEnabled val="1"/>
        </dgm:presLayoutVars>
      </dgm:prSet>
      <dgm:spPr/>
      <dgm:t>
        <a:bodyPr/>
        <a:lstStyle/>
        <a:p>
          <a:endParaRPr lang="zh-CN" altLang="en-US"/>
        </a:p>
      </dgm:t>
    </dgm:pt>
    <dgm:pt modelId="{990236FC-D9F8-4B8F-844B-5F68ED6C4853}" type="pres">
      <dgm:prSet presAssocID="{869DCF3A-41C5-4AA1-AFCD-02DDB6106E2A}" presName="Name9" presStyleLbl="parChTrans1D2" presStyleIdx="3" presStyleCnt="4"/>
      <dgm:spPr/>
      <dgm:t>
        <a:bodyPr/>
        <a:lstStyle/>
        <a:p>
          <a:endParaRPr lang="zh-CN" altLang="en-US"/>
        </a:p>
      </dgm:t>
    </dgm:pt>
    <dgm:pt modelId="{380DDE9C-58B9-4CE5-AC85-77703B699D6F}" type="pres">
      <dgm:prSet presAssocID="{869DCF3A-41C5-4AA1-AFCD-02DDB6106E2A}" presName="connTx" presStyleLbl="parChTrans1D2" presStyleIdx="3" presStyleCnt="4"/>
      <dgm:spPr/>
      <dgm:t>
        <a:bodyPr/>
        <a:lstStyle/>
        <a:p>
          <a:endParaRPr lang="zh-CN" altLang="en-US"/>
        </a:p>
      </dgm:t>
    </dgm:pt>
    <dgm:pt modelId="{C37BEC27-5DA2-4466-94F5-8F5CD452B3CB}" type="pres">
      <dgm:prSet presAssocID="{83EBCF6A-6DE4-4B68-9F0C-87B5BDD54FBA}" presName="node" presStyleLbl="node1" presStyleIdx="3" presStyleCnt="4">
        <dgm:presLayoutVars>
          <dgm:bulletEnabled val="1"/>
        </dgm:presLayoutVars>
      </dgm:prSet>
      <dgm:spPr/>
      <dgm:t>
        <a:bodyPr/>
        <a:lstStyle/>
        <a:p>
          <a:endParaRPr lang="zh-CN" altLang="en-US"/>
        </a:p>
      </dgm:t>
    </dgm:pt>
  </dgm:ptLst>
  <dgm:cxnLst>
    <dgm:cxn modelId="{F5A1981B-FAE0-4803-AC55-F843599ACED8}" srcId="{FCE46121-B635-4823-886A-DF0BCD0C03E2}" destId="{A186D0D7-9FA0-484F-BD13-8509455C92D2}" srcOrd="0" destOrd="0" parTransId="{650CC596-0B97-4399-B55A-C1B8338843BB}" sibTransId="{4EACE0CD-9D33-4D93-AA5A-2FC99F84AF41}"/>
    <dgm:cxn modelId="{62AA804F-0726-4189-BBE3-7284E7E4F80B}" type="presOf" srcId="{766BB03F-65AD-48AF-AAA1-6561BD56626D}" destId="{24A8411F-8648-444B-8DF3-CE2DE53ABCBE}" srcOrd="0" destOrd="0" presId="urn:microsoft.com/office/officeart/2005/8/layout/radial1"/>
    <dgm:cxn modelId="{F0175541-73B8-459B-B27C-E5C6E1C6E060}" type="presOf" srcId="{67FC39F0-78A5-4532-AB52-B5B02DE5C280}" destId="{A0376D14-60C8-4B34-80A0-1AD55F911886}" srcOrd="0" destOrd="0" presId="urn:microsoft.com/office/officeart/2005/8/layout/radial1"/>
    <dgm:cxn modelId="{AE8CE831-D309-416C-A046-2FB4C86EDD06}" srcId="{A186D0D7-9FA0-484F-BD13-8509455C92D2}" destId="{83EBCF6A-6DE4-4B68-9F0C-87B5BDD54FBA}" srcOrd="3" destOrd="0" parTransId="{869DCF3A-41C5-4AA1-AFCD-02DDB6106E2A}" sibTransId="{88B8D40E-0AF2-4D63-99F6-42A276F0AE8D}"/>
    <dgm:cxn modelId="{5BEF533F-B930-4BA4-85A5-0E702D4574E0}" type="presOf" srcId="{FCE46121-B635-4823-886A-DF0BCD0C03E2}" destId="{ADDD7AB7-AC18-4E4C-89AE-B85BFF947C68}" srcOrd="0" destOrd="0" presId="urn:microsoft.com/office/officeart/2005/8/layout/radial1"/>
    <dgm:cxn modelId="{5437D22D-7074-46D2-AF22-101BA25BE3B5}" type="presOf" srcId="{DD124CDC-AAD3-4633-820A-50193F3CD521}" destId="{95F88EC1-2184-4483-AB3F-8A0EC2BD7CED}" srcOrd="0" destOrd="0" presId="urn:microsoft.com/office/officeart/2005/8/layout/radial1"/>
    <dgm:cxn modelId="{8C08B33C-5689-4DB6-9854-D580E3273C30}" srcId="{A186D0D7-9FA0-484F-BD13-8509455C92D2}" destId="{FDC1873F-746F-4EDC-9C9F-89087677DEEC}" srcOrd="2" destOrd="0" parTransId="{DE2BF30B-7E4B-4E8C-9599-CBC430FA2C50}" sibTransId="{E4C7D338-15EF-490C-A3C0-73BF768F4DB7}"/>
    <dgm:cxn modelId="{F1E80066-E061-427F-9006-392EC989EBC2}" type="presOf" srcId="{83EBCF6A-6DE4-4B68-9F0C-87B5BDD54FBA}" destId="{C37BEC27-5DA2-4466-94F5-8F5CD452B3CB}" srcOrd="0" destOrd="0" presId="urn:microsoft.com/office/officeart/2005/8/layout/radial1"/>
    <dgm:cxn modelId="{8D6EC1A8-7511-4E98-B96B-2FE1624EC6C6}" srcId="{A186D0D7-9FA0-484F-BD13-8509455C92D2}" destId="{766BB03F-65AD-48AF-AAA1-6561BD56626D}" srcOrd="1" destOrd="0" parTransId="{DD124CDC-AAD3-4633-820A-50193F3CD521}" sibTransId="{E082AA55-86F2-40C7-9FE0-175BEB9AB428}"/>
    <dgm:cxn modelId="{EADFF686-6C52-4697-8D0E-C9655CA909ED}" type="presOf" srcId="{67FC39F0-78A5-4532-AB52-B5B02DE5C280}" destId="{F3B38924-B394-4F87-AD6B-BBEE115D2CCD}" srcOrd="1" destOrd="0" presId="urn:microsoft.com/office/officeart/2005/8/layout/radial1"/>
    <dgm:cxn modelId="{D612ABDE-00F0-46BA-84C0-A1B0D551D8AF}" type="presOf" srcId="{869DCF3A-41C5-4AA1-AFCD-02DDB6106E2A}" destId="{990236FC-D9F8-4B8F-844B-5F68ED6C4853}" srcOrd="0" destOrd="0" presId="urn:microsoft.com/office/officeart/2005/8/layout/radial1"/>
    <dgm:cxn modelId="{A8E08A81-6194-4602-8BF8-020E547188B3}" type="presOf" srcId="{869DCF3A-41C5-4AA1-AFCD-02DDB6106E2A}" destId="{380DDE9C-58B9-4CE5-AC85-77703B699D6F}" srcOrd="1" destOrd="0" presId="urn:microsoft.com/office/officeart/2005/8/layout/radial1"/>
    <dgm:cxn modelId="{3A048C59-B113-43A5-BCBA-9A5ADE26B9CD}" type="presOf" srcId="{A186D0D7-9FA0-484F-BD13-8509455C92D2}" destId="{A8870F9A-9C06-4C33-A29A-A57150488789}" srcOrd="0" destOrd="0" presId="urn:microsoft.com/office/officeart/2005/8/layout/radial1"/>
    <dgm:cxn modelId="{8C814759-5447-47AE-9AE0-69A4749C5311}" type="presOf" srcId="{DD124CDC-AAD3-4633-820A-50193F3CD521}" destId="{5299F1C4-D93F-4D65-8658-4AAAEC7BF549}" srcOrd="1" destOrd="0" presId="urn:microsoft.com/office/officeart/2005/8/layout/radial1"/>
    <dgm:cxn modelId="{AB535E1B-CD52-47DD-85A0-5FC4019D7638}" type="presOf" srcId="{DE2BF30B-7E4B-4E8C-9599-CBC430FA2C50}" destId="{9C0C2857-FA1C-4261-A233-73FB820B1F61}" srcOrd="0" destOrd="0" presId="urn:microsoft.com/office/officeart/2005/8/layout/radial1"/>
    <dgm:cxn modelId="{3052C032-DE5E-4A1E-A781-59DFA034DD20}" type="presOf" srcId="{FDC1873F-746F-4EDC-9C9F-89087677DEEC}" destId="{42D668D9-8D74-4B69-A208-4F9A80DE1B1D}" srcOrd="0" destOrd="0" presId="urn:microsoft.com/office/officeart/2005/8/layout/radial1"/>
    <dgm:cxn modelId="{0E52EB7C-5879-4ED5-994E-61C09E5DD6C5}" srcId="{A186D0D7-9FA0-484F-BD13-8509455C92D2}" destId="{5D6E0846-723A-4895-A249-7F2687ED49CC}" srcOrd="0" destOrd="0" parTransId="{67FC39F0-78A5-4532-AB52-B5B02DE5C280}" sibTransId="{DF1319E2-2345-4055-9010-57EF3D9C3EA7}"/>
    <dgm:cxn modelId="{8A6D97B4-0132-433E-94FC-F1F0497937A8}" type="presOf" srcId="{5D6E0846-723A-4895-A249-7F2687ED49CC}" destId="{2E34C92D-3163-4A47-BA56-F63E2BF25082}" srcOrd="0" destOrd="0" presId="urn:microsoft.com/office/officeart/2005/8/layout/radial1"/>
    <dgm:cxn modelId="{417F0E8C-6903-4E77-B833-F33568DDDA5F}" type="presOf" srcId="{DE2BF30B-7E4B-4E8C-9599-CBC430FA2C50}" destId="{2D9EE7C5-10EF-49BE-9775-CE8EDF142749}" srcOrd="1" destOrd="0" presId="urn:microsoft.com/office/officeart/2005/8/layout/radial1"/>
    <dgm:cxn modelId="{3C8F86AF-06D1-4CEA-913E-901EEE5549C5}" type="presParOf" srcId="{ADDD7AB7-AC18-4E4C-89AE-B85BFF947C68}" destId="{A8870F9A-9C06-4C33-A29A-A57150488789}" srcOrd="0" destOrd="0" presId="urn:microsoft.com/office/officeart/2005/8/layout/radial1"/>
    <dgm:cxn modelId="{FCFB8016-2AE6-4F98-BC36-621C5A2EDBA7}" type="presParOf" srcId="{ADDD7AB7-AC18-4E4C-89AE-B85BFF947C68}" destId="{A0376D14-60C8-4B34-80A0-1AD55F911886}" srcOrd="1" destOrd="0" presId="urn:microsoft.com/office/officeart/2005/8/layout/radial1"/>
    <dgm:cxn modelId="{A1E34BB5-9AD0-4F6C-A6EE-AD8C0265CF73}" type="presParOf" srcId="{A0376D14-60C8-4B34-80A0-1AD55F911886}" destId="{F3B38924-B394-4F87-AD6B-BBEE115D2CCD}" srcOrd="0" destOrd="0" presId="urn:microsoft.com/office/officeart/2005/8/layout/radial1"/>
    <dgm:cxn modelId="{4DDF62E2-4E37-4633-9DFE-5798811BBE6B}" type="presParOf" srcId="{ADDD7AB7-AC18-4E4C-89AE-B85BFF947C68}" destId="{2E34C92D-3163-4A47-BA56-F63E2BF25082}" srcOrd="2" destOrd="0" presId="urn:microsoft.com/office/officeart/2005/8/layout/radial1"/>
    <dgm:cxn modelId="{4D09BD27-0950-4594-BD61-A70752AAD5AD}" type="presParOf" srcId="{ADDD7AB7-AC18-4E4C-89AE-B85BFF947C68}" destId="{95F88EC1-2184-4483-AB3F-8A0EC2BD7CED}" srcOrd="3" destOrd="0" presId="urn:microsoft.com/office/officeart/2005/8/layout/radial1"/>
    <dgm:cxn modelId="{F922FE19-5FA0-49FA-83EE-71F09265E665}" type="presParOf" srcId="{95F88EC1-2184-4483-AB3F-8A0EC2BD7CED}" destId="{5299F1C4-D93F-4D65-8658-4AAAEC7BF549}" srcOrd="0" destOrd="0" presId="urn:microsoft.com/office/officeart/2005/8/layout/radial1"/>
    <dgm:cxn modelId="{DB5D6F48-C91D-4142-B909-9432D698F0C1}" type="presParOf" srcId="{ADDD7AB7-AC18-4E4C-89AE-B85BFF947C68}" destId="{24A8411F-8648-444B-8DF3-CE2DE53ABCBE}" srcOrd="4" destOrd="0" presId="urn:microsoft.com/office/officeart/2005/8/layout/radial1"/>
    <dgm:cxn modelId="{7536651F-3C8A-42FC-AA5E-C0710D3DE500}" type="presParOf" srcId="{ADDD7AB7-AC18-4E4C-89AE-B85BFF947C68}" destId="{9C0C2857-FA1C-4261-A233-73FB820B1F61}" srcOrd="5" destOrd="0" presId="urn:microsoft.com/office/officeart/2005/8/layout/radial1"/>
    <dgm:cxn modelId="{39E5F6F1-4AB9-402B-A591-F698B75D777A}" type="presParOf" srcId="{9C0C2857-FA1C-4261-A233-73FB820B1F61}" destId="{2D9EE7C5-10EF-49BE-9775-CE8EDF142749}" srcOrd="0" destOrd="0" presId="urn:microsoft.com/office/officeart/2005/8/layout/radial1"/>
    <dgm:cxn modelId="{E3FDAD8F-C0EA-4F62-9141-C28B92557B65}" type="presParOf" srcId="{ADDD7AB7-AC18-4E4C-89AE-B85BFF947C68}" destId="{42D668D9-8D74-4B69-A208-4F9A80DE1B1D}" srcOrd="6" destOrd="0" presId="urn:microsoft.com/office/officeart/2005/8/layout/radial1"/>
    <dgm:cxn modelId="{ECC72B62-855B-4180-A245-3DF9222AD608}" type="presParOf" srcId="{ADDD7AB7-AC18-4E4C-89AE-B85BFF947C68}" destId="{990236FC-D9F8-4B8F-844B-5F68ED6C4853}" srcOrd="7" destOrd="0" presId="urn:microsoft.com/office/officeart/2005/8/layout/radial1"/>
    <dgm:cxn modelId="{D193879C-41C2-4C46-B38C-120AD4D7A607}" type="presParOf" srcId="{990236FC-D9F8-4B8F-844B-5F68ED6C4853}" destId="{380DDE9C-58B9-4CE5-AC85-77703B699D6F}" srcOrd="0" destOrd="0" presId="urn:microsoft.com/office/officeart/2005/8/layout/radial1"/>
    <dgm:cxn modelId="{04358022-ED26-4565-BE45-237FB735E1C9}" type="presParOf" srcId="{ADDD7AB7-AC18-4E4C-89AE-B85BFF947C68}" destId="{C37BEC27-5DA2-4466-94F5-8F5CD452B3CB}" srcOrd="8" destOrd="0" presId="urn:microsoft.com/office/officeart/2005/8/layout/radia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6B3C2B-D601-434F-AEAB-353F8F9105C1}" type="doc">
      <dgm:prSet loTypeId="urn:microsoft.com/office/officeart/2005/8/layout/radial6" loCatId="cycle" qsTypeId="urn:microsoft.com/office/officeart/2005/8/quickstyle/3d1" qsCatId="3D" csTypeId="urn:microsoft.com/office/officeart/2005/8/colors/accent1_4" csCatId="accent1" phldr="1"/>
      <dgm:spPr/>
      <dgm:t>
        <a:bodyPr/>
        <a:lstStyle/>
        <a:p>
          <a:endParaRPr lang="zh-CN" altLang="en-US"/>
        </a:p>
      </dgm:t>
    </dgm:pt>
    <dgm:pt modelId="{F2C67E1B-CFA9-4FB7-A8C0-DBD5B3FE43CE}">
      <dgm:prSet phldrT="[文本]"/>
      <dgm:spPr>
        <a:solidFill>
          <a:srgbClr val="253EFB"/>
        </a:solidFill>
      </dgm:spPr>
      <dgm:t>
        <a:bodyPr/>
        <a:lstStyle/>
        <a:p>
          <a:r>
            <a:rPr lang="zh-CN" altLang="en-US" dirty="0" smtClean="0"/>
            <a:t>组织目标</a:t>
          </a:r>
          <a:endParaRPr lang="zh-CN" altLang="en-US" dirty="0"/>
        </a:p>
      </dgm:t>
    </dgm:pt>
    <dgm:pt modelId="{36A55A0F-1CFB-4C4A-BF5A-3C04CB981AAE}" type="parTrans" cxnId="{CF7E793F-F55A-4860-848B-33E5683FFC5E}">
      <dgm:prSet/>
      <dgm:spPr/>
      <dgm:t>
        <a:bodyPr/>
        <a:lstStyle/>
        <a:p>
          <a:endParaRPr lang="zh-CN" altLang="en-US"/>
        </a:p>
      </dgm:t>
    </dgm:pt>
    <dgm:pt modelId="{82DCABAD-1969-497E-817C-4F0CE4EACA87}" type="sibTrans" cxnId="{CF7E793F-F55A-4860-848B-33E5683FFC5E}">
      <dgm:prSet/>
      <dgm:spPr/>
      <dgm:t>
        <a:bodyPr/>
        <a:lstStyle/>
        <a:p>
          <a:endParaRPr lang="zh-CN" altLang="en-US"/>
        </a:p>
      </dgm:t>
    </dgm:pt>
    <dgm:pt modelId="{46FD008A-D15C-4A5A-89FF-1A72F7237F8A}">
      <dgm:prSet phldrT="[文本]"/>
      <dgm:spPr>
        <a:solidFill>
          <a:schemeClr val="accent6">
            <a:lumMod val="40000"/>
            <a:lumOff val="60000"/>
          </a:schemeClr>
        </a:solidFill>
      </dgm:spPr>
      <dgm:t>
        <a:bodyPr/>
        <a:lstStyle/>
        <a:p>
          <a:r>
            <a:rPr lang="zh-CN" altLang="en-US" dirty="0" smtClean="0"/>
            <a:t>计划制定</a:t>
          </a:r>
          <a:endParaRPr lang="zh-CN" altLang="en-US" dirty="0"/>
        </a:p>
      </dgm:t>
    </dgm:pt>
    <dgm:pt modelId="{071CE9A1-396C-4E76-855C-E6C9CCA830C0}" type="parTrans" cxnId="{5A829634-B725-458F-A818-73F6F796B41E}">
      <dgm:prSet/>
      <dgm:spPr/>
      <dgm:t>
        <a:bodyPr/>
        <a:lstStyle/>
        <a:p>
          <a:endParaRPr lang="zh-CN" altLang="en-US"/>
        </a:p>
      </dgm:t>
    </dgm:pt>
    <dgm:pt modelId="{2C7D172D-B2E1-4410-BB9C-30069BD43D46}" type="sibTrans" cxnId="{5A829634-B725-458F-A818-73F6F796B41E}">
      <dgm:prSet/>
      <dgm:spPr/>
      <dgm:t>
        <a:bodyPr/>
        <a:lstStyle/>
        <a:p>
          <a:endParaRPr lang="zh-CN" altLang="en-US"/>
        </a:p>
      </dgm:t>
    </dgm:pt>
    <dgm:pt modelId="{7028432C-F15F-4D03-ADCE-B887F173420B}">
      <dgm:prSet phldrT="[文本]"/>
      <dgm:spPr>
        <a:solidFill>
          <a:schemeClr val="accent6">
            <a:lumMod val="60000"/>
            <a:lumOff val="40000"/>
          </a:schemeClr>
        </a:solidFill>
      </dgm:spPr>
      <dgm:t>
        <a:bodyPr vert="horz"/>
        <a:lstStyle/>
        <a:p>
          <a:r>
            <a:rPr lang="zh-CN" altLang="en-US" dirty="0" smtClean="0"/>
            <a:t>执行辅导</a:t>
          </a:r>
          <a:endParaRPr lang="zh-CN" altLang="en-US" dirty="0"/>
        </a:p>
      </dgm:t>
    </dgm:pt>
    <dgm:pt modelId="{42725DA2-7E0F-424A-A438-387A9355AEFB}" type="parTrans" cxnId="{CE3D9C1F-DE2C-449D-8250-E8D9211DCEC2}">
      <dgm:prSet/>
      <dgm:spPr/>
      <dgm:t>
        <a:bodyPr/>
        <a:lstStyle/>
        <a:p>
          <a:endParaRPr lang="zh-CN" altLang="en-US"/>
        </a:p>
      </dgm:t>
    </dgm:pt>
    <dgm:pt modelId="{75E2FA6C-1A60-4084-9B85-DF3C21346475}" type="sibTrans" cxnId="{CE3D9C1F-DE2C-449D-8250-E8D9211DCEC2}">
      <dgm:prSet/>
      <dgm:spPr/>
      <dgm:t>
        <a:bodyPr/>
        <a:lstStyle/>
        <a:p>
          <a:endParaRPr lang="zh-CN" altLang="en-US"/>
        </a:p>
      </dgm:t>
    </dgm:pt>
    <dgm:pt modelId="{5AB1B0D6-755D-4B67-8981-2DAE0591D6AB}">
      <dgm:prSet phldrT="[文本]"/>
      <dgm:spPr>
        <a:solidFill>
          <a:srgbClr val="990099"/>
        </a:solidFill>
      </dgm:spPr>
      <dgm:t>
        <a:bodyPr/>
        <a:lstStyle/>
        <a:p>
          <a:r>
            <a:rPr lang="zh-CN" altLang="en-US" dirty="0" smtClean="0"/>
            <a:t>考核评价</a:t>
          </a:r>
          <a:endParaRPr lang="zh-CN" altLang="en-US" dirty="0"/>
        </a:p>
      </dgm:t>
    </dgm:pt>
    <dgm:pt modelId="{9951A6C8-9D58-4E5E-BBCE-8A745D99432B}" type="parTrans" cxnId="{B09E0E83-91F3-4908-A986-DE0931FD6621}">
      <dgm:prSet/>
      <dgm:spPr/>
      <dgm:t>
        <a:bodyPr/>
        <a:lstStyle/>
        <a:p>
          <a:endParaRPr lang="zh-CN" altLang="en-US"/>
        </a:p>
      </dgm:t>
    </dgm:pt>
    <dgm:pt modelId="{8B57696A-8C2B-4A39-AB6D-4707717BDD26}" type="sibTrans" cxnId="{B09E0E83-91F3-4908-A986-DE0931FD6621}">
      <dgm:prSet/>
      <dgm:spPr/>
      <dgm:t>
        <a:bodyPr/>
        <a:lstStyle/>
        <a:p>
          <a:endParaRPr lang="zh-CN" altLang="en-US"/>
        </a:p>
      </dgm:t>
    </dgm:pt>
    <dgm:pt modelId="{C115AEF7-9DD4-4068-B52A-BF2C09EABC8B}">
      <dgm:prSet phldrT="[文本]"/>
      <dgm:spPr>
        <a:solidFill>
          <a:srgbClr val="6600CC"/>
        </a:solidFill>
      </dgm:spPr>
      <dgm:t>
        <a:bodyPr vert="horz"/>
        <a:lstStyle/>
        <a:p>
          <a:r>
            <a:rPr lang="zh-CN" altLang="en-US" dirty="0" smtClean="0"/>
            <a:t>结果应用和改进</a:t>
          </a:r>
          <a:endParaRPr lang="zh-CN" altLang="en-US" dirty="0"/>
        </a:p>
      </dgm:t>
    </dgm:pt>
    <dgm:pt modelId="{C682BE4E-E356-466E-A776-61FD7C6130CD}" type="parTrans" cxnId="{7BA100A1-4F72-4AFD-A15E-F0D1D153353E}">
      <dgm:prSet/>
      <dgm:spPr/>
      <dgm:t>
        <a:bodyPr/>
        <a:lstStyle/>
        <a:p>
          <a:endParaRPr lang="zh-CN" altLang="en-US"/>
        </a:p>
      </dgm:t>
    </dgm:pt>
    <dgm:pt modelId="{B90E3E29-6C81-4A09-BE39-D274D0183BA3}" type="sibTrans" cxnId="{7BA100A1-4F72-4AFD-A15E-F0D1D153353E}">
      <dgm:prSet/>
      <dgm:spPr/>
      <dgm:t>
        <a:bodyPr/>
        <a:lstStyle/>
        <a:p>
          <a:endParaRPr lang="zh-CN" altLang="en-US"/>
        </a:p>
      </dgm:t>
    </dgm:pt>
    <dgm:pt modelId="{C48AB0C8-5907-4836-B45B-E851CFAC63E9}" type="pres">
      <dgm:prSet presAssocID="{EF6B3C2B-D601-434F-AEAB-353F8F9105C1}" presName="Name0" presStyleCnt="0">
        <dgm:presLayoutVars>
          <dgm:chMax val="1"/>
          <dgm:dir/>
          <dgm:animLvl val="ctr"/>
          <dgm:resizeHandles val="exact"/>
        </dgm:presLayoutVars>
      </dgm:prSet>
      <dgm:spPr/>
      <dgm:t>
        <a:bodyPr/>
        <a:lstStyle/>
        <a:p>
          <a:endParaRPr lang="zh-CN" altLang="en-US"/>
        </a:p>
      </dgm:t>
    </dgm:pt>
    <dgm:pt modelId="{171F2109-45EB-47A8-B0BE-B9DA275D19B0}" type="pres">
      <dgm:prSet presAssocID="{F2C67E1B-CFA9-4FB7-A8C0-DBD5B3FE43CE}" presName="centerShape" presStyleLbl="node0" presStyleIdx="0" presStyleCnt="1" custLinFactNeighborX="-1318" custLinFactNeighborY="-1977"/>
      <dgm:spPr/>
      <dgm:t>
        <a:bodyPr/>
        <a:lstStyle/>
        <a:p>
          <a:endParaRPr lang="zh-CN" altLang="en-US"/>
        </a:p>
      </dgm:t>
    </dgm:pt>
    <dgm:pt modelId="{F54EDF9B-AC3B-4CC2-900F-F0F668339AC8}" type="pres">
      <dgm:prSet presAssocID="{46FD008A-D15C-4A5A-89FF-1A72F7237F8A}" presName="node" presStyleLbl="node1" presStyleIdx="0" presStyleCnt="4" custScaleX="181020">
        <dgm:presLayoutVars>
          <dgm:bulletEnabled val="1"/>
        </dgm:presLayoutVars>
      </dgm:prSet>
      <dgm:spPr/>
      <dgm:t>
        <a:bodyPr/>
        <a:lstStyle/>
        <a:p>
          <a:endParaRPr lang="zh-CN" altLang="en-US"/>
        </a:p>
      </dgm:t>
    </dgm:pt>
    <dgm:pt modelId="{1696728C-96E6-4B7A-AF85-1320637F0E46}" type="pres">
      <dgm:prSet presAssocID="{46FD008A-D15C-4A5A-89FF-1A72F7237F8A}" presName="dummy" presStyleCnt="0"/>
      <dgm:spPr/>
      <dgm:t>
        <a:bodyPr/>
        <a:lstStyle/>
        <a:p>
          <a:endParaRPr lang="zh-CN" altLang="en-US"/>
        </a:p>
      </dgm:t>
    </dgm:pt>
    <dgm:pt modelId="{F4DC4F55-E484-4FF9-B0E4-3AEC64D1E857}" type="pres">
      <dgm:prSet presAssocID="{2C7D172D-B2E1-4410-BB9C-30069BD43D46}" presName="sibTrans" presStyleLbl="sibTrans2D1" presStyleIdx="0" presStyleCnt="4" custLinFactNeighborX="413" custLinFactNeighborY="230"/>
      <dgm:spPr/>
      <dgm:t>
        <a:bodyPr/>
        <a:lstStyle/>
        <a:p>
          <a:endParaRPr lang="zh-CN" altLang="en-US"/>
        </a:p>
      </dgm:t>
    </dgm:pt>
    <dgm:pt modelId="{535A7149-E786-4122-9E90-D9E6AD268889}" type="pres">
      <dgm:prSet presAssocID="{7028432C-F15F-4D03-ADCE-B887F173420B}" presName="node" presStyleLbl="node1" presStyleIdx="1" presStyleCnt="4" custScaleX="183800" custScaleY="101893" custRadScaleRad="125746" custRadScaleInc="-5005">
        <dgm:presLayoutVars>
          <dgm:bulletEnabled val="1"/>
        </dgm:presLayoutVars>
      </dgm:prSet>
      <dgm:spPr/>
      <dgm:t>
        <a:bodyPr/>
        <a:lstStyle/>
        <a:p>
          <a:endParaRPr lang="zh-CN" altLang="en-US"/>
        </a:p>
      </dgm:t>
    </dgm:pt>
    <dgm:pt modelId="{79CC5205-1D31-48D8-B4CD-D0AF015F55F6}" type="pres">
      <dgm:prSet presAssocID="{7028432C-F15F-4D03-ADCE-B887F173420B}" presName="dummy" presStyleCnt="0"/>
      <dgm:spPr/>
      <dgm:t>
        <a:bodyPr/>
        <a:lstStyle/>
        <a:p>
          <a:endParaRPr lang="zh-CN" altLang="en-US"/>
        </a:p>
      </dgm:t>
    </dgm:pt>
    <dgm:pt modelId="{9811A1B0-73B4-45B5-8044-6D1E9CAC7155}" type="pres">
      <dgm:prSet presAssocID="{75E2FA6C-1A60-4084-9B85-DF3C21346475}" presName="sibTrans" presStyleLbl="sibTrans2D1" presStyleIdx="1" presStyleCnt="4" custLinFactNeighborX="1518" custLinFactNeighborY="597"/>
      <dgm:spPr/>
      <dgm:t>
        <a:bodyPr/>
        <a:lstStyle/>
        <a:p>
          <a:endParaRPr lang="zh-CN" altLang="en-US"/>
        </a:p>
      </dgm:t>
    </dgm:pt>
    <dgm:pt modelId="{A5440254-A7A1-4DAC-91B5-B9F61F34E66F}" type="pres">
      <dgm:prSet presAssocID="{5AB1B0D6-755D-4B67-8981-2DAE0591D6AB}" presName="node" presStyleLbl="node1" presStyleIdx="2" presStyleCnt="4" custScaleX="185275" custRadScaleRad="90776" custRadScaleInc="-1387">
        <dgm:presLayoutVars>
          <dgm:bulletEnabled val="1"/>
        </dgm:presLayoutVars>
      </dgm:prSet>
      <dgm:spPr/>
      <dgm:t>
        <a:bodyPr/>
        <a:lstStyle/>
        <a:p>
          <a:endParaRPr lang="zh-CN" altLang="en-US"/>
        </a:p>
      </dgm:t>
    </dgm:pt>
    <dgm:pt modelId="{56336086-5AA2-4F3F-BB48-CCC798A621A8}" type="pres">
      <dgm:prSet presAssocID="{5AB1B0D6-755D-4B67-8981-2DAE0591D6AB}" presName="dummy" presStyleCnt="0"/>
      <dgm:spPr/>
      <dgm:t>
        <a:bodyPr/>
        <a:lstStyle/>
        <a:p>
          <a:endParaRPr lang="zh-CN" altLang="en-US"/>
        </a:p>
      </dgm:t>
    </dgm:pt>
    <dgm:pt modelId="{C6D87C5A-FF1F-49EB-ACA3-141A1A726B0B}" type="pres">
      <dgm:prSet presAssocID="{8B57696A-8C2B-4A39-AB6D-4707717BDD26}" presName="sibTrans" presStyleLbl="sibTrans2D1" presStyleIdx="2" presStyleCnt="4" custAng="556262" custLinFactNeighborX="-3403" custLinFactNeighborY="-829"/>
      <dgm:spPr/>
      <dgm:t>
        <a:bodyPr/>
        <a:lstStyle/>
        <a:p>
          <a:endParaRPr lang="zh-CN" altLang="en-US"/>
        </a:p>
      </dgm:t>
    </dgm:pt>
    <dgm:pt modelId="{1F0E08C6-72FB-4E06-A59A-809C47163E7B}" type="pres">
      <dgm:prSet presAssocID="{C115AEF7-9DD4-4068-B52A-BF2C09EABC8B}" presName="node" presStyleLbl="node1" presStyleIdx="3" presStyleCnt="4" custScaleX="177976" custScaleY="101893" custRadScaleRad="124761" custRadScaleInc="5045">
        <dgm:presLayoutVars>
          <dgm:bulletEnabled val="1"/>
        </dgm:presLayoutVars>
      </dgm:prSet>
      <dgm:spPr/>
      <dgm:t>
        <a:bodyPr/>
        <a:lstStyle/>
        <a:p>
          <a:endParaRPr lang="zh-CN" altLang="en-US"/>
        </a:p>
      </dgm:t>
    </dgm:pt>
    <dgm:pt modelId="{7A1C8380-8098-4718-BAE5-ABE3A04369B2}" type="pres">
      <dgm:prSet presAssocID="{C115AEF7-9DD4-4068-B52A-BF2C09EABC8B}" presName="dummy" presStyleCnt="0"/>
      <dgm:spPr/>
      <dgm:t>
        <a:bodyPr/>
        <a:lstStyle/>
        <a:p>
          <a:endParaRPr lang="zh-CN" altLang="en-US"/>
        </a:p>
      </dgm:t>
    </dgm:pt>
    <dgm:pt modelId="{7E18496E-6491-490A-B2D7-870867B48E1F}" type="pres">
      <dgm:prSet presAssocID="{B90E3E29-6C81-4A09-BE39-D274D0183BA3}" presName="sibTrans" presStyleLbl="sibTrans2D1" presStyleIdx="3" presStyleCnt="4" custLinFactNeighborX="-2391" custLinFactNeighborY="736"/>
      <dgm:spPr/>
      <dgm:t>
        <a:bodyPr/>
        <a:lstStyle/>
        <a:p>
          <a:endParaRPr lang="zh-CN" altLang="en-US"/>
        </a:p>
      </dgm:t>
    </dgm:pt>
  </dgm:ptLst>
  <dgm:cxnLst>
    <dgm:cxn modelId="{5A829634-B725-458F-A818-73F6F796B41E}" srcId="{F2C67E1B-CFA9-4FB7-A8C0-DBD5B3FE43CE}" destId="{46FD008A-D15C-4A5A-89FF-1A72F7237F8A}" srcOrd="0" destOrd="0" parTransId="{071CE9A1-396C-4E76-855C-E6C9CCA830C0}" sibTransId="{2C7D172D-B2E1-4410-BB9C-30069BD43D46}"/>
    <dgm:cxn modelId="{0DC58317-AB26-4F79-B257-1FBFFD996C3D}" type="presOf" srcId="{46FD008A-D15C-4A5A-89FF-1A72F7237F8A}" destId="{F54EDF9B-AC3B-4CC2-900F-F0F668339AC8}" srcOrd="0" destOrd="0" presId="urn:microsoft.com/office/officeart/2005/8/layout/radial6"/>
    <dgm:cxn modelId="{995E32C9-1482-4D28-BF47-F60673FE88AF}" type="presOf" srcId="{2C7D172D-B2E1-4410-BB9C-30069BD43D46}" destId="{F4DC4F55-E484-4FF9-B0E4-3AEC64D1E857}" srcOrd="0" destOrd="0" presId="urn:microsoft.com/office/officeart/2005/8/layout/radial6"/>
    <dgm:cxn modelId="{34074030-1748-4B95-A44E-D475B7440A74}" type="presOf" srcId="{7028432C-F15F-4D03-ADCE-B887F173420B}" destId="{535A7149-E786-4122-9E90-D9E6AD268889}" srcOrd="0" destOrd="0" presId="urn:microsoft.com/office/officeart/2005/8/layout/radial6"/>
    <dgm:cxn modelId="{CF7E793F-F55A-4860-848B-33E5683FFC5E}" srcId="{EF6B3C2B-D601-434F-AEAB-353F8F9105C1}" destId="{F2C67E1B-CFA9-4FB7-A8C0-DBD5B3FE43CE}" srcOrd="0" destOrd="0" parTransId="{36A55A0F-1CFB-4C4A-BF5A-3C04CB981AAE}" sibTransId="{82DCABAD-1969-497E-817C-4F0CE4EACA87}"/>
    <dgm:cxn modelId="{F36F15B7-5AB0-4BB8-9452-81673D330593}" type="presOf" srcId="{F2C67E1B-CFA9-4FB7-A8C0-DBD5B3FE43CE}" destId="{171F2109-45EB-47A8-B0BE-B9DA275D19B0}" srcOrd="0" destOrd="0" presId="urn:microsoft.com/office/officeart/2005/8/layout/radial6"/>
    <dgm:cxn modelId="{97B2A4B0-9C1F-40E4-9599-626BEEC0AFAE}" type="presOf" srcId="{5AB1B0D6-755D-4B67-8981-2DAE0591D6AB}" destId="{A5440254-A7A1-4DAC-91B5-B9F61F34E66F}" srcOrd="0" destOrd="0" presId="urn:microsoft.com/office/officeart/2005/8/layout/radial6"/>
    <dgm:cxn modelId="{7BA100A1-4F72-4AFD-A15E-F0D1D153353E}" srcId="{F2C67E1B-CFA9-4FB7-A8C0-DBD5B3FE43CE}" destId="{C115AEF7-9DD4-4068-B52A-BF2C09EABC8B}" srcOrd="3" destOrd="0" parTransId="{C682BE4E-E356-466E-A776-61FD7C6130CD}" sibTransId="{B90E3E29-6C81-4A09-BE39-D274D0183BA3}"/>
    <dgm:cxn modelId="{D2DC78C7-FA35-4981-AD4E-024CCF8A1E48}" type="presOf" srcId="{EF6B3C2B-D601-434F-AEAB-353F8F9105C1}" destId="{C48AB0C8-5907-4836-B45B-E851CFAC63E9}" srcOrd="0" destOrd="0" presId="urn:microsoft.com/office/officeart/2005/8/layout/radial6"/>
    <dgm:cxn modelId="{B09E0E83-91F3-4908-A986-DE0931FD6621}" srcId="{F2C67E1B-CFA9-4FB7-A8C0-DBD5B3FE43CE}" destId="{5AB1B0D6-755D-4B67-8981-2DAE0591D6AB}" srcOrd="2" destOrd="0" parTransId="{9951A6C8-9D58-4E5E-BBCE-8A745D99432B}" sibTransId="{8B57696A-8C2B-4A39-AB6D-4707717BDD26}"/>
    <dgm:cxn modelId="{3D502BB2-8312-4BE2-944C-9DECA19D2AEC}" type="presOf" srcId="{B90E3E29-6C81-4A09-BE39-D274D0183BA3}" destId="{7E18496E-6491-490A-B2D7-870867B48E1F}" srcOrd="0" destOrd="0" presId="urn:microsoft.com/office/officeart/2005/8/layout/radial6"/>
    <dgm:cxn modelId="{E43CD873-7366-41EF-8F89-B675F1EBD878}" type="presOf" srcId="{C115AEF7-9DD4-4068-B52A-BF2C09EABC8B}" destId="{1F0E08C6-72FB-4E06-A59A-809C47163E7B}" srcOrd="0" destOrd="0" presId="urn:microsoft.com/office/officeart/2005/8/layout/radial6"/>
    <dgm:cxn modelId="{6C728E2B-339F-43B9-9AFA-9737013FD991}" type="presOf" srcId="{8B57696A-8C2B-4A39-AB6D-4707717BDD26}" destId="{C6D87C5A-FF1F-49EB-ACA3-141A1A726B0B}" srcOrd="0" destOrd="0" presId="urn:microsoft.com/office/officeart/2005/8/layout/radial6"/>
    <dgm:cxn modelId="{AE6A1681-ADDC-414F-8D80-CE949FF30276}" type="presOf" srcId="{75E2FA6C-1A60-4084-9B85-DF3C21346475}" destId="{9811A1B0-73B4-45B5-8044-6D1E9CAC7155}" srcOrd="0" destOrd="0" presId="urn:microsoft.com/office/officeart/2005/8/layout/radial6"/>
    <dgm:cxn modelId="{CE3D9C1F-DE2C-449D-8250-E8D9211DCEC2}" srcId="{F2C67E1B-CFA9-4FB7-A8C0-DBD5B3FE43CE}" destId="{7028432C-F15F-4D03-ADCE-B887F173420B}" srcOrd="1" destOrd="0" parTransId="{42725DA2-7E0F-424A-A438-387A9355AEFB}" sibTransId="{75E2FA6C-1A60-4084-9B85-DF3C21346475}"/>
    <dgm:cxn modelId="{CC121A49-E75B-459E-AA3E-96D53194E5AD}" type="presParOf" srcId="{C48AB0C8-5907-4836-B45B-E851CFAC63E9}" destId="{171F2109-45EB-47A8-B0BE-B9DA275D19B0}" srcOrd="0" destOrd="0" presId="urn:microsoft.com/office/officeart/2005/8/layout/radial6"/>
    <dgm:cxn modelId="{30750BB2-4921-4EDD-BF7C-53EE1AE94BBF}" type="presParOf" srcId="{C48AB0C8-5907-4836-B45B-E851CFAC63E9}" destId="{F54EDF9B-AC3B-4CC2-900F-F0F668339AC8}" srcOrd="1" destOrd="0" presId="urn:microsoft.com/office/officeart/2005/8/layout/radial6"/>
    <dgm:cxn modelId="{C69671B8-04F6-47B0-BB10-7C8207772CD1}" type="presParOf" srcId="{C48AB0C8-5907-4836-B45B-E851CFAC63E9}" destId="{1696728C-96E6-4B7A-AF85-1320637F0E46}" srcOrd="2" destOrd="0" presId="urn:microsoft.com/office/officeart/2005/8/layout/radial6"/>
    <dgm:cxn modelId="{7BEA43D9-FFE9-4AA6-9456-BE511D1A617F}" type="presParOf" srcId="{C48AB0C8-5907-4836-B45B-E851CFAC63E9}" destId="{F4DC4F55-E484-4FF9-B0E4-3AEC64D1E857}" srcOrd="3" destOrd="0" presId="urn:microsoft.com/office/officeart/2005/8/layout/radial6"/>
    <dgm:cxn modelId="{0CEDFB0D-1240-45D9-951F-9D830E53555D}" type="presParOf" srcId="{C48AB0C8-5907-4836-B45B-E851CFAC63E9}" destId="{535A7149-E786-4122-9E90-D9E6AD268889}" srcOrd="4" destOrd="0" presId="urn:microsoft.com/office/officeart/2005/8/layout/radial6"/>
    <dgm:cxn modelId="{DD8F6B25-A10A-486F-8D76-13EB1116E709}" type="presParOf" srcId="{C48AB0C8-5907-4836-B45B-E851CFAC63E9}" destId="{79CC5205-1D31-48D8-B4CD-D0AF015F55F6}" srcOrd="5" destOrd="0" presId="urn:microsoft.com/office/officeart/2005/8/layout/radial6"/>
    <dgm:cxn modelId="{20716F91-9E49-4A96-A5BE-24999573D9D4}" type="presParOf" srcId="{C48AB0C8-5907-4836-B45B-E851CFAC63E9}" destId="{9811A1B0-73B4-45B5-8044-6D1E9CAC7155}" srcOrd="6" destOrd="0" presId="urn:microsoft.com/office/officeart/2005/8/layout/radial6"/>
    <dgm:cxn modelId="{31F3D6AB-C024-4DBB-927B-FDCBC3FCB52F}" type="presParOf" srcId="{C48AB0C8-5907-4836-B45B-E851CFAC63E9}" destId="{A5440254-A7A1-4DAC-91B5-B9F61F34E66F}" srcOrd="7" destOrd="0" presId="urn:microsoft.com/office/officeart/2005/8/layout/radial6"/>
    <dgm:cxn modelId="{59E873D2-F5A2-429D-BE58-18D152CE7DCF}" type="presParOf" srcId="{C48AB0C8-5907-4836-B45B-E851CFAC63E9}" destId="{56336086-5AA2-4F3F-BB48-CCC798A621A8}" srcOrd="8" destOrd="0" presId="urn:microsoft.com/office/officeart/2005/8/layout/radial6"/>
    <dgm:cxn modelId="{A4CE4DA6-9691-499D-ADB6-A76EF9CD16D1}" type="presParOf" srcId="{C48AB0C8-5907-4836-B45B-E851CFAC63E9}" destId="{C6D87C5A-FF1F-49EB-ACA3-141A1A726B0B}" srcOrd="9" destOrd="0" presId="urn:microsoft.com/office/officeart/2005/8/layout/radial6"/>
    <dgm:cxn modelId="{BE54F95A-C25B-429C-99D8-DC0B7FA913F7}" type="presParOf" srcId="{C48AB0C8-5907-4836-B45B-E851CFAC63E9}" destId="{1F0E08C6-72FB-4E06-A59A-809C47163E7B}" srcOrd="10" destOrd="0" presId="urn:microsoft.com/office/officeart/2005/8/layout/radial6"/>
    <dgm:cxn modelId="{CEF003F2-082B-44CE-A741-EA91A67F4C33}" type="presParOf" srcId="{C48AB0C8-5907-4836-B45B-E851CFAC63E9}" destId="{7A1C8380-8098-4718-BAE5-ABE3A04369B2}" srcOrd="11" destOrd="0" presId="urn:microsoft.com/office/officeart/2005/8/layout/radial6"/>
    <dgm:cxn modelId="{D3F43668-0F99-4CAA-A4D2-2AE3D5AD66B7}" type="presParOf" srcId="{C48AB0C8-5907-4836-B45B-E851CFAC63E9}" destId="{7E18496E-6491-490A-B2D7-870867B48E1F}" srcOrd="12" destOrd="0" presId="urn:microsoft.com/office/officeart/2005/8/layout/radial6"/>
  </dgm:cxnLst>
  <dgm:bg>
    <a:noFill/>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6B3C2B-D601-434F-AEAB-353F8F9105C1}" type="doc">
      <dgm:prSet loTypeId="urn:microsoft.com/office/officeart/2005/8/layout/radial5" loCatId="cycle" qsTypeId="urn:microsoft.com/office/officeart/2005/8/quickstyle/3d1" qsCatId="3D" csTypeId="urn:microsoft.com/office/officeart/2005/8/colors/accent1_4" csCatId="accent1" phldr="1"/>
      <dgm:spPr/>
      <dgm:t>
        <a:bodyPr/>
        <a:lstStyle/>
        <a:p>
          <a:endParaRPr lang="zh-CN" altLang="en-US"/>
        </a:p>
      </dgm:t>
    </dgm:pt>
    <dgm:pt modelId="{F2C67E1B-CFA9-4FB7-A8C0-DBD5B3FE43CE}">
      <dgm:prSet phldrT="[文本]"/>
      <dgm:spPr>
        <a:solidFill>
          <a:srgbClr val="990099"/>
        </a:solidFill>
      </dgm:spPr>
      <dgm:t>
        <a:bodyPr/>
        <a:lstStyle/>
        <a:p>
          <a:r>
            <a:rPr lang="zh-CN" altLang="en-US" b="1" dirty="0" smtClean="0">
              <a:latin typeface="微软雅黑" pitchFamily="34" charset="-122"/>
              <a:ea typeface="微软雅黑" pitchFamily="34" charset="-122"/>
            </a:rPr>
            <a:t>沟通</a:t>
          </a:r>
          <a:endParaRPr lang="zh-CN" altLang="en-US" b="1" dirty="0">
            <a:latin typeface="微软雅黑" pitchFamily="34" charset="-122"/>
            <a:ea typeface="微软雅黑" pitchFamily="34" charset="-122"/>
          </a:endParaRPr>
        </a:p>
      </dgm:t>
    </dgm:pt>
    <dgm:pt modelId="{36A55A0F-1CFB-4C4A-BF5A-3C04CB981AAE}" type="parTrans" cxnId="{CF7E793F-F55A-4860-848B-33E5683FFC5E}">
      <dgm:prSet/>
      <dgm:spPr/>
      <dgm:t>
        <a:bodyPr/>
        <a:lstStyle/>
        <a:p>
          <a:endParaRPr lang="zh-CN" altLang="en-US"/>
        </a:p>
      </dgm:t>
    </dgm:pt>
    <dgm:pt modelId="{82DCABAD-1969-497E-817C-4F0CE4EACA87}" type="sibTrans" cxnId="{CF7E793F-F55A-4860-848B-33E5683FFC5E}">
      <dgm:prSet/>
      <dgm:spPr/>
      <dgm:t>
        <a:bodyPr/>
        <a:lstStyle/>
        <a:p>
          <a:endParaRPr lang="zh-CN" altLang="en-US"/>
        </a:p>
      </dgm:t>
    </dgm:pt>
    <dgm:pt modelId="{46FD008A-D15C-4A5A-89FF-1A72F7237F8A}">
      <dgm:prSet phldrT="[文本]" custT="1"/>
      <dgm:spPr>
        <a:solidFill>
          <a:srgbClr val="0066FF"/>
        </a:solidFill>
      </dgm:spPr>
      <dgm:t>
        <a:bodyPr/>
        <a:lstStyle/>
        <a:p>
          <a:r>
            <a:rPr lang="zh-CN" altLang="en-US" sz="2400" b="1" dirty="0" smtClean="0">
              <a:latin typeface="微软雅黑" pitchFamily="34" charset="-122"/>
              <a:ea typeface="微软雅黑" pitchFamily="34" charset="-122"/>
            </a:rPr>
            <a:t>绩效计划沟通</a:t>
          </a:r>
          <a:endParaRPr lang="zh-CN" altLang="en-US" sz="2400" b="1" dirty="0">
            <a:latin typeface="微软雅黑" pitchFamily="34" charset="-122"/>
            <a:ea typeface="微软雅黑" pitchFamily="34" charset="-122"/>
          </a:endParaRPr>
        </a:p>
      </dgm:t>
    </dgm:pt>
    <dgm:pt modelId="{071CE9A1-396C-4E76-855C-E6C9CCA830C0}" type="parTrans" cxnId="{5A829634-B725-458F-A818-73F6F796B41E}">
      <dgm:prSet/>
      <dgm:spPr/>
      <dgm:t>
        <a:bodyPr/>
        <a:lstStyle/>
        <a:p>
          <a:endParaRPr lang="zh-CN" altLang="en-US"/>
        </a:p>
      </dgm:t>
    </dgm:pt>
    <dgm:pt modelId="{2C7D172D-B2E1-4410-BB9C-30069BD43D46}" type="sibTrans" cxnId="{5A829634-B725-458F-A818-73F6F796B41E}">
      <dgm:prSet/>
      <dgm:spPr/>
      <dgm:t>
        <a:bodyPr/>
        <a:lstStyle/>
        <a:p>
          <a:endParaRPr lang="zh-CN" altLang="en-US"/>
        </a:p>
      </dgm:t>
    </dgm:pt>
    <dgm:pt modelId="{7028432C-F15F-4D03-ADCE-B887F173420B}">
      <dgm:prSet phldrT="[文本]" custT="1"/>
      <dgm:spPr>
        <a:solidFill>
          <a:srgbClr val="6600CC"/>
        </a:solidFill>
      </dgm:spPr>
      <dgm:t>
        <a:bodyPr/>
        <a:lstStyle/>
        <a:p>
          <a:r>
            <a:rPr lang="zh-CN" altLang="en-US" sz="2400" b="1" dirty="0" smtClean="0">
              <a:latin typeface="微软雅黑" pitchFamily="34" charset="-122"/>
              <a:ea typeface="微软雅黑" pitchFamily="34" charset="-122"/>
            </a:rPr>
            <a:t>绩效过程辅导</a:t>
          </a:r>
          <a:endParaRPr lang="zh-CN" altLang="en-US" sz="2400" b="1" dirty="0">
            <a:latin typeface="微软雅黑" pitchFamily="34" charset="-122"/>
            <a:ea typeface="微软雅黑" pitchFamily="34" charset="-122"/>
          </a:endParaRPr>
        </a:p>
      </dgm:t>
    </dgm:pt>
    <dgm:pt modelId="{42725DA2-7E0F-424A-A438-387A9355AEFB}" type="parTrans" cxnId="{CE3D9C1F-DE2C-449D-8250-E8D9211DCEC2}">
      <dgm:prSet/>
      <dgm:spPr/>
      <dgm:t>
        <a:bodyPr/>
        <a:lstStyle/>
        <a:p>
          <a:endParaRPr lang="zh-CN" altLang="en-US"/>
        </a:p>
      </dgm:t>
    </dgm:pt>
    <dgm:pt modelId="{75E2FA6C-1A60-4084-9B85-DF3C21346475}" type="sibTrans" cxnId="{CE3D9C1F-DE2C-449D-8250-E8D9211DCEC2}">
      <dgm:prSet/>
      <dgm:spPr/>
      <dgm:t>
        <a:bodyPr/>
        <a:lstStyle/>
        <a:p>
          <a:endParaRPr lang="zh-CN" altLang="en-US"/>
        </a:p>
      </dgm:t>
    </dgm:pt>
    <dgm:pt modelId="{5AB1B0D6-755D-4B67-8981-2DAE0591D6AB}">
      <dgm:prSet phldrT="[文本]" custT="1"/>
      <dgm:spPr>
        <a:solidFill>
          <a:schemeClr val="accent2">
            <a:lumMod val="60000"/>
            <a:lumOff val="40000"/>
          </a:schemeClr>
        </a:solidFill>
      </dgm:spPr>
      <dgm:t>
        <a:bodyPr/>
        <a:lstStyle/>
        <a:p>
          <a:r>
            <a:rPr lang="zh-CN" altLang="en-US" sz="2400" b="1" dirty="0" smtClean="0">
              <a:latin typeface="微软雅黑" pitchFamily="34" charset="-122"/>
              <a:ea typeface="微软雅黑" pitchFamily="34" charset="-122"/>
            </a:rPr>
            <a:t>绩效结果反馈沟通</a:t>
          </a:r>
          <a:endParaRPr lang="zh-CN" altLang="en-US" sz="2400" b="1" dirty="0">
            <a:latin typeface="微软雅黑" pitchFamily="34" charset="-122"/>
            <a:ea typeface="微软雅黑" pitchFamily="34" charset="-122"/>
          </a:endParaRPr>
        </a:p>
      </dgm:t>
    </dgm:pt>
    <dgm:pt modelId="{9951A6C8-9D58-4E5E-BBCE-8A745D99432B}" type="parTrans" cxnId="{B09E0E83-91F3-4908-A986-DE0931FD6621}">
      <dgm:prSet/>
      <dgm:spPr/>
      <dgm:t>
        <a:bodyPr/>
        <a:lstStyle/>
        <a:p>
          <a:endParaRPr lang="zh-CN" altLang="en-US"/>
        </a:p>
      </dgm:t>
    </dgm:pt>
    <dgm:pt modelId="{8B57696A-8C2B-4A39-AB6D-4707717BDD26}" type="sibTrans" cxnId="{B09E0E83-91F3-4908-A986-DE0931FD6621}">
      <dgm:prSet/>
      <dgm:spPr/>
      <dgm:t>
        <a:bodyPr/>
        <a:lstStyle/>
        <a:p>
          <a:endParaRPr lang="zh-CN" altLang="en-US"/>
        </a:p>
      </dgm:t>
    </dgm:pt>
    <dgm:pt modelId="{958513D7-743B-4D7E-9912-046309F1BE5D}" type="pres">
      <dgm:prSet presAssocID="{EF6B3C2B-D601-434F-AEAB-353F8F9105C1}" presName="Name0" presStyleCnt="0">
        <dgm:presLayoutVars>
          <dgm:chMax val="1"/>
          <dgm:dir/>
          <dgm:animLvl val="ctr"/>
          <dgm:resizeHandles val="exact"/>
        </dgm:presLayoutVars>
      </dgm:prSet>
      <dgm:spPr/>
      <dgm:t>
        <a:bodyPr/>
        <a:lstStyle/>
        <a:p>
          <a:endParaRPr lang="zh-CN" altLang="en-US"/>
        </a:p>
      </dgm:t>
    </dgm:pt>
    <dgm:pt modelId="{2C915584-7361-422B-A97D-86C9C7F0A820}" type="pres">
      <dgm:prSet presAssocID="{F2C67E1B-CFA9-4FB7-A8C0-DBD5B3FE43CE}" presName="centerShape" presStyleLbl="node0" presStyleIdx="0" presStyleCnt="1" custLinFactNeighborX="3373"/>
      <dgm:spPr/>
      <dgm:t>
        <a:bodyPr/>
        <a:lstStyle/>
        <a:p>
          <a:endParaRPr lang="zh-CN" altLang="en-US"/>
        </a:p>
      </dgm:t>
    </dgm:pt>
    <dgm:pt modelId="{B113A9EB-9BC6-4605-AF6D-311935746C27}" type="pres">
      <dgm:prSet presAssocID="{071CE9A1-396C-4E76-855C-E6C9CCA830C0}" presName="parTrans" presStyleLbl="sibTrans2D1" presStyleIdx="0" presStyleCnt="3"/>
      <dgm:spPr/>
      <dgm:t>
        <a:bodyPr/>
        <a:lstStyle/>
        <a:p>
          <a:endParaRPr lang="zh-CN" altLang="en-US"/>
        </a:p>
      </dgm:t>
    </dgm:pt>
    <dgm:pt modelId="{9ED46C2A-67E6-4D73-8312-9EF9E0A94EFA}" type="pres">
      <dgm:prSet presAssocID="{071CE9A1-396C-4E76-855C-E6C9CCA830C0}" presName="connectorText" presStyleLbl="sibTrans2D1" presStyleIdx="0" presStyleCnt="3"/>
      <dgm:spPr/>
      <dgm:t>
        <a:bodyPr/>
        <a:lstStyle/>
        <a:p>
          <a:endParaRPr lang="zh-CN" altLang="en-US"/>
        </a:p>
      </dgm:t>
    </dgm:pt>
    <dgm:pt modelId="{174CB971-0A9A-4A54-97ED-48F3947F5064}" type="pres">
      <dgm:prSet presAssocID="{46FD008A-D15C-4A5A-89FF-1A72F7237F8A}" presName="node" presStyleLbl="node1" presStyleIdx="0" presStyleCnt="3" custScaleX="171471" custRadScaleRad="100117" custRadScaleInc="4626">
        <dgm:presLayoutVars>
          <dgm:bulletEnabled val="1"/>
        </dgm:presLayoutVars>
      </dgm:prSet>
      <dgm:spPr/>
      <dgm:t>
        <a:bodyPr/>
        <a:lstStyle/>
        <a:p>
          <a:endParaRPr lang="zh-CN" altLang="en-US"/>
        </a:p>
      </dgm:t>
    </dgm:pt>
    <dgm:pt modelId="{A2BE5523-BD81-43BD-9B2E-994CF62BCDD2}" type="pres">
      <dgm:prSet presAssocID="{42725DA2-7E0F-424A-A438-387A9355AEFB}" presName="parTrans" presStyleLbl="sibTrans2D1" presStyleIdx="1" presStyleCnt="3"/>
      <dgm:spPr/>
      <dgm:t>
        <a:bodyPr/>
        <a:lstStyle/>
        <a:p>
          <a:endParaRPr lang="zh-CN" altLang="en-US"/>
        </a:p>
      </dgm:t>
    </dgm:pt>
    <dgm:pt modelId="{17EF5065-0316-4A8A-B4E4-926BFC6C386F}" type="pres">
      <dgm:prSet presAssocID="{42725DA2-7E0F-424A-A438-387A9355AEFB}" presName="connectorText" presStyleLbl="sibTrans2D1" presStyleIdx="1" presStyleCnt="3"/>
      <dgm:spPr/>
      <dgm:t>
        <a:bodyPr/>
        <a:lstStyle/>
        <a:p>
          <a:endParaRPr lang="zh-CN" altLang="en-US"/>
        </a:p>
      </dgm:t>
    </dgm:pt>
    <dgm:pt modelId="{60970F04-8C1A-452A-9925-5A01306DC0EA}" type="pres">
      <dgm:prSet presAssocID="{7028432C-F15F-4D03-ADCE-B887F173420B}" presName="node" presStyleLbl="node1" presStyleIdx="1" presStyleCnt="3" custScaleX="168371" custRadScaleRad="133232" custRadScaleInc="-20695">
        <dgm:presLayoutVars>
          <dgm:bulletEnabled val="1"/>
        </dgm:presLayoutVars>
      </dgm:prSet>
      <dgm:spPr/>
      <dgm:t>
        <a:bodyPr/>
        <a:lstStyle/>
        <a:p>
          <a:endParaRPr lang="zh-CN" altLang="en-US"/>
        </a:p>
      </dgm:t>
    </dgm:pt>
    <dgm:pt modelId="{8D4E14D0-4513-4417-BF60-DFA01B8A81EB}" type="pres">
      <dgm:prSet presAssocID="{9951A6C8-9D58-4E5E-BBCE-8A745D99432B}" presName="parTrans" presStyleLbl="sibTrans2D1" presStyleIdx="2" presStyleCnt="3"/>
      <dgm:spPr/>
      <dgm:t>
        <a:bodyPr/>
        <a:lstStyle/>
        <a:p>
          <a:endParaRPr lang="zh-CN" altLang="en-US"/>
        </a:p>
      </dgm:t>
    </dgm:pt>
    <dgm:pt modelId="{9AAC3FE5-7462-4419-AA16-DF1D7B937746}" type="pres">
      <dgm:prSet presAssocID="{9951A6C8-9D58-4E5E-BBCE-8A745D99432B}" presName="connectorText" presStyleLbl="sibTrans2D1" presStyleIdx="2" presStyleCnt="3"/>
      <dgm:spPr/>
      <dgm:t>
        <a:bodyPr/>
        <a:lstStyle/>
        <a:p>
          <a:endParaRPr lang="zh-CN" altLang="en-US"/>
        </a:p>
      </dgm:t>
    </dgm:pt>
    <dgm:pt modelId="{ED6A0F93-3418-40EC-A67E-2AFDAA4FEAEB}" type="pres">
      <dgm:prSet presAssocID="{5AB1B0D6-755D-4B67-8981-2DAE0591D6AB}" presName="node" presStyleLbl="node1" presStyleIdx="2" presStyleCnt="3" custScaleX="169046" custRadScaleRad="121240" custRadScaleInc="22466">
        <dgm:presLayoutVars>
          <dgm:bulletEnabled val="1"/>
        </dgm:presLayoutVars>
      </dgm:prSet>
      <dgm:spPr/>
      <dgm:t>
        <a:bodyPr/>
        <a:lstStyle/>
        <a:p>
          <a:endParaRPr lang="zh-CN" altLang="en-US"/>
        </a:p>
      </dgm:t>
    </dgm:pt>
  </dgm:ptLst>
  <dgm:cxnLst>
    <dgm:cxn modelId="{849DFEDA-9126-452B-81F4-FBC90D33BFB5}" type="presOf" srcId="{071CE9A1-396C-4E76-855C-E6C9CCA830C0}" destId="{B113A9EB-9BC6-4605-AF6D-311935746C27}" srcOrd="0" destOrd="0" presId="urn:microsoft.com/office/officeart/2005/8/layout/radial5"/>
    <dgm:cxn modelId="{0C38C0A1-DF7C-4698-A443-8AD78F087165}" type="presOf" srcId="{071CE9A1-396C-4E76-855C-E6C9CCA830C0}" destId="{9ED46C2A-67E6-4D73-8312-9EF9E0A94EFA}" srcOrd="1" destOrd="0" presId="urn:microsoft.com/office/officeart/2005/8/layout/radial5"/>
    <dgm:cxn modelId="{14E313BF-5265-4185-AE40-6C917ABFBF17}" type="presOf" srcId="{F2C67E1B-CFA9-4FB7-A8C0-DBD5B3FE43CE}" destId="{2C915584-7361-422B-A97D-86C9C7F0A820}" srcOrd="0" destOrd="0" presId="urn:microsoft.com/office/officeart/2005/8/layout/radial5"/>
    <dgm:cxn modelId="{31033D51-1CA0-4714-8408-26DE209F4BD2}" type="presOf" srcId="{7028432C-F15F-4D03-ADCE-B887F173420B}" destId="{60970F04-8C1A-452A-9925-5A01306DC0EA}" srcOrd="0" destOrd="0" presId="urn:microsoft.com/office/officeart/2005/8/layout/radial5"/>
    <dgm:cxn modelId="{5A829634-B725-458F-A818-73F6F796B41E}" srcId="{F2C67E1B-CFA9-4FB7-A8C0-DBD5B3FE43CE}" destId="{46FD008A-D15C-4A5A-89FF-1A72F7237F8A}" srcOrd="0" destOrd="0" parTransId="{071CE9A1-396C-4E76-855C-E6C9CCA830C0}" sibTransId="{2C7D172D-B2E1-4410-BB9C-30069BD43D46}"/>
    <dgm:cxn modelId="{A998B70F-76AD-4F69-9F0D-19123AFA6E20}" type="presOf" srcId="{42725DA2-7E0F-424A-A438-387A9355AEFB}" destId="{A2BE5523-BD81-43BD-9B2E-994CF62BCDD2}" srcOrd="0" destOrd="0" presId="urn:microsoft.com/office/officeart/2005/8/layout/radial5"/>
    <dgm:cxn modelId="{CE3D9C1F-DE2C-449D-8250-E8D9211DCEC2}" srcId="{F2C67E1B-CFA9-4FB7-A8C0-DBD5B3FE43CE}" destId="{7028432C-F15F-4D03-ADCE-B887F173420B}" srcOrd="1" destOrd="0" parTransId="{42725DA2-7E0F-424A-A438-387A9355AEFB}" sibTransId="{75E2FA6C-1A60-4084-9B85-DF3C21346475}"/>
    <dgm:cxn modelId="{088380D1-4A53-4E3E-9AA6-BA41219E4DE7}" type="presOf" srcId="{9951A6C8-9D58-4E5E-BBCE-8A745D99432B}" destId="{9AAC3FE5-7462-4419-AA16-DF1D7B937746}" srcOrd="1" destOrd="0" presId="urn:microsoft.com/office/officeart/2005/8/layout/radial5"/>
    <dgm:cxn modelId="{BDC14FCA-7B0A-43D7-9441-A3EF11C2E0BC}" type="presOf" srcId="{46FD008A-D15C-4A5A-89FF-1A72F7237F8A}" destId="{174CB971-0A9A-4A54-97ED-48F3947F5064}" srcOrd="0" destOrd="0" presId="urn:microsoft.com/office/officeart/2005/8/layout/radial5"/>
    <dgm:cxn modelId="{0B7F69D7-F178-413F-97AF-8BB66AC5F7B4}" type="presOf" srcId="{9951A6C8-9D58-4E5E-BBCE-8A745D99432B}" destId="{8D4E14D0-4513-4417-BF60-DFA01B8A81EB}" srcOrd="0" destOrd="0" presId="urn:microsoft.com/office/officeart/2005/8/layout/radial5"/>
    <dgm:cxn modelId="{A968D45D-35BD-4175-BD65-F5E6FC2DC6EE}" type="presOf" srcId="{42725DA2-7E0F-424A-A438-387A9355AEFB}" destId="{17EF5065-0316-4A8A-B4E4-926BFC6C386F}" srcOrd="1" destOrd="0" presId="urn:microsoft.com/office/officeart/2005/8/layout/radial5"/>
    <dgm:cxn modelId="{CF7E793F-F55A-4860-848B-33E5683FFC5E}" srcId="{EF6B3C2B-D601-434F-AEAB-353F8F9105C1}" destId="{F2C67E1B-CFA9-4FB7-A8C0-DBD5B3FE43CE}" srcOrd="0" destOrd="0" parTransId="{36A55A0F-1CFB-4C4A-BF5A-3C04CB981AAE}" sibTransId="{82DCABAD-1969-497E-817C-4F0CE4EACA87}"/>
    <dgm:cxn modelId="{ACCA25FF-D0D6-425B-B696-C0A9A03A9BCC}" type="presOf" srcId="{EF6B3C2B-D601-434F-AEAB-353F8F9105C1}" destId="{958513D7-743B-4D7E-9912-046309F1BE5D}" srcOrd="0" destOrd="0" presId="urn:microsoft.com/office/officeart/2005/8/layout/radial5"/>
    <dgm:cxn modelId="{B09E0E83-91F3-4908-A986-DE0931FD6621}" srcId="{F2C67E1B-CFA9-4FB7-A8C0-DBD5B3FE43CE}" destId="{5AB1B0D6-755D-4B67-8981-2DAE0591D6AB}" srcOrd="2" destOrd="0" parTransId="{9951A6C8-9D58-4E5E-BBCE-8A745D99432B}" sibTransId="{8B57696A-8C2B-4A39-AB6D-4707717BDD26}"/>
    <dgm:cxn modelId="{50C06722-AE86-4CF8-9A2A-61E8CB9403D7}" type="presOf" srcId="{5AB1B0D6-755D-4B67-8981-2DAE0591D6AB}" destId="{ED6A0F93-3418-40EC-A67E-2AFDAA4FEAEB}" srcOrd="0" destOrd="0" presId="urn:microsoft.com/office/officeart/2005/8/layout/radial5"/>
    <dgm:cxn modelId="{7A134084-3056-4011-92F2-B612AD5E2942}" type="presParOf" srcId="{958513D7-743B-4D7E-9912-046309F1BE5D}" destId="{2C915584-7361-422B-A97D-86C9C7F0A820}" srcOrd="0" destOrd="0" presId="urn:microsoft.com/office/officeart/2005/8/layout/radial5"/>
    <dgm:cxn modelId="{7E116DC3-67D3-4491-ABA2-0E0B04696672}" type="presParOf" srcId="{958513D7-743B-4D7E-9912-046309F1BE5D}" destId="{B113A9EB-9BC6-4605-AF6D-311935746C27}" srcOrd="1" destOrd="0" presId="urn:microsoft.com/office/officeart/2005/8/layout/radial5"/>
    <dgm:cxn modelId="{84340926-FCC1-4D8E-B021-62DF4A68026D}" type="presParOf" srcId="{B113A9EB-9BC6-4605-AF6D-311935746C27}" destId="{9ED46C2A-67E6-4D73-8312-9EF9E0A94EFA}" srcOrd="0" destOrd="0" presId="urn:microsoft.com/office/officeart/2005/8/layout/radial5"/>
    <dgm:cxn modelId="{02CFF52F-1121-45C4-A575-051A45713D88}" type="presParOf" srcId="{958513D7-743B-4D7E-9912-046309F1BE5D}" destId="{174CB971-0A9A-4A54-97ED-48F3947F5064}" srcOrd="2" destOrd="0" presId="urn:microsoft.com/office/officeart/2005/8/layout/radial5"/>
    <dgm:cxn modelId="{42AE8AA0-0E1B-4ED7-8B80-A5EE5FDED747}" type="presParOf" srcId="{958513D7-743B-4D7E-9912-046309F1BE5D}" destId="{A2BE5523-BD81-43BD-9B2E-994CF62BCDD2}" srcOrd="3" destOrd="0" presId="urn:microsoft.com/office/officeart/2005/8/layout/radial5"/>
    <dgm:cxn modelId="{E82D7792-31FE-451C-9192-9521AE7E4F63}" type="presParOf" srcId="{A2BE5523-BD81-43BD-9B2E-994CF62BCDD2}" destId="{17EF5065-0316-4A8A-B4E4-926BFC6C386F}" srcOrd="0" destOrd="0" presId="urn:microsoft.com/office/officeart/2005/8/layout/radial5"/>
    <dgm:cxn modelId="{8728CC07-8A1C-451D-A2BA-0A64BAA2C53D}" type="presParOf" srcId="{958513D7-743B-4D7E-9912-046309F1BE5D}" destId="{60970F04-8C1A-452A-9925-5A01306DC0EA}" srcOrd="4" destOrd="0" presId="urn:microsoft.com/office/officeart/2005/8/layout/radial5"/>
    <dgm:cxn modelId="{41F6968C-F7FF-4F0A-A87D-E9FDF1D9A843}" type="presParOf" srcId="{958513D7-743B-4D7E-9912-046309F1BE5D}" destId="{8D4E14D0-4513-4417-BF60-DFA01B8A81EB}" srcOrd="5" destOrd="0" presId="urn:microsoft.com/office/officeart/2005/8/layout/radial5"/>
    <dgm:cxn modelId="{B8E55F88-4BCB-4339-9782-8C81D5F60B82}" type="presParOf" srcId="{8D4E14D0-4513-4417-BF60-DFA01B8A81EB}" destId="{9AAC3FE5-7462-4419-AA16-DF1D7B937746}" srcOrd="0" destOrd="0" presId="urn:microsoft.com/office/officeart/2005/8/layout/radial5"/>
    <dgm:cxn modelId="{A136D1FD-2A4E-4690-938C-D4F979184837}" type="presParOf" srcId="{958513D7-743B-4D7E-9912-046309F1BE5D}" destId="{ED6A0F93-3418-40EC-A67E-2AFDAA4FEAEB}" srcOrd="6" destOrd="0" presId="urn:microsoft.com/office/officeart/2005/8/layout/radial5"/>
  </dgm:cxnLst>
  <dgm:bg>
    <a:noFill/>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E8AE99-D568-49A5-BE4F-D36A8368F145}" type="doc">
      <dgm:prSet loTypeId="urn:microsoft.com/office/officeart/2005/8/layout/equation1" loCatId="relationship" qsTypeId="urn:microsoft.com/office/officeart/2005/8/quickstyle/3d1" qsCatId="3D" csTypeId="urn:microsoft.com/office/officeart/2005/8/colors/accent1_2" csCatId="accent1" phldr="1"/>
      <dgm:spPr/>
      <dgm:t>
        <a:bodyPr/>
        <a:lstStyle/>
        <a:p>
          <a:endParaRPr lang="zh-CN" altLang="en-US"/>
        </a:p>
      </dgm:t>
    </dgm:pt>
    <dgm:pt modelId="{6585FB8C-9ED9-4D43-9881-53B9FF69FAC8}">
      <dgm:prSet phldrT="[文本]" custT="1"/>
      <dgm:spPr>
        <a:solidFill>
          <a:srgbClr val="6600CC"/>
        </a:solidFill>
      </dgm:spPr>
      <dgm:t>
        <a:bodyPr/>
        <a:lstStyle/>
        <a:p>
          <a:r>
            <a:rPr lang="zh-CN" altLang="en-US" sz="1800" b="1" dirty="0" smtClean="0">
              <a:latin typeface="微软雅黑" pitchFamily="34" charset="-122"/>
              <a:ea typeface="微软雅黑" pitchFamily="34" charset="-122"/>
            </a:rPr>
            <a:t>月度工作计划</a:t>
          </a:r>
          <a:r>
            <a:rPr lang="en-US" altLang="zh-CN" sz="1800" b="1" dirty="0" smtClean="0">
              <a:latin typeface="微软雅黑" pitchFamily="34" charset="-122"/>
              <a:ea typeface="微软雅黑" pitchFamily="34" charset="-122"/>
            </a:rPr>
            <a:t>/KPI</a:t>
          </a:r>
          <a:endParaRPr lang="zh-CN" altLang="en-US" sz="1800" b="1" dirty="0">
            <a:latin typeface="微软雅黑" pitchFamily="34" charset="-122"/>
            <a:ea typeface="微软雅黑" pitchFamily="34" charset="-122"/>
          </a:endParaRPr>
        </a:p>
      </dgm:t>
    </dgm:pt>
    <dgm:pt modelId="{1832091B-71A8-4D62-8C5C-62A962DAAE57}" type="parTrans" cxnId="{44DC873B-42E4-4D10-ABCF-D37C7E69C5A3}">
      <dgm:prSet/>
      <dgm:spPr/>
      <dgm:t>
        <a:bodyPr/>
        <a:lstStyle/>
        <a:p>
          <a:endParaRPr lang="zh-CN" altLang="en-US"/>
        </a:p>
      </dgm:t>
    </dgm:pt>
    <dgm:pt modelId="{8FC5FEA3-4D68-400D-9FD5-5C40E43443E4}" type="sibTrans" cxnId="{44DC873B-42E4-4D10-ABCF-D37C7E69C5A3}">
      <dgm:prSet/>
      <dgm:spPr/>
      <dgm:t>
        <a:bodyPr/>
        <a:lstStyle/>
        <a:p>
          <a:endParaRPr lang="zh-CN" altLang="en-US"/>
        </a:p>
      </dgm:t>
    </dgm:pt>
    <dgm:pt modelId="{2F703948-C4E6-49D2-9FC2-4DCEF67076B6}">
      <dgm:prSet phldrT="[文本]" custT="1"/>
      <dgm:spPr>
        <a:solidFill>
          <a:srgbClr val="0066FF"/>
        </a:solidFill>
      </dgm:spPr>
      <dgm:t>
        <a:bodyPr/>
        <a:lstStyle/>
        <a:p>
          <a:r>
            <a:rPr lang="zh-CN" altLang="en-US" sz="1800" b="1" dirty="0" smtClean="0">
              <a:solidFill>
                <a:srgbClr val="FF0000"/>
              </a:solidFill>
              <a:latin typeface="微软雅黑" pitchFamily="34" charset="-122"/>
              <a:ea typeface="微软雅黑" pitchFamily="34" charset="-122"/>
            </a:rPr>
            <a:t>文化符合度行为评价</a:t>
          </a:r>
          <a:endParaRPr lang="zh-CN" altLang="en-US" sz="1800" b="1" dirty="0">
            <a:solidFill>
              <a:srgbClr val="FF0000"/>
            </a:solidFill>
            <a:latin typeface="微软雅黑" pitchFamily="34" charset="-122"/>
            <a:ea typeface="微软雅黑" pitchFamily="34" charset="-122"/>
          </a:endParaRPr>
        </a:p>
      </dgm:t>
    </dgm:pt>
    <dgm:pt modelId="{534E5B5C-73C0-4327-9479-8362EA0CE550}" type="parTrans" cxnId="{345E0245-6586-400D-8F89-6C17C0630190}">
      <dgm:prSet/>
      <dgm:spPr/>
      <dgm:t>
        <a:bodyPr/>
        <a:lstStyle/>
        <a:p>
          <a:endParaRPr lang="zh-CN" altLang="en-US"/>
        </a:p>
      </dgm:t>
    </dgm:pt>
    <dgm:pt modelId="{5AA3A398-09A4-48CA-9BA4-238F93AFC192}" type="sibTrans" cxnId="{345E0245-6586-400D-8F89-6C17C0630190}">
      <dgm:prSet/>
      <dgm:spPr/>
      <dgm:t>
        <a:bodyPr/>
        <a:lstStyle/>
        <a:p>
          <a:endParaRPr lang="zh-CN" altLang="en-US"/>
        </a:p>
      </dgm:t>
    </dgm:pt>
    <dgm:pt modelId="{D0DF61AD-065A-4199-8D7D-D742529D8E39}">
      <dgm:prSet phldrT="[文本]"/>
      <dgm:spPr>
        <a:solidFill>
          <a:srgbClr val="BC0460"/>
        </a:solidFill>
      </dgm:spPr>
      <dgm:t>
        <a:bodyPr/>
        <a:lstStyle/>
        <a:p>
          <a:r>
            <a:rPr lang="zh-CN" altLang="en-US" dirty="0" smtClean="0">
              <a:latin typeface="微软雅黑" pitchFamily="34" charset="-122"/>
              <a:ea typeface="微软雅黑" pitchFamily="34" charset="-122"/>
            </a:rPr>
            <a:t>绩效</a:t>
          </a:r>
          <a:endParaRPr lang="zh-CN" altLang="en-US" dirty="0">
            <a:latin typeface="微软雅黑" pitchFamily="34" charset="-122"/>
            <a:ea typeface="微软雅黑" pitchFamily="34" charset="-122"/>
          </a:endParaRPr>
        </a:p>
      </dgm:t>
    </dgm:pt>
    <dgm:pt modelId="{6768DB67-96E2-400B-A06E-DA3D9A5366F1}" type="parTrans" cxnId="{05C06503-4EFD-4B04-A0E7-B87C0A351052}">
      <dgm:prSet/>
      <dgm:spPr/>
      <dgm:t>
        <a:bodyPr/>
        <a:lstStyle/>
        <a:p>
          <a:endParaRPr lang="zh-CN" altLang="en-US"/>
        </a:p>
      </dgm:t>
    </dgm:pt>
    <dgm:pt modelId="{8AACAF59-8FF6-4A65-B36C-E57C573EC633}" type="sibTrans" cxnId="{05C06503-4EFD-4B04-A0E7-B87C0A351052}">
      <dgm:prSet/>
      <dgm:spPr/>
      <dgm:t>
        <a:bodyPr/>
        <a:lstStyle/>
        <a:p>
          <a:endParaRPr lang="zh-CN" altLang="en-US"/>
        </a:p>
      </dgm:t>
    </dgm:pt>
    <dgm:pt modelId="{58F0018C-C417-4D12-97DC-D12BB18C7901}">
      <dgm:prSet phldrT="[文本]" custT="1"/>
      <dgm:spPr>
        <a:solidFill>
          <a:srgbClr val="008000"/>
        </a:solidFill>
      </dgm:spPr>
      <dgm:t>
        <a:bodyPr/>
        <a:lstStyle/>
        <a:p>
          <a:r>
            <a:rPr lang="zh-CN" altLang="en-US" sz="2000" b="1" dirty="0" smtClean="0">
              <a:latin typeface="微软雅黑" pitchFamily="34" charset="-122"/>
              <a:ea typeface="微软雅黑" pitchFamily="34" charset="-122"/>
            </a:rPr>
            <a:t>奖惩</a:t>
          </a:r>
          <a:endParaRPr lang="zh-CN" altLang="en-US" sz="2000" b="1" dirty="0">
            <a:latin typeface="微软雅黑" pitchFamily="34" charset="-122"/>
            <a:ea typeface="微软雅黑" pitchFamily="34" charset="-122"/>
          </a:endParaRPr>
        </a:p>
      </dgm:t>
    </dgm:pt>
    <dgm:pt modelId="{87739362-37E2-4686-BDF9-C7E15B88822B}" type="parTrans" cxnId="{AF046C82-E13B-4192-BB44-869B24A7820C}">
      <dgm:prSet/>
      <dgm:spPr/>
      <dgm:t>
        <a:bodyPr/>
        <a:lstStyle/>
        <a:p>
          <a:endParaRPr lang="zh-CN" altLang="en-US"/>
        </a:p>
      </dgm:t>
    </dgm:pt>
    <dgm:pt modelId="{C2115D1D-F135-40E0-8579-AEC4DEADB92F}" type="sibTrans" cxnId="{AF046C82-E13B-4192-BB44-869B24A7820C}">
      <dgm:prSet/>
      <dgm:spPr/>
      <dgm:t>
        <a:bodyPr/>
        <a:lstStyle/>
        <a:p>
          <a:endParaRPr lang="zh-CN" altLang="en-US"/>
        </a:p>
      </dgm:t>
    </dgm:pt>
    <dgm:pt modelId="{DB2C348B-0372-40DA-AFAC-EA130DD07DBF}">
      <dgm:prSet phldrT="[文本]" custT="1"/>
      <dgm:spPr>
        <a:solidFill>
          <a:srgbClr val="0070C0"/>
        </a:solidFill>
      </dgm:spPr>
      <dgm:t>
        <a:bodyPr/>
        <a:lstStyle/>
        <a:p>
          <a:r>
            <a:rPr lang="zh-CN" altLang="en-US" sz="1800" b="1" dirty="0" smtClean="0">
              <a:latin typeface="微软雅黑" pitchFamily="34" charset="-122"/>
              <a:ea typeface="微软雅黑" pitchFamily="34" charset="-122"/>
            </a:rPr>
            <a:t>关键事件</a:t>
          </a:r>
          <a:endParaRPr lang="zh-CN" altLang="en-US" sz="1800" b="1" dirty="0">
            <a:latin typeface="微软雅黑" pitchFamily="34" charset="-122"/>
            <a:ea typeface="微软雅黑" pitchFamily="34" charset="-122"/>
          </a:endParaRPr>
        </a:p>
      </dgm:t>
    </dgm:pt>
    <dgm:pt modelId="{DCC392D1-B0A6-4EB9-8BE7-EE7739710A1C}" type="parTrans" cxnId="{F108F7A3-8EE8-4524-93C2-D492BABBFAFA}">
      <dgm:prSet/>
      <dgm:spPr/>
      <dgm:t>
        <a:bodyPr/>
        <a:lstStyle/>
        <a:p>
          <a:endParaRPr lang="zh-CN" altLang="en-US"/>
        </a:p>
      </dgm:t>
    </dgm:pt>
    <dgm:pt modelId="{06FDC1EB-F855-4F40-A105-9C83EBB31263}" type="sibTrans" cxnId="{F108F7A3-8EE8-4524-93C2-D492BABBFAFA}">
      <dgm:prSet/>
      <dgm:spPr/>
      <dgm:t>
        <a:bodyPr/>
        <a:lstStyle/>
        <a:p>
          <a:endParaRPr lang="zh-CN" altLang="en-US"/>
        </a:p>
      </dgm:t>
    </dgm:pt>
    <dgm:pt modelId="{0012F512-750F-4E1B-A8FD-8367980FED33}" type="pres">
      <dgm:prSet presAssocID="{2DE8AE99-D568-49A5-BE4F-D36A8368F145}" presName="linearFlow" presStyleCnt="0">
        <dgm:presLayoutVars>
          <dgm:dir/>
          <dgm:resizeHandles val="exact"/>
        </dgm:presLayoutVars>
      </dgm:prSet>
      <dgm:spPr/>
      <dgm:t>
        <a:bodyPr/>
        <a:lstStyle/>
        <a:p>
          <a:endParaRPr lang="zh-CN" altLang="en-US"/>
        </a:p>
      </dgm:t>
    </dgm:pt>
    <dgm:pt modelId="{982D4B81-93A0-4ABA-9DF7-0F12E259BF29}" type="pres">
      <dgm:prSet presAssocID="{6585FB8C-9ED9-4D43-9881-53B9FF69FAC8}" presName="node" presStyleLbl="node1" presStyleIdx="0" presStyleCnt="5" custScaleX="215052" custScaleY="123289">
        <dgm:presLayoutVars>
          <dgm:bulletEnabled val="1"/>
        </dgm:presLayoutVars>
      </dgm:prSet>
      <dgm:spPr/>
      <dgm:t>
        <a:bodyPr/>
        <a:lstStyle/>
        <a:p>
          <a:endParaRPr lang="zh-CN" altLang="en-US"/>
        </a:p>
      </dgm:t>
    </dgm:pt>
    <dgm:pt modelId="{B024215D-9AA9-4EAB-9982-6E6EA8E05042}" type="pres">
      <dgm:prSet presAssocID="{8FC5FEA3-4D68-400D-9FD5-5C40E43443E4}" presName="spacerL" presStyleCnt="0"/>
      <dgm:spPr/>
    </dgm:pt>
    <dgm:pt modelId="{4B908EF3-80D4-4DB3-8639-BE7B30E70130}" type="pres">
      <dgm:prSet presAssocID="{8FC5FEA3-4D68-400D-9FD5-5C40E43443E4}" presName="sibTrans" presStyleLbl="sibTrans2D1" presStyleIdx="0" presStyleCnt="4"/>
      <dgm:spPr/>
      <dgm:t>
        <a:bodyPr/>
        <a:lstStyle/>
        <a:p>
          <a:endParaRPr lang="zh-CN" altLang="en-US"/>
        </a:p>
      </dgm:t>
    </dgm:pt>
    <dgm:pt modelId="{ECD67F2A-ED18-43B3-9CFB-AB755460414D}" type="pres">
      <dgm:prSet presAssocID="{8FC5FEA3-4D68-400D-9FD5-5C40E43443E4}" presName="spacerR" presStyleCnt="0"/>
      <dgm:spPr/>
    </dgm:pt>
    <dgm:pt modelId="{48326FF7-B696-4547-BBC2-2BB6D1982D4C}" type="pres">
      <dgm:prSet presAssocID="{2F703948-C4E6-49D2-9FC2-4DCEF67076B6}" presName="node" presStyleLbl="node1" presStyleIdx="1" presStyleCnt="5" custScaleX="198823" custScaleY="119196">
        <dgm:presLayoutVars>
          <dgm:bulletEnabled val="1"/>
        </dgm:presLayoutVars>
      </dgm:prSet>
      <dgm:spPr/>
      <dgm:t>
        <a:bodyPr/>
        <a:lstStyle/>
        <a:p>
          <a:endParaRPr lang="zh-CN" altLang="en-US"/>
        </a:p>
      </dgm:t>
    </dgm:pt>
    <dgm:pt modelId="{8F36DFA2-66E6-4AE5-8199-1C44AB7343CA}" type="pres">
      <dgm:prSet presAssocID="{5AA3A398-09A4-48CA-9BA4-238F93AFC192}" presName="spacerL" presStyleCnt="0"/>
      <dgm:spPr/>
    </dgm:pt>
    <dgm:pt modelId="{EA75BAD4-2B24-4AAD-92A9-0F30CF746A71}" type="pres">
      <dgm:prSet presAssocID="{5AA3A398-09A4-48CA-9BA4-238F93AFC192}" presName="sibTrans" presStyleLbl="sibTrans2D1" presStyleIdx="1" presStyleCnt="4"/>
      <dgm:spPr/>
      <dgm:t>
        <a:bodyPr/>
        <a:lstStyle/>
        <a:p>
          <a:endParaRPr lang="zh-CN" altLang="en-US"/>
        </a:p>
      </dgm:t>
    </dgm:pt>
    <dgm:pt modelId="{393737B4-BE70-49A9-BAB5-4AA8DA8AB070}" type="pres">
      <dgm:prSet presAssocID="{5AA3A398-09A4-48CA-9BA4-238F93AFC192}" presName="spacerR" presStyleCnt="0"/>
      <dgm:spPr/>
    </dgm:pt>
    <dgm:pt modelId="{50F1DABF-63B9-42B7-8B28-94C76E2111DB}" type="pres">
      <dgm:prSet presAssocID="{58F0018C-C417-4D12-97DC-D12BB18C7901}" presName="node" presStyleLbl="node1" presStyleIdx="2" presStyleCnt="5">
        <dgm:presLayoutVars>
          <dgm:bulletEnabled val="1"/>
        </dgm:presLayoutVars>
      </dgm:prSet>
      <dgm:spPr/>
      <dgm:t>
        <a:bodyPr/>
        <a:lstStyle/>
        <a:p>
          <a:endParaRPr lang="zh-CN" altLang="en-US"/>
        </a:p>
      </dgm:t>
    </dgm:pt>
    <dgm:pt modelId="{60C29096-E499-4157-836B-089F16AFBD26}" type="pres">
      <dgm:prSet presAssocID="{C2115D1D-F135-40E0-8579-AEC4DEADB92F}" presName="spacerL" presStyleCnt="0"/>
      <dgm:spPr/>
    </dgm:pt>
    <dgm:pt modelId="{347C5190-F5A7-4DD7-963A-E2D5E6F17086}" type="pres">
      <dgm:prSet presAssocID="{C2115D1D-F135-40E0-8579-AEC4DEADB92F}" presName="sibTrans" presStyleLbl="sibTrans2D1" presStyleIdx="2" presStyleCnt="4"/>
      <dgm:spPr/>
      <dgm:t>
        <a:bodyPr/>
        <a:lstStyle/>
        <a:p>
          <a:endParaRPr lang="zh-CN" altLang="en-US"/>
        </a:p>
      </dgm:t>
    </dgm:pt>
    <dgm:pt modelId="{08166245-CDA1-4D7F-B520-FA60F0D830C2}" type="pres">
      <dgm:prSet presAssocID="{C2115D1D-F135-40E0-8579-AEC4DEADB92F}" presName="spacerR" presStyleCnt="0"/>
      <dgm:spPr/>
    </dgm:pt>
    <dgm:pt modelId="{375BF0A4-51CA-47A1-A84F-76EDED32557D}" type="pres">
      <dgm:prSet presAssocID="{DB2C348B-0372-40DA-AFAC-EA130DD07DBF}" presName="node" presStyleLbl="node1" presStyleIdx="3" presStyleCnt="5">
        <dgm:presLayoutVars>
          <dgm:bulletEnabled val="1"/>
        </dgm:presLayoutVars>
      </dgm:prSet>
      <dgm:spPr/>
      <dgm:t>
        <a:bodyPr/>
        <a:lstStyle/>
        <a:p>
          <a:endParaRPr lang="zh-CN" altLang="en-US"/>
        </a:p>
      </dgm:t>
    </dgm:pt>
    <dgm:pt modelId="{0EDDD8D7-CAC5-4FC8-8644-FFD32F883E85}" type="pres">
      <dgm:prSet presAssocID="{06FDC1EB-F855-4F40-A105-9C83EBB31263}" presName="spacerL" presStyleCnt="0"/>
      <dgm:spPr/>
    </dgm:pt>
    <dgm:pt modelId="{047E78D8-2F81-4771-A7D9-97FDFC7299A9}" type="pres">
      <dgm:prSet presAssocID="{06FDC1EB-F855-4F40-A105-9C83EBB31263}" presName="sibTrans" presStyleLbl="sibTrans2D1" presStyleIdx="3" presStyleCnt="4"/>
      <dgm:spPr/>
      <dgm:t>
        <a:bodyPr/>
        <a:lstStyle/>
        <a:p>
          <a:endParaRPr lang="zh-CN" altLang="en-US"/>
        </a:p>
      </dgm:t>
    </dgm:pt>
    <dgm:pt modelId="{8B88BF3B-645F-455D-B934-788583303F81}" type="pres">
      <dgm:prSet presAssocID="{06FDC1EB-F855-4F40-A105-9C83EBB31263}" presName="spacerR" presStyleCnt="0"/>
      <dgm:spPr/>
    </dgm:pt>
    <dgm:pt modelId="{4C93C2B2-1F3D-4E1B-8051-66AF2CD6D61F}" type="pres">
      <dgm:prSet presAssocID="{D0DF61AD-065A-4199-8D7D-D742529D8E39}" presName="node" presStyleLbl="node1" presStyleIdx="4" presStyleCnt="5" custLinFactNeighborX="3221" custLinFactNeighborY="1275">
        <dgm:presLayoutVars>
          <dgm:bulletEnabled val="1"/>
        </dgm:presLayoutVars>
      </dgm:prSet>
      <dgm:spPr/>
      <dgm:t>
        <a:bodyPr/>
        <a:lstStyle/>
        <a:p>
          <a:endParaRPr lang="zh-CN" altLang="en-US"/>
        </a:p>
      </dgm:t>
    </dgm:pt>
  </dgm:ptLst>
  <dgm:cxnLst>
    <dgm:cxn modelId="{CD7385AC-7834-4B05-B268-B9680A427A00}" type="presOf" srcId="{5AA3A398-09A4-48CA-9BA4-238F93AFC192}" destId="{EA75BAD4-2B24-4AAD-92A9-0F30CF746A71}" srcOrd="0" destOrd="0" presId="urn:microsoft.com/office/officeart/2005/8/layout/equation1"/>
    <dgm:cxn modelId="{67AD021A-6F2F-4342-91D6-79E585CDA124}" type="presOf" srcId="{2F703948-C4E6-49D2-9FC2-4DCEF67076B6}" destId="{48326FF7-B696-4547-BBC2-2BB6D1982D4C}" srcOrd="0" destOrd="0" presId="urn:microsoft.com/office/officeart/2005/8/layout/equation1"/>
    <dgm:cxn modelId="{A392E35D-0C25-470B-B997-55106599927F}" type="presOf" srcId="{2DE8AE99-D568-49A5-BE4F-D36A8368F145}" destId="{0012F512-750F-4E1B-A8FD-8367980FED33}" srcOrd="0" destOrd="0" presId="urn:microsoft.com/office/officeart/2005/8/layout/equation1"/>
    <dgm:cxn modelId="{44DC873B-42E4-4D10-ABCF-D37C7E69C5A3}" srcId="{2DE8AE99-D568-49A5-BE4F-D36A8368F145}" destId="{6585FB8C-9ED9-4D43-9881-53B9FF69FAC8}" srcOrd="0" destOrd="0" parTransId="{1832091B-71A8-4D62-8C5C-62A962DAAE57}" sibTransId="{8FC5FEA3-4D68-400D-9FD5-5C40E43443E4}"/>
    <dgm:cxn modelId="{49A8F2D8-60F3-4FBA-AD01-AD134219728F}" type="presOf" srcId="{DB2C348B-0372-40DA-AFAC-EA130DD07DBF}" destId="{375BF0A4-51CA-47A1-A84F-76EDED32557D}" srcOrd="0" destOrd="0" presId="urn:microsoft.com/office/officeart/2005/8/layout/equation1"/>
    <dgm:cxn modelId="{4B945073-9CE0-47D2-B598-4547CA88597B}" type="presOf" srcId="{C2115D1D-F135-40E0-8579-AEC4DEADB92F}" destId="{347C5190-F5A7-4DD7-963A-E2D5E6F17086}" srcOrd="0" destOrd="0" presId="urn:microsoft.com/office/officeart/2005/8/layout/equation1"/>
    <dgm:cxn modelId="{AF046C82-E13B-4192-BB44-869B24A7820C}" srcId="{2DE8AE99-D568-49A5-BE4F-D36A8368F145}" destId="{58F0018C-C417-4D12-97DC-D12BB18C7901}" srcOrd="2" destOrd="0" parTransId="{87739362-37E2-4686-BDF9-C7E15B88822B}" sibTransId="{C2115D1D-F135-40E0-8579-AEC4DEADB92F}"/>
    <dgm:cxn modelId="{F5CB5506-63F2-4657-9345-817161FBE0B0}" type="presOf" srcId="{06FDC1EB-F855-4F40-A105-9C83EBB31263}" destId="{047E78D8-2F81-4771-A7D9-97FDFC7299A9}" srcOrd="0" destOrd="0" presId="urn:microsoft.com/office/officeart/2005/8/layout/equation1"/>
    <dgm:cxn modelId="{4B1C0DA0-CF4F-4B1A-A0FA-9FF4E9CAF795}" type="presOf" srcId="{6585FB8C-9ED9-4D43-9881-53B9FF69FAC8}" destId="{982D4B81-93A0-4ABA-9DF7-0F12E259BF29}" srcOrd="0" destOrd="0" presId="urn:microsoft.com/office/officeart/2005/8/layout/equation1"/>
    <dgm:cxn modelId="{345E0245-6586-400D-8F89-6C17C0630190}" srcId="{2DE8AE99-D568-49A5-BE4F-D36A8368F145}" destId="{2F703948-C4E6-49D2-9FC2-4DCEF67076B6}" srcOrd="1" destOrd="0" parTransId="{534E5B5C-73C0-4327-9479-8362EA0CE550}" sibTransId="{5AA3A398-09A4-48CA-9BA4-238F93AFC192}"/>
    <dgm:cxn modelId="{6955E20E-83A1-4784-9D2E-A52B90A86418}" type="presOf" srcId="{D0DF61AD-065A-4199-8D7D-D742529D8E39}" destId="{4C93C2B2-1F3D-4E1B-8051-66AF2CD6D61F}" srcOrd="0" destOrd="0" presId="urn:microsoft.com/office/officeart/2005/8/layout/equation1"/>
    <dgm:cxn modelId="{F108F7A3-8EE8-4524-93C2-D492BABBFAFA}" srcId="{2DE8AE99-D568-49A5-BE4F-D36A8368F145}" destId="{DB2C348B-0372-40DA-AFAC-EA130DD07DBF}" srcOrd="3" destOrd="0" parTransId="{DCC392D1-B0A6-4EB9-8BE7-EE7739710A1C}" sibTransId="{06FDC1EB-F855-4F40-A105-9C83EBB31263}"/>
    <dgm:cxn modelId="{70C20D48-22FE-468E-83FB-17AE16E28AB3}" type="presOf" srcId="{58F0018C-C417-4D12-97DC-D12BB18C7901}" destId="{50F1DABF-63B9-42B7-8B28-94C76E2111DB}" srcOrd="0" destOrd="0" presId="urn:microsoft.com/office/officeart/2005/8/layout/equation1"/>
    <dgm:cxn modelId="{3945E8E9-C6DA-4E23-8284-F297415AD440}" type="presOf" srcId="{8FC5FEA3-4D68-400D-9FD5-5C40E43443E4}" destId="{4B908EF3-80D4-4DB3-8639-BE7B30E70130}" srcOrd="0" destOrd="0" presId="urn:microsoft.com/office/officeart/2005/8/layout/equation1"/>
    <dgm:cxn modelId="{05C06503-4EFD-4B04-A0E7-B87C0A351052}" srcId="{2DE8AE99-D568-49A5-BE4F-D36A8368F145}" destId="{D0DF61AD-065A-4199-8D7D-D742529D8E39}" srcOrd="4" destOrd="0" parTransId="{6768DB67-96E2-400B-A06E-DA3D9A5366F1}" sibTransId="{8AACAF59-8FF6-4A65-B36C-E57C573EC633}"/>
    <dgm:cxn modelId="{10E034CC-FC80-42FD-A03F-07EEF721473A}" type="presParOf" srcId="{0012F512-750F-4E1B-A8FD-8367980FED33}" destId="{982D4B81-93A0-4ABA-9DF7-0F12E259BF29}" srcOrd="0" destOrd="0" presId="urn:microsoft.com/office/officeart/2005/8/layout/equation1"/>
    <dgm:cxn modelId="{71EE28AF-2F2D-4676-8C25-E8404A6FC12E}" type="presParOf" srcId="{0012F512-750F-4E1B-A8FD-8367980FED33}" destId="{B024215D-9AA9-4EAB-9982-6E6EA8E05042}" srcOrd="1" destOrd="0" presId="urn:microsoft.com/office/officeart/2005/8/layout/equation1"/>
    <dgm:cxn modelId="{618E4EA0-087A-42F3-AED4-CC1FAF79C380}" type="presParOf" srcId="{0012F512-750F-4E1B-A8FD-8367980FED33}" destId="{4B908EF3-80D4-4DB3-8639-BE7B30E70130}" srcOrd="2" destOrd="0" presId="urn:microsoft.com/office/officeart/2005/8/layout/equation1"/>
    <dgm:cxn modelId="{10339F06-A39D-423F-9A00-8A685434469A}" type="presParOf" srcId="{0012F512-750F-4E1B-A8FD-8367980FED33}" destId="{ECD67F2A-ED18-43B3-9CFB-AB755460414D}" srcOrd="3" destOrd="0" presId="urn:microsoft.com/office/officeart/2005/8/layout/equation1"/>
    <dgm:cxn modelId="{A3658AAF-46D4-4998-BFB1-3B3AB331A004}" type="presParOf" srcId="{0012F512-750F-4E1B-A8FD-8367980FED33}" destId="{48326FF7-B696-4547-BBC2-2BB6D1982D4C}" srcOrd="4" destOrd="0" presId="urn:microsoft.com/office/officeart/2005/8/layout/equation1"/>
    <dgm:cxn modelId="{F8175905-3A09-44BD-A530-FE6247183732}" type="presParOf" srcId="{0012F512-750F-4E1B-A8FD-8367980FED33}" destId="{8F36DFA2-66E6-4AE5-8199-1C44AB7343CA}" srcOrd="5" destOrd="0" presId="urn:microsoft.com/office/officeart/2005/8/layout/equation1"/>
    <dgm:cxn modelId="{AFB713A0-A852-4D23-AC20-C306DE214F44}" type="presParOf" srcId="{0012F512-750F-4E1B-A8FD-8367980FED33}" destId="{EA75BAD4-2B24-4AAD-92A9-0F30CF746A71}" srcOrd="6" destOrd="0" presId="urn:microsoft.com/office/officeart/2005/8/layout/equation1"/>
    <dgm:cxn modelId="{8BAF5302-61F9-46C3-8EE1-4E780FCFA59F}" type="presParOf" srcId="{0012F512-750F-4E1B-A8FD-8367980FED33}" destId="{393737B4-BE70-49A9-BAB5-4AA8DA8AB070}" srcOrd="7" destOrd="0" presId="urn:microsoft.com/office/officeart/2005/8/layout/equation1"/>
    <dgm:cxn modelId="{EDFDC41C-80A2-4023-9283-5EDD72545F53}" type="presParOf" srcId="{0012F512-750F-4E1B-A8FD-8367980FED33}" destId="{50F1DABF-63B9-42B7-8B28-94C76E2111DB}" srcOrd="8" destOrd="0" presId="urn:microsoft.com/office/officeart/2005/8/layout/equation1"/>
    <dgm:cxn modelId="{E0E5EF20-9F84-4630-AF2E-C26CE94204E5}" type="presParOf" srcId="{0012F512-750F-4E1B-A8FD-8367980FED33}" destId="{60C29096-E499-4157-836B-089F16AFBD26}" srcOrd="9" destOrd="0" presId="urn:microsoft.com/office/officeart/2005/8/layout/equation1"/>
    <dgm:cxn modelId="{CD1DBE14-9846-4A38-AE2B-BD7B7D577713}" type="presParOf" srcId="{0012F512-750F-4E1B-A8FD-8367980FED33}" destId="{347C5190-F5A7-4DD7-963A-E2D5E6F17086}" srcOrd="10" destOrd="0" presId="urn:microsoft.com/office/officeart/2005/8/layout/equation1"/>
    <dgm:cxn modelId="{93A688FD-9C1A-49FE-A5DA-FA280E0B17FA}" type="presParOf" srcId="{0012F512-750F-4E1B-A8FD-8367980FED33}" destId="{08166245-CDA1-4D7F-B520-FA60F0D830C2}" srcOrd="11" destOrd="0" presId="urn:microsoft.com/office/officeart/2005/8/layout/equation1"/>
    <dgm:cxn modelId="{10399683-558F-4B3A-8045-C66AD3DAE3D6}" type="presParOf" srcId="{0012F512-750F-4E1B-A8FD-8367980FED33}" destId="{375BF0A4-51CA-47A1-A84F-76EDED32557D}" srcOrd="12" destOrd="0" presId="urn:microsoft.com/office/officeart/2005/8/layout/equation1"/>
    <dgm:cxn modelId="{2B1502AA-F0D8-47B8-85F2-C47F0EF8FB05}" type="presParOf" srcId="{0012F512-750F-4E1B-A8FD-8367980FED33}" destId="{0EDDD8D7-CAC5-4FC8-8644-FFD32F883E85}" srcOrd="13" destOrd="0" presId="urn:microsoft.com/office/officeart/2005/8/layout/equation1"/>
    <dgm:cxn modelId="{42A8FE13-EBB1-4C74-B5EF-3F5324FBBE83}" type="presParOf" srcId="{0012F512-750F-4E1B-A8FD-8367980FED33}" destId="{047E78D8-2F81-4771-A7D9-97FDFC7299A9}" srcOrd="14" destOrd="0" presId="urn:microsoft.com/office/officeart/2005/8/layout/equation1"/>
    <dgm:cxn modelId="{D88D161C-AECB-4A0C-ACD4-4C3809E329E4}" type="presParOf" srcId="{0012F512-750F-4E1B-A8FD-8367980FED33}" destId="{8B88BF3B-645F-455D-B934-788583303F81}" srcOrd="15" destOrd="0" presId="urn:microsoft.com/office/officeart/2005/8/layout/equation1"/>
    <dgm:cxn modelId="{16BE6014-4922-4C67-A33B-64249488DC33}" type="presParOf" srcId="{0012F512-750F-4E1B-A8FD-8367980FED33}" destId="{4C93C2B2-1F3D-4E1B-8051-66AF2CD6D61F}" srcOrd="16" destOrd="0" presId="urn:microsoft.com/office/officeart/2005/8/layout/equation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C9D0EC-90E3-441A-8303-C281A37EB897}" type="doc">
      <dgm:prSet loTypeId="urn:microsoft.com/office/officeart/2005/8/layout/hProcess9" loCatId="process" qsTypeId="urn:microsoft.com/office/officeart/2005/8/quickstyle/3d1" qsCatId="3D" csTypeId="urn:microsoft.com/office/officeart/2005/8/colors/accent1_2" csCatId="accent1" phldr="1"/>
      <dgm:spPr/>
    </dgm:pt>
    <dgm:pt modelId="{C07A5BD3-89FB-44C1-948A-CE00061B05AE}">
      <dgm:prSet phldrT="[文本]" custT="1"/>
      <dgm:spPr>
        <a:solidFill>
          <a:schemeClr val="accent6">
            <a:lumMod val="60000"/>
            <a:lumOff val="40000"/>
          </a:schemeClr>
        </a:solidFill>
      </dgm:spPr>
      <dgm:t>
        <a:bodyPr/>
        <a:lstStyle/>
        <a:p>
          <a:r>
            <a:rPr lang="zh-CN" altLang="en-US" sz="2800" dirty="0" smtClean="0">
              <a:latin typeface="华文琥珀" pitchFamily="2" charset="-122"/>
              <a:ea typeface="华文琥珀" pitchFamily="2" charset="-122"/>
            </a:rPr>
            <a:t>绩效面谈</a:t>
          </a:r>
          <a:endParaRPr lang="zh-CN" altLang="en-US" sz="2800" dirty="0">
            <a:latin typeface="华文琥珀" pitchFamily="2" charset="-122"/>
            <a:ea typeface="华文琥珀" pitchFamily="2" charset="-122"/>
          </a:endParaRPr>
        </a:p>
      </dgm:t>
    </dgm:pt>
    <dgm:pt modelId="{A51E9E64-2209-41BF-B131-D0E1620AC466}" type="parTrans" cxnId="{C048840F-B684-4878-AD2B-4CA5FD7555F7}">
      <dgm:prSet/>
      <dgm:spPr/>
      <dgm:t>
        <a:bodyPr/>
        <a:lstStyle/>
        <a:p>
          <a:endParaRPr lang="zh-CN" altLang="en-US"/>
        </a:p>
      </dgm:t>
    </dgm:pt>
    <dgm:pt modelId="{7EF9710C-734A-4577-9FA0-25A3A48707C3}" type="sibTrans" cxnId="{C048840F-B684-4878-AD2B-4CA5FD7555F7}">
      <dgm:prSet/>
      <dgm:spPr/>
      <dgm:t>
        <a:bodyPr/>
        <a:lstStyle/>
        <a:p>
          <a:endParaRPr lang="zh-CN" altLang="en-US"/>
        </a:p>
      </dgm:t>
    </dgm:pt>
    <dgm:pt modelId="{0786D0EC-A312-41BA-822E-2F1DA00D65F6}">
      <dgm:prSet phldrT="[文本]" custT="1"/>
      <dgm:spPr>
        <a:solidFill>
          <a:srgbClr val="7030A0"/>
        </a:solidFill>
      </dgm:spPr>
      <dgm:t>
        <a:bodyPr/>
        <a:lstStyle/>
        <a:p>
          <a:r>
            <a:rPr lang="zh-CN" altLang="en-US" sz="2800" dirty="0" smtClean="0">
              <a:latin typeface="华文琥珀" pitchFamily="2" charset="-122"/>
              <a:ea typeface="华文琥珀" pitchFamily="2" charset="-122"/>
            </a:rPr>
            <a:t>体系内申诉</a:t>
          </a:r>
          <a:endParaRPr lang="zh-CN" altLang="en-US" sz="2800" dirty="0">
            <a:latin typeface="华文琥珀" pitchFamily="2" charset="-122"/>
            <a:ea typeface="华文琥珀" pitchFamily="2" charset="-122"/>
          </a:endParaRPr>
        </a:p>
      </dgm:t>
    </dgm:pt>
    <dgm:pt modelId="{8295BE24-0832-4021-9A04-A39BFEEABEF2}" type="parTrans" cxnId="{50E15879-B134-49D5-B23A-ED37C953B623}">
      <dgm:prSet/>
      <dgm:spPr/>
      <dgm:t>
        <a:bodyPr/>
        <a:lstStyle/>
        <a:p>
          <a:endParaRPr lang="zh-CN" altLang="en-US"/>
        </a:p>
      </dgm:t>
    </dgm:pt>
    <dgm:pt modelId="{B6F70D74-6666-4C42-9967-1F81F93922F7}" type="sibTrans" cxnId="{50E15879-B134-49D5-B23A-ED37C953B623}">
      <dgm:prSet/>
      <dgm:spPr/>
      <dgm:t>
        <a:bodyPr/>
        <a:lstStyle/>
        <a:p>
          <a:endParaRPr lang="zh-CN" altLang="en-US"/>
        </a:p>
      </dgm:t>
    </dgm:pt>
    <dgm:pt modelId="{CDC04BC1-4C0D-46E6-8B3E-40018DCCB83B}">
      <dgm:prSet phldrT="[文本]" custT="1"/>
      <dgm:spPr>
        <a:solidFill>
          <a:srgbClr val="BC0460"/>
        </a:solidFill>
      </dgm:spPr>
      <dgm:t>
        <a:bodyPr/>
        <a:lstStyle/>
        <a:p>
          <a:r>
            <a:rPr lang="zh-CN" altLang="en-US" sz="2800" dirty="0" smtClean="0">
              <a:latin typeface="华文琥珀" pitchFamily="2" charset="-122"/>
              <a:ea typeface="华文琥珀" pitchFamily="2" charset="-122"/>
            </a:rPr>
            <a:t>公司级申诉</a:t>
          </a:r>
          <a:endParaRPr lang="zh-CN" altLang="en-US" sz="2800" dirty="0">
            <a:latin typeface="华文琥珀" pitchFamily="2" charset="-122"/>
            <a:ea typeface="华文琥珀" pitchFamily="2" charset="-122"/>
          </a:endParaRPr>
        </a:p>
      </dgm:t>
    </dgm:pt>
    <dgm:pt modelId="{2C67198B-9176-4B31-8F0B-88FA826A0229}" type="parTrans" cxnId="{BAF27B31-908E-4D5C-AAD0-160769BD15E2}">
      <dgm:prSet/>
      <dgm:spPr/>
      <dgm:t>
        <a:bodyPr/>
        <a:lstStyle/>
        <a:p>
          <a:endParaRPr lang="zh-CN" altLang="en-US"/>
        </a:p>
      </dgm:t>
    </dgm:pt>
    <dgm:pt modelId="{9B3C90CE-5606-4067-8556-87936F72A76C}" type="sibTrans" cxnId="{BAF27B31-908E-4D5C-AAD0-160769BD15E2}">
      <dgm:prSet/>
      <dgm:spPr/>
      <dgm:t>
        <a:bodyPr/>
        <a:lstStyle/>
        <a:p>
          <a:endParaRPr lang="zh-CN" altLang="en-US"/>
        </a:p>
      </dgm:t>
    </dgm:pt>
    <dgm:pt modelId="{EA77709F-77B3-45DE-B7CF-66E7859EA309}" type="pres">
      <dgm:prSet presAssocID="{ECC9D0EC-90E3-441A-8303-C281A37EB897}" presName="CompostProcess" presStyleCnt="0">
        <dgm:presLayoutVars>
          <dgm:dir/>
          <dgm:resizeHandles val="exact"/>
        </dgm:presLayoutVars>
      </dgm:prSet>
      <dgm:spPr/>
    </dgm:pt>
    <dgm:pt modelId="{A5F14FB2-CC31-4FC0-A247-957EC5B6EEEB}" type="pres">
      <dgm:prSet presAssocID="{ECC9D0EC-90E3-441A-8303-C281A37EB897}" presName="arrow" presStyleLbl="bgShp" presStyleIdx="0" presStyleCnt="1"/>
      <dgm:spPr/>
    </dgm:pt>
    <dgm:pt modelId="{2335C170-A417-4B3A-9067-F6E4A664A6CD}" type="pres">
      <dgm:prSet presAssocID="{ECC9D0EC-90E3-441A-8303-C281A37EB897}" presName="linearProcess" presStyleCnt="0"/>
      <dgm:spPr/>
    </dgm:pt>
    <dgm:pt modelId="{02A2963E-8EF9-4D22-8C1C-B1E570D336FE}" type="pres">
      <dgm:prSet presAssocID="{C07A5BD3-89FB-44C1-948A-CE00061B05AE}" presName="textNode" presStyleLbl="node1" presStyleIdx="0" presStyleCnt="3" custScaleY="48570">
        <dgm:presLayoutVars>
          <dgm:bulletEnabled val="1"/>
        </dgm:presLayoutVars>
      </dgm:prSet>
      <dgm:spPr/>
      <dgm:t>
        <a:bodyPr/>
        <a:lstStyle/>
        <a:p>
          <a:endParaRPr lang="zh-CN" altLang="en-US"/>
        </a:p>
      </dgm:t>
    </dgm:pt>
    <dgm:pt modelId="{0CAD7C30-6649-4664-ACCD-96EE5FD76313}" type="pres">
      <dgm:prSet presAssocID="{7EF9710C-734A-4577-9FA0-25A3A48707C3}" presName="sibTrans" presStyleCnt="0"/>
      <dgm:spPr/>
    </dgm:pt>
    <dgm:pt modelId="{3C510760-DE52-4961-8B6F-84FB26CCEB16}" type="pres">
      <dgm:prSet presAssocID="{0786D0EC-A312-41BA-822E-2F1DA00D65F6}" presName="textNode" presStyleLbl="node1" presStyleIdx="1" presStyleCnt="3" custScaleY="48570">
        <dgm:presLayoutVars>
          <dgm:bulletEnabled val="1"/>
        </dgm:presLayoutVars>
      </dgm:prSet>
      <dgm:spPr/>
      <dgm:t>
        <a:bodyPr/>
        <a:lstStyle/>
        <a:p>
          <a:endParaRPr lang="zh-CN" altLang="en-US"/>
        </a:p>
      </dgm:t>
    </dgm:pt>
    <dgm:pt modelId="{A4DDE0E5-62B7-4378-903E-A9D15754DD01}" type="pres">
      <dgm:prSet presAssocID="{B6F70D74-6666-4C42-9967-1F81F93922F7}" presName="sibTrans" presStyleCnt="0"/>
      <dgm:spPr/>
    </dgm:pt>
    <dgm:pt modelId="{D2AD295C-6A95-492D-8537-7D1593C68649}" type="pres">
      <dgm:prSet presAssocID="{CDC04BC1-4C0D-46E6-8B3E-40018DCCB83B}" presName="textNode" presStyleLbl="node1" presStyleIdx="2" presStyleCnt="3" custScaleY="45387">
        <dgm:presLayoutVars>
          <dgm:bulletEnabled val="1"/>
        </dgm:presLayoutVars>
      </dgm:prSet>
      <dgm:spPr/>
      <dgm:t>
        <a:bodyPr/>
        <a:lstStyle/>
        <a:p>
          <a:endParaRPr lang="zh-CN" altLang="en-US"/>
        </a:p>
      </dgm:t>
    </dgm:pt>
  </dgm:ptLst>
  <dgm:cxnLst>
    <dgm:cxn modelId="{BAF27B31-908E-4D5C-AAD0-160769BD15E2}" srcId="{ECC9D0EC-90E3-441A-8303-C281A37EB897}" destId="{CDC04BC1-4C0D-46E6-8B3E-40018DCCB83B}" srcOrd="2" destOrd="0" parTransId="{2C67198B-9176-4B31-8F0B-88FA826A0229}" sibTransId="{9B3C90CE-5606-4067-8556-87936F72A76C}"/>
    <dgm:cxn modelId="{D62F8D78-836D-43ED-BEA8-90D0109CD1B0}" type="presOf" srcId="{C07A5BD3-89FB-44C1-948A-CE00061B05AE}" destId="{02A2963E-8EF9-4D22-8C1C-B1E570D336FE}" srcOrd="0" destOrd="0" presId="urn:microsoft.com/office/officeart/2005/8/layout/hProcess9"/>
    <dgm:cxn modelId="{C048840F-B684-4878-AD2B-4CA5FD7555F7}" srcId="{ECC9D0EC-90E3-441A-8303-C281A37EB897}" destId="{C07A5BD3-89FB-44C1-948A-CE00061B05AE}" srcOrd="0" destOrd="0" parTransId="{A51E9E64-2209-41BF-B131-D0E1620AC466}" sibTransId="{7EF9710C-734A-4577-9FA0-25A3A48707C3}"/>
    <dgm:cxn modelId="{03A354D9-E5F3-4636-B9A7-19221874DD98}" type="presOf" srcId="{ECC9D0EC-90E3-441A-8303-C281A37EB897}" destId="{EA77709F-77B3-45DE-B7CF-66E7859EA309}" srcOrd="0" destOrd="0" presId="urn:microsoft.com/office/officeart/2005/8/layout/hProcess9"/>
    <dgm:cxn modelId="{50E15879-B134-49D5-B23A-ED37C953B623}" srcId="{ECC9D0EC-90E3-441A-8303-C281A37EB897}" destId="{0786D0EC-A312-41BA-822E-2F1DA00D65F6}" srcOrd="1" destOrd="0" parTransId="{8295BE24-0832-4021-9A04-A39BFEEABEF2}" sibTransId="{B6F70D74-6666-4C42-9967-1F81F93922F7}"/>
    <dgm:cxn modelId="{A43369C8-775B-4E44-9164-65EFFCA07831}" type="presOf" srcId="{CDC04BC1-4C0D-46E6-8B3E-40018DCCB83B}" destId="{D2AD295C-6A95-492D-8537-7D1593C68649}" srcOrd="0" destOrd="0" presId="urn:microsoft.com/office/officeart/2005/8/layout/hProcess9"/>
    <dgm:cxn modelId="{ADA29E87-F5B2-4C4E-806B-2659B08F91B1}" type="presOf" srcId="{0786D0EC-A312-41BA-822E-2F1DA00D65F6}" destId="{3C510760-DE52-4961-8B6F-84FB26CCEB16}" srcOrd="0" destOrd="0" presId="urn:microsoft.com/office/officeart/2005/8/layout/hProcess9"/>
    <dgm:cxn modelId="{7985889C-68A0-4309-B0D0-3AFCABFD6458}" type="presParOf" srcId="{EA77709F-77B3-45DE-B7CF-66E7859EA309}" destId="{A5F14FB2-CC31-4FC0-A247-957EC5B6EEEB}" srcOrd="0" destOrd="0" presId="urn:microsoft.com/office/officeart/2005/8/layout/hProcess9"/>
    <dgm:cxn modelId="{E255CABE-24B0-4EB3-A299-196915A27241}" type="presParOf" srcId="{EA77709F-77B3-45DE-B7CF-66E7859EA309}" destId="{2335C170-A417-4B3A-9067-F6E4A664A6CD}" srcOrd="1" destOrd="0" presId="urn:microsoft.com/office/officeart/2005/8/layout/hProcess9"/>
    <dgm:cxn modelId="{D9C74683-DA49-4BCC-8102-F4AAF81BDB3B}" type="presParOf" srcId="{2335C170-A417-4B3A-9067-F6E4A664A6CD}" destId="{02A2963E-8EF9-4D22-8C1C-B1E570D336FE}" srcOrd="0" destOrd="0" presId="urn:microsoft.com/office/officeart/2005/8/layout/hProcess9"/>
    <dgm:cxn modelId="{2B85E6C4-38C2-45DB-A645-EE3135B9FBCE}" type="presParOf" srcId="{2335C170-A417-4B3A-9067-F6E4A664A6CD}" destId="{0CAD7C30-6649-4664-ACCD-96EE5FD76313}" srcOrd="1" destOrd="0" presId="urn:microsoft.com/office/officeart/2005/8/layout/hProcess9"/>
    <dgm:cxn modelId="{516A1995-E09C-47DD-A24A-58471A05B5C1}" type="presParOf" srcId="{2335C170-A417-4B3A-9067-F6E4A664A6CD}" destId="{3C510760-DE52-4961-8B6F-84FB26CCEB16}" srcOrd="2" destOrd="0" presId="urn:microsoft.com/office/officeart/2005/8/layout/hProcess9"/>
    <dgm:cxn modelId="{4EE423D7-9955-4AC7-86CB-2182A5F906CA}" type="presParOf" srcId="{2335C170-A417-4B3A-9067-F6E4A664A6CD}" destId="{A4DDE0E5-62B7-4378-903E-A9D15754DD01}" srcOrd="3" destOrd="0" presId="urn:microsoft.com/office/officeart/2005/8/layout/hProcess9"/>
    <dgm:cxn modelId="{AA54D19A-CE92-4D27-A48D-0D6AA63150F5}" type="presParOf" srcId="{2335C170-A417-4B3A-9067-F6E4A664A6CD}" destId="{D2AD295C-6A95-492D-8537-7D1593C68649}" srcOrd="4"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A64812-9CCD-4C57-9969-F141A608839B}" type="doc">
      <dgm:prSet loTypeId="urn:microsoft.com/office/officeart/2005/8/layout/radial5" loCatId="cycle" qsTypeId="urn:microsoft.com/office/officeart/2005/8/quickstyle/simple1" qsCatId="simple" csTypeId="urn:microsoft.com/office/officeart/2005/8/colors/accent1_2" csCatId="accent1" phldr="0"/>
      <dgm:spPr/>
      <dgm:t>
        <a:bodyPr/>
        <a:lstStyle/>
        <a:p>
          <a:endParaRPr lang="zh-CN" altLang="en-US"/>
        </a:p>
      </dgm:t>
    </dgm:pt>
    <dgm:pt modelId="{217E22D1-E02A-420C-94BD-4A98EDAD88A0}">
      <dgm:prSet phldrT="[文本]" phldr="1"/>
      <dgm:spPr/>
      <dgm:t>
        <a:bodyPr/>
        <a:lstStyle/>
        <a:p>
          <a:endParaRPr lang="zh-CN" altLang="en-US" dirty="0"/>
        </a:p>
      </dgm:t>
    </dgm:pt>
    <dgm:pt modelId="{EAAA3801-9C9A-4B78-9D9E-FEBCB31076C1}" type="parTrans" cxnId="{41E3D2F8-18CB-4438-9175-AF3A7086412F}">
      <dgm:prSet/>
      <dgm:spPr/>
      <dgm:t>
        <a:bodyPr/>
        <a:lstStyle/>
        <a:p>
          <a:endParaRPr lang="zh-CN" altLang="en-US"/>
        </a:p>
      </dgm:t>
    </dgm:pt>
    <dgm:pt modelId="{31373E00-6568-464A-95F2-CAB731B45278}" type="sibTrans" cxnId="{41E3D2F8-18CB-4438-9175-AF3A7086412F}">
      <dgm:prSet/>
      <dgm:spPr/>
      <dgm:t>
        <a:bodyPr/>
        <a:lstStyle/>
        <a:p>
          <a:endParaRPr lang="zh-CN" altLang="en-US"/>
        </a:p>
      </dgm:t>
    </dgm:pt>
    <dgm:pt modelId="{1644EBF9-4CEB-4B9A-834D-D52CE638F16F}">
      <dgm:prSet phldrT="[文本]" phldr="1"/>
      <dgm:spPr/>
      <dgm:t>
        <a:bodyPr/>
        <a:lstStyle/>
        <a:p>
          <a:endParaRPr lang="zh-CN" altLang="en-US" dirty="0"/>
        </a:p>
      </dgm:t>
    </dgm:pt>
    <dgm:pt modelId="{BD2AC82B-3A69-46A1-9B6C-8D37AE5EC07D}" type="parTrans" cxnId="{6F2CAE5C-7DDF-49E2-A666-BC9EF943BDE2}">
      <dgm:prSet/>
      <dgm:spPr/>
      <dgm:t>
        <a:bodyPr/>
        <a:lstStyle/>
        <a:p>
          <a:endParaRPr lang="zh-CN" altLang="en-US"/>
        </a:p>
      </dgm:t>
    </dgm:pt>
    <dgm:pt modelId="{4B487EE5-2EA2-477D-A77F-5713E9FC86D0}" type="sibTrans" cxnId="{6F2CAE5C-7DDF-49E2-A666-BC9EF943BDE2}">
      <dgm:prSet/>
      <dgm:spPr/>
      <dgm:t>
        <a:bodyPr/>
        <a:lstStyle/>
        <a:p>
          <a:endParaRPr lang="zh-CN" altLang="en-US"/>
        </a:p>
      </dgm:t>
    </dgm:pt>
    <dgm:pt modelId="{63AAC83C-F8DD-4D60-A819-4BFD51E63E3F}">
      <dgm:prSet phldrT="[文本]" phldr="1"/>
      <dgm:spPr/>
      <dgm:t>
        <a:bodyPr/>
        <a:lstStyle/>
        <a:p>
          <a:endParaRPr lang="zh-CN" altLang="en-US" dirty="0"/>
        </a:p>
      </dgm:t>
    </dgm:pt>
    <dgm:pt modelId="{D45955FB-BBA5-4401-87EC-5BEED527E9D8}" type="parTrans" cxnId="{9E3D383F-3CF6-4EE7-A639-E22D3C9DE36F}">
      <dgm:prSet/>
      <dgm:spPr/>
      <dgm:t>
        <a:bodyPr/>
        <a:lstStyle/>
        <a:p>
          <a:endParaRPr lang="zh-CN" altLang="en-US"/>
        </a:p>
      </dgm:t>
    </dgm:pt>
    <dgm:pt modelId="{315D5133-8588-46BE-8AC7-DE5D98E5AB4C}" type="sibTrans" cxnId="{9E3D383F-3CF6-4EE7-A639-E22D3C9DE36F}">
      <dgm:prSet/>
      <dgm:spPr/>
      <dgm:t>
        <a:bodyPr/>
        <a:lstStyle/>
        <a:p>
          <a:endParaRPr lang="zh-CN" altLang="en-US"/>
        </a:p>
      </dgm:t>
    </dgm:pt>
    <dgm:pt modelId="{3E7F3A52-F130-4846-B198-1E92F4066373}">
      <dgm:prSet phldrT="[文本]" phldr="1"/>
      <dgm:spPr/>
      <dgm:t>
        <a:bodyPr/>
        <a:lstStyle/>
        <a:p>
          <a:endParaRPr lang="zh-CN" altLang="en-US" dirty="0"/>
        </a:p>
      </dgm:t>
    </dgm:pt>
    <dgm:pt modelId="{CCC1D61D-222C-4E29-9CF7-EE63EFCA0B8C}" type="parTrans" cxnId="{74E25F3F-D9C7-441B-82A5-6838F95A3EF1}">
      <dgm:prSet/>
      <dgm:spPr/>
      <dgm:t>
        <a:bodyPr/>
        <a:lstStyle/>
        <a:p>
          <a:endParaRPr lang="zh-CN" altLang="en-US"/>
        </a:p>
      </dgm:t>
    </dgm:pt>
    <dgm:pt modelId="{D0241D9B-FAD0-4422-907D-ABAFEA502D55}" type="sibTrans" cxnId="{74E25F3F-D9C7-441B-82A5-6838F95A3EF1}">
      <dgm:prSet/>
      <dgm:spPr/>
      <dgm:t>
        <a:bodyPr/>
        <a:lstStyle/>
        <a:p>
          <a:endParaRPr lang="zh-CN" altLang="en-US"/>
        </a:p>
      </dgm:t>
    </dgm:pt>
    <dgm:pt modelId="{45C0DFBE-114F-45D4-90A9-EE0B39B121B7}">
      <dgm:prSet phldrT="[文本]" phldr="1"/>
      <dgm:spPr/>
      <dgm:t>
        <a:bodyPr/>
        <a:lstStyle/>
        <a:p>
          <a:endParaRPr lang="zh-CN" altLang="en-US" dirty="0"/>
        </a:p>
      </dgm:t>
    </dgm:pt>
    <dgm:pt modelId="{FFD31E30-0FAF-4065-A01B-0BC164D96A51}" type="parTrans" cxnId="{1621CFFD-2847-4903-975E-E734BFFFB7D4}">
      <dgm:prSet/>
      <dgm:spPr/>
      <dgm:t>
        <a:bodyPr/>
        <a:lstStyle/>
        <a:p>
          <a:endParaRPr lang="zh-CN" altLang="en-US"/>
        </a:p>
      </dgm:t>
    </dgm:pt>
    <dgm:pt modelId="{4B7970BC-9A04-47BD-91AE-9BBBF954BE84}" type="sibTrans" cxnId="{1621CFFD-2847-4903-975E-E734BFFFB7D4}">
      <dgm:prSet/>
      <dgm:spPr/>
      <dgm:t>
        <a:bodyPr/>
        <a:lstStyle/>
        <a:p>
          <a:endParaRPr lang="zh-CN" altLang="en-US"/>
        </a:p>
      </dgm:t>
    </dgm:pt>
    <dgm:pt modelId="{C3FF748D-BCE9-47A8-9017-F5B8B18B5123}" type="pres">
      <dgm:prSet presAssocID="{FEA64812-9CCD-4C57-9969-F141A608839B}" presName="Name0" presStyleCnt="0">
        <dgm:presLayoutVars>
          <dgm:chMax val="1"/>
          <dgm:dir/>
          <dgm:animLvl val="ctr"/>
          <dgm:resizeHandles val="exact"/>
        </dgm:presLayoutVars>
      </dgm:prSet>
      <dgm:spPr/>
      <dgm:t>
        <a:bodyPr/>
        <a:lstStyle/>
        <a:p>
          <a:endParaRPr lang="zh-CN" altLang="en-US"/>
        </a:p>
      </dgm:t>
    </dgm:pt>
    <dgm:pt modelId="{14E50101-2707-44C5-AA0B-192F7DDE588B}" type="pres">
      <dgm:prSet presAssocID="{217E22D1-E02A-420C-94BD-4A98EDAD88A0}" presName="centerShape" presStyleLbl="node0" presStyleIdx="0" presStyleCnt="1"/>
      <dgm:spPr/>
      <dgm:t>
        <a:bodyPr/>
        <a:lstStyle/>
        <a:p>
          <a:endParaRPr lang="zh-CN" altLang="en-US"/>
        </a:p>
      </dgm:t>
    </dgm:pt>
    <dgm:pt modelId="{601CD7F9-2F9B-4671-8518-B0F0F21CB5AD}" type="pres">
      <dgm:prSet presAssocID="{BD2AC82B-3A69-46A1-9B6C-8D37AE5EC07D}" presName="parTrans" presStyleLbl="sibTrans2D1" presStyleIdx="0" presStyleCnt="4"/>
      <dgm:spPr/>
      <dgm:t>
        <a:bodyPr/>
        <a:lstStyle/>
        <a:p>
          <a:endParaRPr lang="zh-CN" altLang="en-US"/>
        </a:p>
      </dgm:t>
    </dgm:pt>
    <dgm:pt modelId="{8B3C01C4-B457-4311-A6D5-EACD7F6B9D94}" type="pres">
      <dgm:prSet presAssocID="{BD2AC82B-3A69-46A1-9B6C-8D37AE5EC07D}" presName="connectorText" presStyleLbl="sibTrans2D1" presStyleIdx="0" presStyleCnt="4"/>
      <dgm:spPr/>
      <dgm:t>
        <a:bodyPr/>
        <a:lstStyle/>
        <a:p>
          <a:endParaRPr lang="zh-CN" altLang="en-US"/>
        </a:p>
      </dgm:t>
    </dgm:pt>
    <dgm:pt modelId="{BB641E41-687A-4C11-9A93-ED011B86EA65}" type="pres">
      <dgm:prSet presAssocID="{1644EBF9-4CEB-4B9A-834D-D52CE638F16F}" presName="node" presStyleLbl="node1" presStyleIdx="0" presStyleCnt="4">
        <dgm:presLayoutVars>
          <dgm:bulletEnabled val="1"/>
        </dgm:presLayoutVars>
      </dgm:prSet>
      <dgm:spPr/>
      <dgm:t>
        <a:bodyPr/>
        <a:lstStyle/>
        <a:p>
          <a:endParaRPr lang="zh-CN" altLang="en-US"/>
        </a:p>
      </dgm:t>
    </dgm:pt>
    <dgm:pt modelId="{C56EF336-E0C5-4556-8C5F-0EA6A01020F2}" type="pres">
      <dgm:prSet presAssocID="{D45955FB-BBA5-4401-87EC-5BEED527E9D8}" presName="parTrans" presStyleLbl="sibTrans2D1" presStyleIdx="1" presStyleCnt="4"/>
      <dgm:spPr/>
      <dgm:t>
        <a:bodyPr/>
        <a:lstStyle/>
        <a:p>
          <a:endParaRPr lang="zh-CN" altLang="en-US"/>
        </a:p>
      </dgm:t>
    </dgm:pt>
    <dgm:pt modelId="{414AD06C-085D-4822-ACFC-C2A7FE61341F}" type="pres">
      <dgm:prSet presAssocID="{D45955FB-BBA5-4401-87EC-5BEED527E9D8}" presName="connectorText" presStyleLbl="sibTrans2D1" presStyleIdx="1" presStyleCnt="4"/>
      <dgm:spPr/>
      <dgm:t>
        <a:bodyPr/>
        <a:lstStyle/>
        <a:p>
          <a:endParaRPr lang="zh-CN" altLang="en-US"/>
        </a:p>
      </dgm:t>
    </dgm:pt>
    <dgm:pt modelId="{B1DF4BCB-8DAC-4878-8AEE-41713D5B452D}" type="pres">
      <dgm:prSet presAssocID="{63AAC83C-F8DD-4D60-A819-4BFD51E63E3F}" presName="node" presStyleLbl="node1" presStyleIdx="1" presStyleCnt="4">
        <dgm:presLayoutVars>
          <dgm:bulletEnabled val="1"/>
        </dgm:presLayoutVars>
      </dgm:prSet>
      <dgm:spPr/>
      <dgm:t>
        <a:bodyPr/>
        <a:lstStyle/>
        <a:p>
          <a:endParaRPr lang="zh-CN" altLang="en-US"/>
        </a:p>
      </dgm:t>
    </dgm:pt>
    <dgm:pt modelId="{A5CAE8AE-9AF1-4AC2-BCEC-46A5EA1B3B85}" type="pres">
      <dgm:prSet presAssocID="{CCC1D61D-222C-4E29-9CF7-EE63EFCA0B8C}" presName="parTrans" presStyleLbl="sibTrans2D1" presStyleIdx="2" presStyleCnt="4"/>
      <dgm:spPr/>
      <dgm:t>
        <a:bodyPr/>
        <a:lstStyle/>
        <a:p>
          <a:endParaRPr lang="zh-CN" altLang="en-US"/>
        </a:p>
      </dgm:t>
    </dgm:pt>
    <dgm:pt modelId="{9E74F8EF-19F9-46F8-8F7F-37DB53B33343}" type="pres">
      <dgm:prSet presAssocID="{CCC1D61D-222C-4E29-9CF7-EE63EFCA0B8C}" presName="connectorText" presStyleLbl="sibTrans2D1" presStyleIdx="2" presStyleCnt="4"/>
      <dgm:spPr/>
      <dgm:t>
        <a:bodyPr/>
        <a:lstStyle/>
        <a:p>
          <a:endParaRPr lang="zh-CN" altLang="en-US"/>
        </a:p>
      </dgm:t>
    </dgm:pt>
    <dgm:pt modelId="{8F10215E-EA43-47BC-B419-571EA1C5CA25}" type="pres">
      <dgm:prSet presAssocID="{3E7F3A52-F130-4846-B198-1E92F4066373}" presName="node" presStyleLbl="node1" presStyleIdx="2" presStyleCnt="4">
        <dgm:presLayoutVars>
          <dgm:bulletEnabled val="1"/>
        </dgm:presLayoutVars>
      </dgm:prSet>
      <dgm:spPr/>
      <dgm:t>
        <a:bodyPr/>
        <a:lstStyle/>
        <a:p>
          <a:endParaRPr lang="zh-CN" altLang="en-US"/>
        </a:p>
      </dgm:t>
    </dgm:pt>
    <dgm:pt modelId="{C186AB7A-F2F3-425F-B1C6-99050C5B1CE1}" type="pres">
      <dgm:prSet presAssocID="{FFD31E30-0FAF-4065-A01B-0BC164D96A51}" presName="parTrans" presStyleLbl="sibTrans2D1" presStyleIdx="3" presStyleCnt="4"/>
      <dgm:spPr/>
      <dgm:t>
        <a:bodyPr/>
        <a:lstStyle/>
        <a:p>
          <a:endParaRPr lang="zh-CN" altLang="en-US"/>
        </a:p>
      </dgm:t>
    </dgm:pt>
    <dgm:pt modelId="{D498638B-BFC4-4E66-9AE8-7CAC0EBA60F1}" type="pres">
      <dgm:prSet presAssocID="{FFD31E30-0FAF-4065-A01B-0BC164D96A51}" presName="connectorText" presStyleLbl="sibTrans2D1" presStyleIdx="3" presStyleCnt="4"/>
      <dgm:spPr/>
      <dgm:t>
        <a:bodyPr/>
        <a:lstStyle/>
        <a:p>
          <a:endParaRPr lang="zh-CN" altLang="en-US"/>
        </a:p>
      </dgm:t>
    </dgm:pt>
    <dgm:pt modelId="{CEAB5349-994F-4546-8C62-126EDA3FDA0B}" type="pres">
      <dgm:prSet presAssocID="{45C0DFBE-114F-45D4-90A9-EE0B39B121B7}" presName="node" presStyleLbl="node1" presStyleIdx="3" presStyleCnt="4">
        <dgm:presLayoutVars>
          <dgm:bulletEnabled val="1"/>
        </dgm:presLayoutVars>
      </dgm:prSet>
      <dgm:spPr/>
      <dgm:t>
        <a:bodyPr/>
        <a:lstStyle/>
        <a:p>
          <a:endParaRPr lang="zh-CN" altLang="en-US"/>
        </a:p>
      </dgm:t>
    </dgm:pt>
  </dgm:ptLst>
  <dgm:cxnLst>
    <dgm:cxn modelId="{A65794F5-0AF5-4BF7-996C-442DF29C7271}" type="presOf" srcId="{217E22D1-E02A-420C-94BD-4A98EDAD88A0}" destId="{14E50101-2707-44C5-AA0B-192F7DDE588B}" srcOrd="0" destOrd="0" presId="urn:microsoft.com/office/officeart/2005/8/layout/radial5"/>
    <dgm:cxn modelId="{29CFC7E8-CB56-4BB6-80E8-2F7B7AAB2D70}" type="presOf" srcId="{1644EBF9-4CEB-4B9A-834D-D52CE638F16F}" destId="{BB641E41-687A-4C11-9A93-ED011B86EA65}" srcOrd="0" destOrd="0" presId="urn:microsoft.com/office/officeart/2005/8/layout/radial5"/>
    <dgm:cxn modelId="{430EFE4F-7F53-4300-94E1-7BC24A845AD6}" type="presOf" srcId="{CCC1D61D-222C-4E29-9CF7-EE63EFCA0B8C}" destId="{A5CAE8AE-9AF1-4AC2-BCEC-46A5EA1B3B85}" srcOrd="0" destOrd="0" presId="urn:microsoft.com/office/officeart/2005/8/layout/radial5"/>
    <dgm:cxn modelId="{74E25F3F-D9C7-441B-82A5-6838F95A3EF1}" srcId="{217E22D1-E02A-420C-94BD-4A98EDAD88A0}" destId="{3E7F3A52-F130-4846-B198-1E92F4066373}" srcOrd="2" destOrd="0" parTransId="{CCC1D61D-222C-4E29-9CF7-EE63EFCA0B8C}" sibTransId="{D0241D9B-FAD0-4422-907D-ABAFEA502D55}"/>
    <dgm:cxn modelId="{63265ECC-6849-49F6-A5AD-5CF19F026709}" type="presOf" srcId="{BD2AC82B-3A69-46A1-9B6C-8D37AE5EC07D}" destId="{601CD7F9-2F9B-4671-8518-B0F0F21CB5AD}" srcOrd="0" destOrd="0" presId="urn:microsoft.com/office/officeart/2005/8/layout/radial5"/>
    <dgm:cxn modelId="{E7A87640-2B38-480E-AA8D-2841015F4AB4}" type="presOf" srcId="{45C0DFBE-114F-45D4-90A9-EE0B39B121B7}" destId="{CEAB5349-994F-4546-8C62-126EDA3FDA0B}" srcOrd="0" destOrd="0" presId="urn:microsoft.com/office/officeart/2005/8/layout/radial5"/>
    <dgm:cxn modelId="{E2EEA322-A792-4B0C-BE5E-769F21863ADA}" type="presOf" srcId="{D45955FB-BBA5-4401-87EC-5BEED527E9D8}" destId="{414AD06C-085D-4822-ACFC-C2A7FE61341F}" srcOrd="1" destOrd="0" presId="urn:microsoft.com/office/officeart/2005/8/layout/radial5"/>
    <dgm:cxn modelId="{41E3D2F8-18CB-4438-9175-AF3A7086412F}" srcId="{FEA64812-9CCD-4C57-9969-F141A608839B}" destId="{217E22D1-E02A-420C-94BD-4A98EDAD88A0}" srcOrd="0" destOrd="0" parTransId="{EAAA3801-9C9A-4B78-9D9E-FEBCB31076C1}" sibTransId="{31373E00-6568-464A-95F2-CAB731B45278}"/>
    <dgm:cxn modelId="{6F2CAE5C-7DDF-49E2-A666-BC9EF943BDE2}" srcId="{217E22D1-E02A-420C-94BD-4A98EDAD88A0}" destId="{1644EBF9-4CEB-4B9A-834D-D52CE638F16F}" srcOrd="0" destOrd="0" parTransId="{BD2AC82B-3A69-46A1-9B6C-8D37AE5EC07D}" sibTransId="{4B487EE5-2EA2-477D-A77F-5713E9FC86D0}"/>
    <dgm:cxn modelId="{FB7F2CC8-CC14-42CB-97AD-9FB60E708D80}" type="presOf" srcId="{FEA64812-9CCD-4C57-9969-F141A608839B}" destId="{C3FF748D-BCE9-47A8-9017-F5B8B18B5123}" srcOrd="0" destOrd="0" presId="urn:microsoft.com/office/officeart/2005/8/layout/radial5"/>
    <dgm:cxn modelId="{5E56877C-8D92-48EF-949D-12A0D836DD6E}" type="presOf" srcId="{63AAC83C-F8DD-4D60-A819-4BFD51E63E3F}" destId="{B1DF4BCB-8DAC-4878-8AEE-41713D5B452D}" srcOrd="0" destOrd="0" presId="urn:microsoft.com/office/officeart/2005/8/layout/radial5"/>
    <dgm:cxn modelId="{23F6BFD5-DC4E-4CCE-A4D0-C0D79B931B27}" type="presOf" srcId="{FFD31E30-0FAF-4065-A01B-0BC164D96A51}" destId="{C186AB7A-F2F3-425F-B1C6-99050C5B1CE1}" srcOrd="0" destOrd="0" presId="urn:microsoft.com/office/officeart/2005/8/layout/radial5"/>
    <dgm:cxn modelId="{8D60F755-76B7-4C3E-A14A-0E90C489BC5F}" type="presOf" srcId="{CCC1D61D-222C-4E29-9CF7-EE63EFCA0B8C}" destId="{9E74F8EF-19F9-46F8-8F7F-37DB53B33343}" srcOrd="1" destOrd="0" presId="urn:microsoft.com/office/officeart/2005/8/layout/radial5"/>
    <dgm:cxn modelId="{230ED829-D9DD-4DD4-BBDF-F219CCD4AB1A}" type="presOf" srcId="{BD2AC82B-3A69-46A1-9B6C-8D37AE5EC07D}" destId="{8B3C01C4-B457-4311-A6D5-EACD7F6B9D94}" srcOrd="1" destOrd="0" presId="urn:microsoft.com/office/officeart/2005/8/layout/radial5"/>
    <dgm:cxn modelId="{9E3D383F-3CF6-4EE7-A639-E22D3C9DE36F}" srcId="{217E22D1-E02A-420C-94BD-4A98EDAD88A0}" destId="{63AAC83C-F8DD-4D60-A819-4BFD51E63E3F}" srcOrd="1" destOrd="0" parTransId="{D45955FB-BBA5-4401-87EC-5BEED527E9D8}" sibTransId="{315D5133-8588-46BE-8AC7-DE5D98E5AB4C}"/>
    <dgm:cxn modelId="{EB2C5C5B-7A48-4E79-9705-9B28CAF5C0D7}" type="presOf" srcId="{D45955FB-BBA5-4401-87EC-5BEED527E9D8}" destId="{C56EF336-E0C5-4556-8C5F-0EA6A01020F2}" srcOrd="0" destOrd="0" presId="urn:microsoft.com/office/officeart/2005/8/layout/radial5"/>
    <dgm:cxn modelId="{1621CFFD-2847-4903-975E-E734BFFFB7D4}" srcId="{217E22D1-E02A-420C-94BD-4A98EDAD88A0}" destId="{45C0DFBE-114F-45D4-90A9-EE0B39B121B7}" srcOrd="3" destOrd="0" parTransId="{FFD31E30-0FAF-4065-A01B-0BC164D96A51}" sibTransId="{4B7970BC-9A04-47BD-91AE-9BBBF954BE84}"/>
    <dgm:cxn modelId="{F25B4F32-6190-464E-8E8C-F4581E3109E1}" type="presOf" srcId="{3E7F3A52-F130-4846-B198-1E92F4066373}" destId="{8F10215E-EA43-47BC-B419-571EA1C5CA25}" srcOrd="0" destOrd="0" presId="urn:microsoft.com/office/officeart/2005/8/layout/radial5"/>
    <dgm:cxn modelId="{A303C430-E9CD-4DAE-AE7F-38E060015A52}" type="presOf" srcId="{FFD31E30-0FAF-4065-A01B-0BC164D96A51}" destId="{D498638B-BFC4-4E66-9AE8-7CAC0EBA60F1}" srcOrd="1" destOrd="0" presId="urn:microsoft.com/office/officeart/2005/8/layout/radial5"/>
    <dgm:cxn modelId="{586B772E-69AC-4695-A440-5C2440CDFF60}" type="presParOf" srcId="{C3FF748D-BCE9-47A8-9017-F5B8B18B5123}" destId="{14E50101-2707-44C5-AA0B-192F7DDE588B}" srcOrd="0" destOrd="0" presId="urn:microsoft.com/office/officeart/2005/8/layout/radial5"/>
    <dgm:cxn modelId="{B14AB92F-A590-4B44-8DAF-A99F63BEAC20}" type="presParOf" srcId="{C3FF748D-BCE9-47A8-9017-F5B8B18B5123}" destId="{601CD7F9-2F9B-4671-8518-B0F0F21CB5AD}" srcOrd="1" destOrd="0" presId="urn:microsoft.com/office/officeart/2005/8/layout/radial5"/>
    <dgm:cxn modelId="{C3A14B41-0549-4259-929D-3C19A700302D}" type="presParOf" srcId="{601CD7F9-2F9B-4671-8518-B0F0F21CB5AD}" destId="{8B3C01C4-B457-4311-A6D5-EACD7F6B9D94}" srcOrd="0" destOrd="0" presId="urn:microsoft.com/office/officeart/2005/8/layout/radial5"/>
    <dgm:cxn modelId="{F6CFFA1D-F703-408A-99A8-F2061D6E603B}" type="presParOf" srcId="{C3FF748D-BCE9-47A8-9017-F5B8B18B5123}" destId="{BB641E41-687A-4C11-9A93-ED011B86EA65}" srcOrd="2" destOrd="0" presId="urn:microsoft.com/office/officeart/2005/8/layout/radial5"/>
    <dgm:cxn modelId="{D17B625E-9DEE-43E5-B78E-E23C3DDB4B6A}" type="presParOf" srcId="{C3FF748D-BCE9-47A8-9017-F5B8B18B5123}" destId="{C56EF336-E0C5-4556-8C5F-0EA6A01020F2}" srcOrd="3" destOrd="0" presId="urn:microsoft.com/office/officeart/2005/8/layout/radial5"/>
    <dgm:cxn modelId="{A6DAAFC3-257E-4873-9ACE-210FC545A0F4}" type="presParOf" srcId="{C56EF336-E0C5-4556-8C5F-0EA6A01020F2}" destId="{414AD06C-085D-4822-ACFC-C2A7FE61341F}" srcOrd="0" destOrd="0" presId="urn:microsoft.com/office/officeart/2005/8/layout/radial5"/>
    <dgm:cxn modelId="{6B7C78B8-BADA-4EF6-8532-AD77E3672CEF}" type="presParOf" srcId="{C3FF748D-BCE9-47A8-9017-F5B8B18B5123}" destId="{B1DF4BCB-8DAC-4878-8AEE-41713D5B452D}" srcOrd="4" destOrd="0" presId="urn:microsoft.com/office/officeart/2005/8/layout/radial5"/>
    <dgm:cxn modelId="{26C86A8F-7C03-4535-8B18-1135735FEA61}" type="presParOf" srcId="{C3FF748D-BCE9-47A8-9017-F5B8B18B5123}" destId="{A5CAE8AE-9AF1-4AC2-BCEC-46A5EA1B3B85}" srcOrd="5" destOrd="0" presId="urn:microsoft.com/office/officeart/2005/8/layout/radial5"/>
    <dgm:cxn modelId="{541894D2-84E0-4ECB-9304-18FFE887DF16}" type="presParOf" srcId="{A5CAE8AE-9AF1-4AC2-BCEC-46A5EA1B3B85}" destId="{9E74F8EF-19F9-46F8-8F7F-37DB53B33343}" srcOrd="0" destOrd="0" presId="urn:microsoft.com/office/officeart/2005/8/layout/radial5"/>
    <dgm:cxn modelId="{FB79F778-D6E8-47DB-AD4A-CEF8A53CFB79}" type="presParOf" srcId="{C3FF748D-BCE9-47A8-9017-F5B8B18B5123}" destId="{8F10215E-EA43-47BC-B419-571EA1C5CA25}" srcOrd="6" destOrd="0" presId="urn:microsoft.com/office/officeart/2005/8/layout/radial5"/>
    <dgm:cxn modelId="{E2D168F3-F2BA-4999-8960-EE87C2EE87BD}" type="presParOf" srcId="{C3FF748D-BCE9-47A8-9017-F5B8B18B5123}" destId="{C186AB7A-F2F3-425F-B1C6-99050C5B1CE1}" srcOrd="7" destOrd="0" presId="urn:microsoft.com/office/officeart/2005/8/layout/radial5"/>
    <dgm:cxn modelId="{86D2693C-6FC5-49E0-B6ED-F5B57F64ED50}" type="presParOf" srcId="{C186AB7A-F2F3-425F-B1C6-99050C5B1CE1}" destId="{D498638B-BFC4-4E66-9AE8-7CAC0EBA60F1}" srcOrd="0" destOrd="0" presId="urn:microsoft.com/office/officeart/2005/8/layout/radial5"/>
    <dgm:cxn modelId="{F031CB06-21FA-4EB0-A636-389EF5336E8E}" type="presParOf" srcId="{C3FF748D-BCE9-47A8-9017-F5B8B18B5123}" destId="{CEAB5349-994F-4546-8C62-126EDA3FDA0B}" srcOrd="8" destOrd="0" presId="urn:microsoft.com/office/officeart/2005/8/layout/radial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2A4EEA-17B2-4AB0-A745-A03ABA4E2428}" type="doc">
      <dgm:prSet loTypeId="urn:microsoft.com/office/officeart/2005/8/layout/equation2" loCatId="process" qsTypeId="urn:microsoft.com/office/officeart/2005/8/quickstyle/simple1" qsCatId="simple" csTypeId="urn:microsoft.com/office/officeart/2005/8/colors/accent1_2" csCatId="accent1" phldr="1"/>
      <dgm:spPr/>
    </dgm:pt>
    <dgm:pt modelId="{DE763F4C-9396-4BD2-A04E-9AEC4816DBB2}">
      <dgm:prSet phldrT="[文本]" custT="1"/>
      <dgm:spPr>
        <a:solidFill>
          <a:srgbClr val="92D050"/>
        </a:solidFill>
      </dgm:spPr>
      <dgm:t>
        <a:bodyPr/>
        <a:lstStyle/>
        <a:p>
          <a:r>
            <a:rPr lang="zh-CN" altLang="en-US" sz="2400" dirty="0" smtClean="0">
              <a:latin typeface="微软雅黑" pitchFamily="34" charset="-122"/>
              <a:ea typeface="微软雅黑" pitchFamily="34" charset="-122"/>
            </a:rPr>
            <a:t>上下班刷卡</a:t>
          </a:r>
          <a:endParaRPr lang="zh-CN" altLang="en-US" sz="2400" dirty="0">
            <a:latin typeface="微软雅黑" pitchFamily="34" charset="-122"/>
            <a:ea typeface="微软雅黑" pitchFamily="34" charset="-122"/>
          </a:endParaRPr>
        </a:p>
      </dgm:t>
    </dgm:pt>
    <dgm:pt modelId="{FFDC6660-8356-4567-BB8F-F38FF2B8E7D1}" type="parTrans" cxnId="{9390899D-4DB6-4EBD-B1B6-304E5F517F04}">
      <dgm:prSet/>
      <dgm:spPr/>
      <dgm:t>
        <a:bodyPr/>
        <a:lstStyle/>
        <a:p>
          <a:endParaRPr lang="zh-CN" altLang="en-US"/>
        </a:p>
      </dgm:t>
    </dgm:pt>
    <dgm:pt modelId="{F829A2FD-43CF-46CE-B446-35A4863BA076}" type="sibTrans" cxnId="{9390899D-4DB6-4EBD-B1B6-304E5F517F04}">
      <dgm:prSet/>
      <dgm:spPr>
        <a:solidFill>
          <a:schemeClr val="accent4">
            <a:lumMod val="75000"/>
          </a:schemeClr>
        </a:solidFill>
      </dgm:spPr>
      <dgm:t>
        <a:bodyPr/>
        <a:lstStyle/>
        <a:p>
          <a:endParaRPr lang="zh-CN" altLang="en-US">
            <a:solidFill>
              <a:srgbClr val="0070C0"/>
            </a:solidFill>
          </a:endParaRPr>
        </a:p>
      </dgm:t>
    </dgm:pt>
    <dgm:pt modelId="{C11195F7-4B4E-4D18-A40A-9420CEFA0218}">
      <dgm:prSet phldrT="[文本]" custT="1"/>
      <dgm:spPr>
        <a:solidFill>
          <a:srgbClr val="92D050"/>
        </a:solidFill>
      </dgm:spPr>
      <dgm:t>
        <a:bodyPr/>
        <a:lstStyle/>
        <a:p>
          <a:r>
            <a:rPr lang="zh-CN" altLang="en-US" sz="2400" dirty="0" smtClean="0">
              <a:latin typeface="微软雅黑" pitchFamily="34" charset="-122"/>
              <a:ea typeface="微软雅黑" pitchFamily="34" charset="-122"/>
            </a:rPr>
            <a:t>因故不能刷卡</a:t>
          </a:r>
          <a:endParaRPr lang="zh-CN" altLang="en-US" sz="2400" dirty="0">
            <a:latin typeface="微软雅黑" pitchFamily="34" charset="-122"/>
            <a:ea typeface="微软雅黑" pitchFamily="34" charset="-122"/>
          </a:endParaRPr>
        </a:p>
      </dgm:t>
    </dgm:pt>
    <dgm:pt modelId="{D860E3FA-83AA-430C-927E-F81DE655B307}" type="parTrans" cxnId="{B6ABC139-9804-4A7D-B35D-C5A3D0C58177}">
      <dgm:prSet/>
      <dgm:spPr/>
      <dgm:t>
        <a:bodyPr/>
        <a:lstStyle/>
        <a:p>
          <a:endParaRPr lang="zh-CN" altLang="en-US"/>
        </a:p>
      </dgm:t>
    </dgm:pt>
    <dgm:pt modelId="{AA858030-6260-441F-8214-B5B153471902}" type="sibTrans" cxnId="{B6ABC139-9804-4A7D-B35D-C5A3D0C58177}">
      <dgm:prSet/>
      <dgm:spPr>
        <a:solidFill>
          <a:schemeClr val="bg1"/>
        </a:solidFill>
      </dgm:spPr>
      <dgm:t>
        <a:bodyPr/>
        <a:lstStyle/>
        <a:p>
          <a:endParaRPr lang="zh-CN" altLang="en-US"/>
        </a:p>
      </dgm:t>
    </dgm:pt>
    <dgm:pt modelId="{A93495E6-44B1-4054-BB0C-1A8930E8095F}">
      <dgm:prSet phldrT="[文本]" custT="1">
        <dgm:style>
          <a:lnRef idx="1">
            <a:schemeClr val="accent1"/>
          </a:lnRef>
          <a:fillRef idx="3">
            <a:schemeClr val="accent1"/>
          </a:fillRef>
          <a:effectRef idx="2">
            <a:schemeClr val="accent1"/>
          </a:effectRef>
          <a:fontRef idx="minor">
            <a:schemeClr val="lt1"/>
          </a:fontRef>
        </dgm:style>
      </dgm:prSet>
      <dgm:spPr/>
      <dgm:t>
        <a:bodyPr/>
        <a:lstStyle/>
        <a:p>
          <a:pPr algn="l"/>
          <a:r>
            <a:rPr lang="zh-CN" altLang="en-US" sz="1600" b="1" dirty="0" smtClean="0">
              <a:solidFill>
                <a:srgbClr val="9933FF"/>
              </a:solidFill>
              <a:latin typeface="微软雅黑" pitchFamily="34" charset="-122"/>
              <a:ea typeface="微软雅黑" pitchFamily="34" charset="-122"/>
            </a:rPr>
            <a:t>刷卡违规处理：</a:t>
          </a:r>
          <a:endParaRPr lang="en-US" altLang="zh-CN" sz="1600" b="1" dirty="0" smtClean="0">
            <a:solidFill>
              <a:srgbClr val="9933FF"/>
            </a:solidFill>
            <a:latin typeface="微软雅黑" pitchFamily="34" charset="-122"/>
            <a:ea typeface="微软雅黑" pitchFamily="34" charset="-122"/>
          </a:endParaRPr>
        </a:p>
        <a:p>
          <a:pPr algn="l"/>
          <a:r>
            <a:rPr lang="zh-CN" altLang="en-US" sz="1600" b="1" dirty="0" smtClean="0">
              <a:solidFill>
                <a:srgbClr val="9933FF"/>
              </a:solidFill>
              <a:latin typeface="微软雅黑" pitchFamily="34" charset="-122"/>
              <a:ea typeface="微软雅黑" pitchFamily="34" charset="-122"/>
            </a:rPr>
            <a:t>每月前两次漏刷卡不予罚款，超过两次，如下：</a:t>
          </a:r>
          <a:endParaRPr lang="en-US" altLang="zh-CN" sz="1600" b="1" dirty="0" smtClean="0">
            <a:solidFill>
              <a:srgbClr val="9933FF"/>
            </a:solidFill>
            <a:latin typeface="微软雅黑" pitchFamily="34" charset="-122"/>
            <a:ea typeface="微软雅黑" pitchFamily="34" charset="-122"/>
          </a:endParaRPr>
        </a:p>
        <a:p>
          <a:pPr algn="l"/>
          <a:r>
            <a:rPr lang="en-US" altLang="zh-CN" sz="1600" b="1" dirty="0" smtClean="0">
              <a:solidFill>
                <a:srgbClr val="9933FF"/>
              </a:solidFill>
              <a:latin typeface="微软雅黑" pitchFamily="34" charset="-122"/>
              <a:ea typeface="微软雅黑" pitchFamily="34" charset="-122"/>
            </a:rPr>
            <a:t>1</a:t>
          </a:r>
          <a:r>
            <a:rPr lang="zh-CN" altLang="en-US" sz="1600" b="1" dirty="0" smtClean="0">
              <a:solidFill>
                <a:srgbClr val="9933FF"/>
              </a:solidFill>
              <a:latin typeface="微软雅黑" pitchFamily="34" charset="-122"/>
              <a:ea typeface="微软雅黑" pitchFamily="34" charset="-122"/>
            </a:rPr>
            <a:t>、忘带卡，向考勤管理员说明，处以</a:t>
          </a:r>
          <a:r>
            <a:rPr lang="en-US" altLang="zh-CN" sz="1600" b="1" dirty="0" smtClean="0">
              <a:solidFill>
                <a:srgbClr val="9933FF"/>
              </a:solidFill>
              <a:latin typeface="微软雅黑" pitchFamily="34" charset="-122"/>
              <a:ea typeface="微软雅黑" pitchFamily="34" charset="-122"/>
            </a:rPr>
            <a:t>20</a:t>
          </a:r>
          <a:r>
            <a:rPr lang="zh-CN" altLang="en-US" sz="1600" b="1" dirty="0" smtClean="0">
              <a:solidFill>
                <a:srgbClr val="9933FF"/>
              </a:solidFill>
              <a:latin typeface="微软雅黑" pitchFamily="34" charset="-122"/>
              <a:ea typeface="微软雅黑" pitchFamily="34" charset="-122"/>
            </a:rPr>
            <a:t>元罚款；</a:t>
          </a:r>
          <a:endParaRPr lang="en-US" altLang="zh-CN" sz="1600" b="1" dirty="0" smtClean="0">
            <a:solidFill>
              <a:srgbClr val="9933FF"/>
            </a:solidFill>
            <a:latin typeface="微软雅黑" pitchFamily="34" charset="-122"/>
            <a:ea typeface="微软雅黑" pitchFamily="34" charset="-122"/>
          </a:endParaRPr>
        </a:p>
        <a:p>
          <a:pPr algn="l"/>
          <a:r>
            <a:rPr lang="en-US" altLang="zh-CN" sz="1600" b="1" dirty="0" smtClean="0">
              <a:solidFill>
                <a:srgbClr val="9933FF"/>
              </a:solidFill>
              <a:latin typeface="微软雅黑" pitchFamily="34" charset="-122"/>
              <a:ea typeface="微软雅黑" pitchFamily="34" charset="-122"/>
            </a:rPr>
            <a:t>2</a:t>
          </a:r>
          <a:r>
            <a:rPr lang="zh-CN" altLang="en-US" sz="1600" b="1" dirty="0" smtClean="0">
              <a:solidFill>
                <a:srgbClr val="9933FF"/>
              </a:solidFill>
              <a:latin typeface="微软雅黑" pitchFamily="34" charset="-122"/>
              <a:ea typeface="微软雅黑" pitchFamily="34" charset="-122"/>
            </a:rPr>
            <a:t>、遗失卡，办新卡，考勤管理员手动考勤；</a:t>
          </a:r>
          <a:endParaRPr lang="en-US" altLang="zh-CN" sz="1600" b="1" dirty="0" smtClean="0">
            <a:solidFill>
              <a:srgbClr val="9933FF"/>
            </a:solidFill>
            <a:latin typeface="微软雅黑" pitchFamily="34" charset="-122"/>
            <a:ea typeface="微软雅黑" pitchFamily="34" charset="-122"/>
          </a:endParaRPr>
        </a:p>
        <a:p>
          <a:pPr algn="l"/>
          <a:r>
            <a:rPr lang="en-US" altLang="zh-CN" sz="1600" b="1" dirty="0" smtClean="0">
              <a:solidFill>
                <a:srgbClr val="9933FF"/>
              </a:solidFill>
              <a:latin typeface="微软雅黑" pitchFamily="34" charset="-122"/>
              <a:ea typeface="微软雅黑" pitchFamily="34" charset="-122"/>
            </a:rPr>
            <a:t>3</a:t>
          </a:r>
          <a:r>
            <a:rPr lang="zh-CN" altLang="en-US" sz="1600" b="1" dirty="0" smtClean="0">
              <a:solidFill>
                <a:srgbClr val="9933FF"/>
              </a:solidFill>
              <a:latin typeface="微软雅黑" pitchFamily="34" charset="-122"/>
              <a:ea typeface="微软雅黑" pitchFamily="34" charset="-122"/>
            </a:rPr>
            <a:t>、出现之上两种任一，未向考勤管理员报告并进行手动考勤的按旷工处理；</a:t>
          </a:r>
          <a:endParaRPr lang="en-US" altLang="zh-CN" sz="1600" b="1" dirty="0" smtClean="0">
            <a:solidFill>
              <a:srgbClr val="9933FF"/>
            </a:solidFill>
            <a:latin typeface="微软雅黑" pitchFamily="34" charset="-122"/>
            <a:ea typeface="微软雅黑" pitchFamily="34" charset="-122"/>
          </a:endParaRPr>
        </a:p>
        <a:p>
          <a:pPr algn="l"/>
          <a:r>
            <a:rPr lang="en-US" altLang="zh-CN" sz="1600" b="1" dirty="0" smtClean="0">
              <a:solidFill>
                <a:srgbClr val="9933FF"/>
              </a:solidFill>
              <a:latin typeface="微软雅黑" pitchFamily="34" charset="-122"/>
              <a:ea typeface="微软雅黑" pitchFamily="34" charset="-122"/>
            </a:rPr>
            <a:t>4</a:t>
          </a:r>
          <a:r>
            <a:rPr lang="zh-CN" altLang="en-US" sz="1600" b="1" dirty="0" smtClean="0">
              <a:solidFill>
                <a:srgbClr val="9933FF"/>
              </a:solidFill>
              <a:latin typeface="微软雅黑" pitchFamily="34" charset="-122"/>
              <a:ea typeface="微软雅黑" pitchFamily="34" charset="-122"/>
            </a:rPr>
            <a:t>、上班或外出归来未刷卡，记漏刷卡</a:t>
          </a:r>
          <a:r>
            <a:rPr lang="en-US" altLang="zh-CN" sz="1600" b="1" dirty="0" smtClean="0">
              <a:solidFill>
                <a:srgbClr val="9933FF"/>
              </a:solidFill>
              <a:latin typeface="微软雅黑" pitchFamily="34" charset="-122"/>
              <a:ea typeface="微软雅黑" pitchFamily="34" charset="-122"/>
            </a:rPr>
            <a:t>1</a:t>
          </a:r>
          <a:r>
            <a:rPr lang="zh-CN" altLang="en-US" sz="1600" b="1" dirty="0" smtClean="0">
              <a:solidFill>
                <a:srgbClr val="9933FF"/>
              </a:solidFill>
              <a:latin typeface="微软雅黑" pitchFamily="34" charset="-122"/>
              <a:ea typeface="微软雅黑" pitchFamily="34" charset="-122"/>
            </a:rPr>
            <a:t>次</a:t>
          </a:r>
          <a:r>
            <a:rPr lang="zh-CN" altLang="en-US" sz="1500" b="1" dirty="0" smtClean="0">
              <a:solidFill>
                <a:srgbClr val="9933FF"/>
              </a:solidFill>
            </a:rPr>
            <a:t>；</a:t>
          </a:r>
          <a:endParaRPr lang="zh-CN" altLang="en-US" sz="1500" b="1" dirty="0">
            <a:solidFill>
              <a:srgbClr val="9933FF"/>
            </a:solidFill>
          </a:endParaRPr>
        </a:p>
      </dgm:t>
    </dgm:pt>
    <dgm:pt modelId="{E19FD9D9-AC6F-4E06-8A0E-418424004EA1}" type="parTrans" cxnId="{2462E112-98DE-4E9A-8A8D-FA2CE8BF32A7}">
      <dgm:prSet/>
      <dgm:spPr/>
      <dgm:t>
        <a:bodyPr/>
        <a:lstStyle/>
        <a:p>
          <a:endParaRPr lang="zh-CN" altLang="en-US"/>
        </a:p>
      </dgm:t>
    </dgm:pt>
    <dgm:pt modelId="{A81A1960-D149-430B-8A67-BE538611F1DD}" type="sibTrans" cxnId="{2462E112-98DE-4E9A-8A8D-FA2CE8BF32A7}">
      <dgm:prSet/>
      <dgm:spPr/>
      <dgm:t>
        <a:bodyPr/>
        <a:lstStyle/>
        <a:p>
          <a:endParaRPr lang="zh-CN" altLang="en-US"/>
        </a:p>
      </dgm:t>
    </dgm:pt>
    <dgm:pt modelId="{2C3CAF14-5E4C-49A6-9460-43FF3401EFE7}" type="pres">
      <dgm:prSet presAssocID="{562A4EEA-17B2-4AB0-A745-A03ABA4E2428}" presName="Name0" presStyleCnt="0">
        <dgm:presLayoutVars>
          <dgm:dir/>
          <dgm:resizeHandles val="exact"/>
        </dgm:presLayoutVars>
      </dgm:prSet>
      <dgm:spPr/>
    </dgm:pt>
    <dgm:pt modelId="{FAA81970-6702-4D12-8A8A-B4210CCACAE1}" type="pres">
      <dgm:prSet presAssocID="{562A4EEA-17B2-4AB0-A745-A03ABA4E2428}" presName="vNodes" presStyleCnt="0"/>
      <dgm:spPr/>
    </dgm:pt>
    <dgm:pt modelId="{E6440DAD-9DAB-4D94-B16D-055636F66E92}" type="pres">
      <dgm:prSet presAssocID="{DE763F4C-9396-4BD2-A04E-9AEC4816DBB2}" presName="node" presStyleLbl="node1" presStyleIdx="0" presStyleCnt="3" custLinFactNeighborX="-60036" custLinFactNeighborY="-1790">
        <dgm:presLayoutVars>
          <dgm:bulletEnabled val="1"/>
        </dgm:presLayoutVars>
      </dgm:prSet>
      <dgm:spPr/>
      <dgm:t>
        <a:bodyPr/>
        <a:lstStyle/>
        <a:p>
          <a:endParaRPr lang="zh-CN" altLang="en-US"/>
        </a:p>
      </dgm:t>
    </dgm:pt>
    <dgm:pt modelId="{0250A3FD-358B-4863-8375-EAE385891630}" type="pres">
      <dgm:prSet presAssocID="{F829A2FD-43CF-46CE-B446-35A4863BA076}" presName="spacerT" presStyleCnt="0"/>
      <dgm:spPr/>
    </dgm:pt>
    <dgm:pt modelId="{57B32937-029D-4712-8BD3-863A558E0690}" type="pres">
      <dgm:prSet presAssocID="{F829A2FD-43CF-46CE-B446-35A4863BA076}" presName="sibTrans" presStyleLbl="sibTrans2D1" presStyleIdx="0" presStyleCnt="2" custLinFactNeighborX="-6881" custLinFactNeighborY="-70135"/>
      <dgm:spPr/>
      <dgm:t>
        <a:bodyPr/>
        <a:lstStyle/>
        <a:p>
          <a:endParaRPr lang="zh-CN" altLang="en-US"/>
        </a:p>
      </dgm:t>
    </dgm:pt>
    <dgm:pt modelId="{534D0413-2657-4A30-84F4-CB69235B9711}" type="pres">
      <dgm:prSet presAssocID="{F829A2FD-43CF-46CE-B446-35A4863BA076}" presName="spacerB" presStyleCnt="0"/>
      <dgm:spPr/>
    </dgm:pt>
    <dgm:pt modelId="{D6B3C0E6-9E45-4781-B1BA-D31CED01031E}" type="pres">
      <dgm:prSet presAssocID="{C11195F7-4B4E-4D18-A40A-9420CEFA0218}" presName="node" presStyleLbl="node1" presStyleIdx="1" presStyleCnt="3" custLinFactY="-403" custLinFactNeighborX="-60036" custLinFactNeighborY="-100000">
        <dgm:presLayoutVars>
          <dgm:bulletEnabled val="1"/>
        </dgm:presLayoutVars>
      </dgm:prSet>
      <dgm:spPr/>
      <dgm:t>
        <a:bodyPr/>
        <a:lstStyle/>
        <a:p>
          <a:endParaRPr lang="zh-CN" altLang="en-US"/>
        </a:p>
      </dgm:t>
    </dgm:pt>
    <dgm:pt modelId="{758583D7-3FF1-4AD6-8BD5-54A536651636}" type="pres">
      <dgm:prSet presAssocID="{562A4EEA-17B2-4AB0-A745-A03ABA4E2428}" presName="sibTransLast" presStyleLbl="sibTrans2D1" presStyleIdx="1" presStyleCnt="2" custScaleX="128697" custScaleY="74996" custLinFactNeighborX="-13372" custLinFactNeighborY="12277"/>
      <dgm:spPr/>
      <dgm:t>
        <a:bodyPr/>
        <a:lstStyle/>
        <a:p>
          <a:endParaRPr lang="zh-CN" altLang="en-US"/>
        </a:p>
      </dgm:t>
    </dgm:pt>
    <dgm:pt modelId="{7C66C603-5B4D-4D50-9382-615878C00E5B}" type="pres">
      <dgm:prSet presAssocID="{562A4EEA-17B2-4AB0-A745-A03ABA4E2428}" presName="connectorText" presStyleLbl="sibTrans2D1" presStyleIdx="1" presStyleCnt="2"/>
      <dgm:spPr/>
      <dgm:t>
        <a:bodyPr/>
        <a:lstStyle/>
        <a:p>
          <a:endParaRPr lang="zh-CN" altLang="en-US"/>
        </a:p>
      </dgm:t>
    </dgm:pt>
    <dgm:pt modelId="{7D4CB5BA-E250-4748-AAA4-A3A5CDF338AF}" type="pres">
      <dgm:prSet presAssocID="{562A4EEA-17B2-4AB0-A745-A03ABA4E2428}" presName="lastNode" presStyleLbl="node1" presStyleIdx="2" presStyleCnt="3" custScaleX="165507" custScaleY="134496" custLinFactNeighborX="-30627" custLinFactNeighborY="-1859">
        <dgm:presLayoutVars>
          <dgm:bulletEnabled val="1"/>
        </dgm:presLayoutVars>
      </dgm:prSet>
      <dgm:spPr>
        <a:prstGeom prst="roundRect">
          <a:avLst/>
        </a:prstGeom>
      </dgm:spPr>
      <dgm:t>
        <a:bodyPr/>
        <a:lstStyle/>
        <a:p>
          <a:endParaRPr lang="zh-CN" altLang="en-US"/>
        </a:p>
      </dgm:t>
    </dgm:pt>
  </dgm:ptLst>
  <dgm:cxnLst>
    <dgm:cxn modelId="{CC6AD44E-36B2-4232-8B39-AAA4E293F427}" type="presOf" srcId="{DE763F4C-9396-4BD2-A04E-9AEC4816DBB2}" destId="{E6440DAD-9DAB-4D94-B16D-055636F66E92}" srcOrd="0" destOrd="0" presId="urn:microsoft.com/office/officeart/2005/8/layout/equation2"/>
    <dgm:cxn modelId="{09C5672E-F3F9-49F6-BBA4-C3B2028026E7}" type="presOf" srcId="{F829A2FD-43CF-46CE-B446-35A4863BA076}" destId="{57B32937-029D-4712-8BD3-863A558E0690}" srcOrd="0" destOrd="0" presId="urn:microsoft.com/office/officeart/2005/8/layout/equation2"/>
    <dgm:cxn modelId="{4C428459-D1F2-4BA2-A92D-EC19055FAEBA}" type="presOf" srcId="{C11195F7-4B4E-4D18-A40A-9420CEFA0218}" destId="{D6B3C0E6-9E45-4781-B1BA-D31CED01031E}" srcOrd="0" destOrd="0" presId="urn:microsoft.com/office/officeart/2005/8/layout/equation2"/>
    <dgm:cxn modelId="{B6ABC139-9804-4A7D-B35D-C5A3D0C58177}" srcId="{562A4EEA-17B2-4AB0-A745-A03ABA4E2428}" destId="{C11195F7-4B4E-4D18-A40A-9420CEFA0218}" srcOrd="1" destOrd="0" parTransId="{D860E3FA-83AA-430C-927E-F81DE655B307}" sibTransId="{AA858030-6260-441F-8214-B5B153471902}"/>
    <dgm:cxn modelId="{DC8B2670-9A01-4C62-BD35-185984DBC3E2}" type="presOf" srcId="{AA858030-6260-441F-8214-B5B153471902}" destId="{7C66C603-5B4D-4D50-9382-615878C00E5B}" srcOrd="1" destOrd="0" presId="urn:microsoft.com/office/officeart/2005/8/layout/equation2"/>
    <dgm:cxn modelId="{9390899D-4DB6-4EBD-B1B6-304E5F517F04}" srcId="{562A4EEA-17B2-4AB0-A745-A03ABA4E2428}" destId="{DE763F4C-9396-4BD2-A04E-9AEC4816DBB2}" srcOrd="0" destOrd="0" parTransId="{FFDC6660-8356-4567-BB8F-F38FF2B8E7D1}" sibTransId="{F829A2FD-43CF-46CE-B446-35A4863BA076}"/>
    <dgm:cxn modelId="{B1E7A8C6-8D35-43CA-96D1-336755D94C1D}" type="presOf" srcId="{A93495E6-44B1-4054-BB0C-1A8930E8095F}" destId="{7D4CB5BA-E250-4748-AAA4-A3A5CDF338AF}" srcOrd="0" destOrd="0" presId="urn:microsoft.com/office/officeart/2005/8/layout/equation2"/>
    <dgm:cxn modelId="{2462E112-98DE-4E9A-8A8D-FA2CE8BF32A7}" srcId="{562A4EEA-17B2-4AB0-A745-A03ABA4E2428}" destId="{A93495E6-44B1-4054-BB0C-1A8930E8095F}" srcOrd="2" destOrd="0" parTransId="{E19FD9D9-AC6F-4E06-8A0E-418424004EA1}" sibTransId="{A81A1960-D149-430B-8A67-BE538611F1DD}"/>
    <dgm:cxn modelId="{D03170E4-A38A-429F-B153-E6134CF755DF}" type="presOf" srcId="{AA858030-6260-441F-8214-B5B153471902}" destId="{758583D7-3FF1-4AD6-8BD5-54A536651636}" srcOrd="0" destOrd="0" presId="urn:microsoft.com/office/officeart/2005/8/layout/equation2"/>
    <dgm:cxn modelId="{B1754748-77AE-415D-AE86-81472F7FE8E2}" type="presOf" srcId="{562A4EEA-17B2-4AB0-A745-A03ABA4E2428}" destId="{2C3CAF14-5E4C-49A6-9460-43FF3401EFE7}" srcOrd="0" destOrd="0" presId="urn:microsoft.com/office/officeart/2005/8/layout/equation2"/>
    <dgm:cxn modelId="{1EBE6D29-B25D-4D7C-A284-6DE1745CA885}" type="presParOf" srcId="{2C3CAF14-5E4C-49A6-9460-43FF3401EFE7}" destId="{FAA81970-6702-4D12-8A8A-B4210CCACAE1}" srcOrd="0" destOrd="0" presId="urn:microsoft.com/office/officeart/2005/8/layout/equation2"/>
    <dgm:cxn modelId="{9D118D54-86DB-4DB9-BF8B-516E0216FE32}" type="presParOf" srcId="{FAA81970-6702-4D12-8A8A-B4210CCACAE1}" destId="{E6440DAD-9DAB-4D94-B16D-055636F66E92}" srcOrd="0" destOrd="0" presId="urn:microsoft.com/office/officeart/2005/8/layout/equation2"/>
    <dgm:cxn modelId="{2CD4943B-897E-4CDE-BEA6-70B48E5B0001}" type="presParOf" srcId="{FAA81970-6702-4D12-8A8A-B4210CCACAE1}" destId="{0250A3FD-358B-4863-8375-EAE385891630}" srcOrd="1" destOrd="0" presId="urn:microsoft.com/office/officeart/2005/8/layout/equation2"/>
    <dgm:cxn modelId="{03E67BD5-F770-4BD1-B795-9C1BB29A4D89}" type="presParOf" srcId="{FAA81970-6702-4D12-8A8A-B4210CCACAE1}" destId="{57B32937-029D-4712-8BD3-863A558E0690}" srcOrd="2" destOrd="0" presId="urn:microsoft.com/office/officeart/2005/8/layout/equation2"/>
    <dgm:cxn modelId="{733F7992-DF66-4702-B7E8-21AD9D5D9949}" type="presParOf" srcId="{FAA81970-6702-4D12-8A8A-B4210CCACAE1}" destId="{534D0413-2657-4A30-84F4-CB69235B9711}" srcOrd="3" destOrd="0" presId="urn:microsoft.com/office/officeart/2005/8/layout/equation2"/>
    <dgm:cxn modelId="{AF64CD32-E012-4D31-9E38-DB3674036C54}" type="presParOf" srcId="{FAA81970-6702-4D12-8A8A-B4210CCACAE1}" destId="{D6B3C0E6-9E45-4781-B1BA-D31CED01031E}" srcOrd="4" destOrd="0" presId="urn:microsoft.com/office/officeart/2005/8/layout/equation2"/>
    <dgm:cxn modelId="{E6CC0836-F877-4948-AC1E-F0C96437696C}" type="presParOf" srcId="{2C3CAF14-5E4C-49A6-9460-43FF3401EFE7}" destId="{758583D7-3FF1-4AD6-8BD5-54A536651636}" srcOrd="1" destOrd="0" presId="urn:microsoft.com/office/officeart/2005/8/layout/equation2"/>
    <dgm:cxn modelId="{4255C3E1-3063-4B9E-BB1E-EFF8E6C31AD9}" type="presParOf" srcId="{758583D7-3FF1-4AD6-8BD5-54A536651636}" destId="{7C66C603-5B4D-4D50-9382-615878C00E5B}" srcOrd="0" destOrd="0" presId="urn:microsoft.com/office/officeart/2005/8/layout/equation2"/>
    <dgm:cxn modelId="{4558629A-3AE8-4703-8A7B-75F39FD55803}" type="presParOf" srcId="{2C3CAF14-5E4C-49A6-9460-43FF3401EFE7}" destId="{7D4CB5BA-E250-4748-AAA4-A3A5CDF338AF}" srcOrd="2" destOrd="0" presId="urn:microsoft.com/office/officeart/2005/8/layout/equati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79609F9-4099-420F-A784-F880D1EF7B06}">
      <dsp:nvSpPr>
        <dsp:cNvPr id="0" name=""/>
        <dsp:cNvSpPr/>
      </dsp:nvSpPr>
      <dsp:spPr>
        <a:xfrm rot="16200000">
          <a:off x="570088" y="-570088"/>
          <a:ext cx="2280355" cy="3420533"/>
        </a:xfrm>
        <a:prstGeom prst="round1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endParaRPr lang="en-US" altLang="zh-CN" sz="2700" kern="1200" dirty="0" smtClean="0">
            <a:solidFill>
              <a:schemeClr val="tx1"/>
            </a:solidFill>
          </a:endParaRPr>
        </a:p>
        <a:p>
          <a:pPr lvl="0" algn="ctr" defTabSz="1200150">
            <a:lnSpc>
              <a:spcPct val="90000"/>
            </a:lnSpc>
            <a:spcBef>
              <a:spcPct val="0"/>
            </a:spcBef>
            <a:spcAft>
              <a:spcPct val="35000"/>
            </a:spcAft>
          </a:pPr>
          <a:r>
            <a:rPr lang="zh-CN" altLang="en-US" sz="2700" kern="1200" dirty="0" smtClean="0">
              <a:solidFill>
                <a:schemeClr val="tx1"/>
              </a:solidFill>
            </a:rPr>
            <a:t>公司战略业务落地的需要</a:t>
          </a:r>
          <a:endParaRPr lang="zh-CN" altLang="en-US" sz="2700" kern="1200" dirty="0">
            <a:solidFill>
              <a:schemeClr val="tx1"/>
            </a:solidFill>
          </a:endParaRPr>
        </a:p>
      </dsp:txBody>
      <dsp:txXfrm rot="16200000">
        <a:off x="855133" y="-855133"/>
        <a:ext cx="1710266" cy="3420533"/>
      </dsp:txXfrm>
    </dsp:sp>
    <dsp:sp modelId="{0AF584A7-F5D2-409E-9E69-E1E61C90C415}">
      <dsp:nvSpPr>
        <dsp:cNvPr id="0" name=""/>
        <dsp:cNvSpPr/>
      </dsp:nvSpPr>
      <dsp:spPr>
        <a:xfrm>
          <a:off x="3420533" y="0"/>
          <a:ext cx="3420533" cy="2280355"/>
        </a:xfrm>
        <a:prstGeom prst="round1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endParaRPr lang="en-US" altLang="zh-CN" sz="2700" kern="1200" dirty="0" smtClean="0">
            <a:solidFill>
              <a:schemeClr val="tx1"/>
            </a:solidFill>
          </a:endParaRPr>
        </a:p>
        <a:p>
          <a:pPr lvl="0" algn="ctr" defTabSz="1200150">
            <a:lnSpc>
              <a:spcPct val="90000"/>
            </a:lnSpc>
            <a:spcBef>
              <a:spcPct val="0"/>
            </a:spcBef>
            <a:spcAft>
              <a:spcPct val="35000"/>
            </a:spcAft>
          </a:pPr>
          <a:r>
            <a:rPr lang="zh-CN" altLang="en-US" sz="2700" kern="1200" dirty="0" smtClean="0">
              <a:solidFill>
                <a:schemeClr val="tx1"/>
              </a:solidFill>
            </a:rPr>
            <a:t>组织绩效改进提升的需要</a:t>
          </a:r>
          <a:endParaRPr lang="zh-CN" altLang="en-US" sz="2700" kern="1200" dirty="0">
            <a:solidFill>
              <a:schemeClr val="tx1"/>
            </a:solidFill>
          </a:endParaRPr>
        </a:p>
      </dsp:txBody>
      <dsp:txXfrm>
        <a:off x="3420533" y="0"/>
        <a:ext cx="3420533" cy="1710266"/>
      </dsp:txXfrm>
    </dsp:sp>
    <dsp:sp modelId="{8382AF33-FC60-4291-B4DB-EEFE106AE684}">
      <dsp:nvSpPr>
        <dsp:cNvPr id="0" name=""/>
        <dsp:cNvSpPr/>
      </dsp:nvSpPr>
      <dsp:spPr>
        <a:xfrm rot="10800000">
          <a:off x="0" y="2280355"/>
          <a:ext cx="3420533" cy="2280355"/>
        </a:xfrm>
        <a:prstGeom prst="round1Rect">
          <a:avLst/>
        </a:prstGeom>
        <a:solidFill>
          <a:srgbClr val="FF7C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zh-CN" altLang="en-US" sz="2700" kern="1200" dirty="0" smtClean="0">
              <a:solidFill>
                <a:schemeClr val="tx1"/>
              </a:solidFill>
            </a:rPr>
            <a:t>员工调岗或晋升的需要</a:t>
          </a:r>
          <a:endParaRPr lang="zh-CN" altLang="en-US" sz="2700" kern="1200" dirty="0">
            <a:solidFill>
              <a:schemeClr val="tx1"/>
            </a:solidFill>
          </a:endParaRPr>
        </a:p>
      </dsp:txBody>
      <dsp:txXfrm rot="10800000">
        <a:off x="0" y="2850444"/>
        <a:ext cx="3420533" cy="1710266"/>
      </dsp:txXfrm>
    </dsp:sp>
    <dsp:sp modelId="{D52E78DA-011A-488B-A09F-11F1B66E66CC}">
      <dsp:nvSpPr>
        <dsp:cNvPr id="0" name=""/>
        <dsp:cNvSpPr/>
      </dsp:nvSpPr>
      <dsp:spPr>
        <a:xfrm rot="5400000">
          <a:off x="3990622" y="1710266"/>
          <a:ext cx="2280355" cy="3420533"/>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zh-CN" altLang="en-US" sz="2700" kern="1200" dirty="0" smtClean="0">
              <a:solidFill>
                <a:schemeClr val="tx1"/>
              </a:solidFill>
            </a:rPr>
            <a:t>员工个人素质提升的需要</a:t>
          </a:r>
          <a:endParaRPr lang="zh-CN" altLang="en-US" sz="2700" kern="1200" dirty="0">
            <a:solidFill>
              <a:schemeClr val="tx1"/>
            </a:solidFill>
          </a:endParaRPr>
        </a:p>
      </dsp:txBody>
      <dsp:txXfrm rot="5400000">
        <a:off x="4275666" y="1995310"/>
        <a:ext cx="1710266" cy="3420533"/>
      </dsp:txXfrm>
    </dsp:sp>
    <dsp:sp modelId="{21414A03-D0E3-44BB-A2FF-F07D52AA7527}">
      <dsp:nvSpPr>
        <dsp:cNvPr id="0" name=""/>
        <dsp:cNvSpPr/>
      </dsp:nvSpPr>
      <dsp:spPr>
        <a:xfrm>
          <a:off x="2277534" y="1523995"/>
          <a:ext cx="2285997" cy="1512719"/>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smtClean="0"/>
            <a:t>员工为什么需要培训</a:t>
          </a:r>
          <a:endParaRPr lang="zh-CN" altLang="en-US" sz="2700" kern="1200" dirty="0"/>
        </a:p>
      </dsp:txBody>
      <dsp:txXfrm>
        <a:off x="2277534" y="1523995"/>
        <a:ext cx="2285997" cy="1512719"/>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5580E31-96CF-4976-8357-AAE1861E9C71}">
      <dsp:nvSpPr>
        <dsp:cNvPr id="0" name=""/>
        <dsp:cNvSpPr/>
      </dsp:nvSpPr>
      <dsp:spPr>
        <a:xfrm>
          <a:off x="2393215" y="1774157"/>
          <a:ext cx="2054636" cy="2040806"/>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zh-CN" altLang="en-US" sz="4300" kern="1200" dirty="0" smtClean="0">
              <a:solidFill>
                <a:schemeClr val="tx1"/>
              </a:solidFill>
            </a:rPr>
            <a:t>培训机会</a:t>
          </a:r>
          <a:endParaRPr lang="zh-CN" altLang="en-US" sz="4300" kern="1200" dirty="0">
            <a:solidFill>
              <a:schemeClr val="tx1"/>
            </a:solidFill>
          </a:endParaRPr>
        </a:p>
      </dsp:txBody>
      <dsp:txXfrm>
        <a:off x="2393215" y="1774157"/>
        <a:ext cx="2054636" cy="2040806"/>
      </dsp:txXfrm>
    </dsp:sp>
    <dsp:sp modelId="{F15256C4-E7C1-4899-930A-CDD468BB2A08}">
      <dsp:nvSpPr>
        <dsp:cNvPr id="0" name=""/>
        <dsp:cNvSpPr/>
      </dsp:nvSpPr>
      <dsp:spPr>
        <a:xfrm rot="16200000">
          <a:off x="3340626" y="1378052"/>
          <a:ext cx="159814" cy="499718"/>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kern="1200"/>
        </a:p>
      </dsp:txBody>
      <dsp:txXfrm rot="16200000">
        <a:off x="3340626" y="1378052"/>
        <a:ext cx="159814" cy="499718"/>
      </dsp:txXfrm>
    </dsp:sp>
    <dsp:sp modelId="{2771EE30-15BA-418F-980C-7AB9E99EF4B4}">
      <dsp:nvSpPr>
        <dsp:cNvPr id="0" name=""/>
        <dsp:cNvSpPr/>
      </dsp:nvSpPr>
      <dsp:spPr>
        <a:xfrm>
          <a:off x="2685653" y="2860"/>
          <a:ext cx="1469760" cy="1469760"/>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rPr>
            <a:t>集中培训</a:t>
          </a:r>
          <a:endParaRPr lang="zh-CN" altLang="en-US" sz="2400" kern="1200" dirty="0">
            <a:solidFill>
              <a:schemeClr val="tx1"/>
            </a:solidFill>
          </a:endParaRPr>
        </a:p>
      </dsp:txBody>
      <dsp:txXfrm>
        <a:off x="2685653" y="2860"/>
        <a:ext cx="1469760" cy="1469760"/>
      </dsp:txXfrm>
    </dsp:sp>
    <dsp:sp modelId="{8F9A676E-CD96-47F9-9959-08E0CAF4A5AD}">
      <dsp:nvSpPr>
        <dsp:cNvPr id="0" name=""/>
        <dsp:cNvSpPr/>
      </dsp:nvSpPr>
      <dsp:spPr>
        <a:xfrm rot="1800000">
          <a:off x="4354651" y="3129357"/>
          <a:ext cx="157072" cy="499718"/>
        </a:xfrm>
        <a:prstGeom prst="rightArrow">
          <a:avLst>
            <a:gd name="adj1" fmla="val 60000"/>
            <a:gd name="adj2" fmla="val 50000"/>
          </a:avLst>
        </a:prstGeom>
        <a:solidFill>
          <a:schemeClr val="accent2">
            <a:shade val="90000"/>
            <a:hueOff val="0"/>
            <a:satOff val="-13825"/>
            <a:lumOff val="1483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kern="1200"/>
        </a:p>
      </dsp:txBody>
      <dsp:txXfrm rot="1800000">
        <a:off x="4354651" y="3129357"/>
        <a:ext cx="157072" cy="499718"/>
      </dsp:txXfrm>
    </dsp:sp>
    <dsp:sp modelId="{A4C5414D-E914-48A5-870C-D912A4E08A8F}">
      <dsp:nvSpPr>
        <dsp:cNvPr id="0" name=""/>
        <dsp:cNvSpPr/>
      </dsp:nvSpPr>
      <dsp:spPr>
        <a:xfrm>
          <a:off x="4466911" y="3088090"/>
          <a:ext cx="1469760" cy="1469760"/>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rPr>
            <a:t>外派培训</a:t>
          </a:r>
        </a:p>
      </dsp:txBody>
      <dsp:txXfrm>
        <a:off x="4466911" y="3088090"/>
        <a:ext cx="1469760" cy="1469760"/>
      </dsp:txXfrm>
    </dsp:sp>
    <dsp:sp modelId="{8810C17C-C8C0-49F7-9725-F602CD08EF55}">
      <dsp:nvSpPr>
        <dsp:cNvPr id="0" name=""/>
        <dsp:cNvSpPr/>
      </dsp:nvSpPr>
      <dsp:spPr>
        <a:xfrm rot="9000000">
          <a:off x="2329342" y="3129357"/>
          <a:ext cx="157072" cy="499718"/>
        </a:xfrm>
        <a:prstGeom prst="rightArrow">
          <a:avLst>
            <a:gd name="adj1" fmla="val 60000"/>
            <a:gd name="adj2" fmla="val 50000"/>
          </a:avLst>
        </a:prstGeom>
        <a:solidFill>
          <a:schemeClr val="accent2">
            <a:shade val="90000"/>
            <a:hueOff val="0"/>
            <a:satOff val="-27650"/>
            <a:lumOff val="296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kern="1200"/>
        </a:p>
      </dsp:txBody>
      <dsp:txXfrm rot="9000000">
        <a:off x="2329342" y="3129357"/>
        <a:ext cx="157072" cy="499718"/>
      </dsp:txXfrm>
    </dsp:sp>
    <dsp:sp modelId="{947E409B-EE2F-4F91-A4F2-C879BE94A6D6}">
      <dsp:nvSpPr>
        <dsp:cNvPr id="0" name=""/>
        <dsp:cNvSpPr/>
      </dsp:nvSpPr>
      <dsp:spPr>
        <a:xfrm>
          <a:off x="904394" y="3088090"/>
          <a:ext cx="1469760" cy="1469760"/>
        </a:xfrm>
        <a:prstGeom prst="ellipse">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rPr>
            <a:t>在线学习</a:t>
          </a:r>
          <a:endParaRPr lang="zh-CN" altLang="en-US" sz="3200" kern="1200" dirty="0">
            <a:solidFill>
              <a:schemeClr val="tx1"/>
            </a:solidFill>
          </a:endParaRPr>
        </a:p>
      </dsp:txBody>
      <dsp:txXfrm>
        <a:off x="904394" y="3088090"/>
        <a:ext cx="1469760" cy="146976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E18496E-6491-490A-B2D7-870867B48E1F}">
      <dsp:nvSpPr>
        <dsp:cNvPr id="0" name=""/>
        <dsp:cNvSpPr/>
      </dsp:nvSpPr>
      <dsp:spPr>
        <a:xfrm>
          <a:off x="1250817" y="644221"/>
          <a:ext cx="4533675" cy="4533675"/>
        </a:xfrm>
        <a:prstGeom prst="blockArc">
          <a:avLst>
            <a:gd name="adj1" fmla="val 10806611"/>
            <a:gd name="adj2" fmla="val 17058630"/>
            <a:gd name="adj3" fmla="val 4636"/>
          </a:avLst>
        </a:prstGeom>
        <a:gradFill rotWithShape="0">
          <a:gsLst>
            <a:gs pos="0">
              <a:schemeClr val="accent1">
                <a:shade val="90000"/>
                <a:hueOff val="9466"/>
                <a:satOff val="2794"/>
                <a:lumOff val="6954"/>
                <a:alphaOff val="0"/>
                <a:shade val="51000"/>
                <a:satMod val="130000"/>
              </a:schemeClr>
            </a:gs>
            <a:gs pos="80000">
              <a:schemeClr val="accent1">
                <a:shade val="90000"/>
                <a:hueOff val="9466"/>
                <a:satOff val="2794"/>
                <a:lumOff val="6954"/>
                <a:alphaOff val="0"/>
                <a:shade val="93000"/>
                <a:satMod val="130000"/>
              </a:schemeClr>
            </a:gs>
            <a:gs pos="100000">
              <a:schemeClr val="accent1">
                <a:shade val="90000"/>
                <a:hueOff val="9466"/>
                <a:satOff val="2794"/>
                <a:lumOff val="695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6D87C5A-FF1F-49EB-ACA3-141A1A726B0B}">
      <dsp:nvSpPr>
        <dsp:cNvPr id="0" name=""/>
        <dsp:cNvSpPr/>
      </dsp:nvSpPr>
      <dsp:spPr>
        <a:xfrm rot="556262">
          <a:off x="1204164" y="510366"/>
          <a:ext cx="4533675" cy="4533675"/>
        </a:xfrm>
        <a:prstGeom prst="blockArc">
          <a:avLst>
            <a:gd name="adj1" fmla="val 4516721"/>
            <a:gd name="adj2" fmla="val 10708942"/>
            <a:gd name="adj3" fmla="val 4636"/>
          </a:avLst>
        </a:prstGeom>
        <a:gradFill rotWithShape="0">
          <a:gsLst>
            <a:gs pos="0">
              <a:schemeClr val="accent1">
                <a:shade val="90000"/>
                <a:hueOff val="18932"/>
                <a:satOff val="5588"/>
                <a:lumOff val="13908"/>
                <a:alphaOff val="0"/>
                <a:shade val="51000"/>
                <a:satMod val="130000"/>
              </a:schemeClr>
            </a:gs>
            <a:gs pos="80000">
              <a:schemeClr val="accent1">
                <a:shade val="90000"/>
                <a:hueOff val="18932"/>
                <a:satOff val="5588"/>
                <a:lumOff val="13908"/>
                <a:alphaOff val="0"/>
                <a:shade val="93000"/>
                <a:satMod val="130000"/>
              </a:schemeClr>
            </a:gs>
            <a:gs pos="100000">
              <a:schemeClr val="accent1">
                <a:shade val="90000"/>
                <a:hueOff val="18932"/>
                <a:satOff val="5588"/>
                <a:lumOff val="1390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811A1B0-73B4-45B5-8044-6D1E9CAC7155}">
      <dsp:nvSpPr>
        <dsp:cNvPr id="0" name=""/>
        <dsp:cNvSpPr/>
      </dsp:nvSpPr>
      <dsp:spPr>
        <a:xfrm>
          <a:off x="2545326" y="573105"/>
          <a:ext cx="4533675" cy="4533675"/>
        </a:xfrm>
        <a:prstGeom prst="blockArc">
          <a:avLst>
            <a:gd name="adj1" fmla="val 94037"/>
            <a:gd name="adj2" fmla="val 6271527"/>
            <a:gd name="adj3" fmla="val 4636"/>
          </a:avLst>
        </a:prstGeom>
        <a:gradFill rotWithShape="0">
          <a:gsLst>
            <a:gs pos="0">
              <a:schemeClr val="accent1">
                <a:shade val="90000"/>
                <a:hueOff val="9466"/>
                <a:satOff val="2794"/>
                <a:lumOff val="6954"/>
                <a:alphaOff val="0"/>
                <a:shade val="51000"/>
                <a:satMod val="130000"/>
              </a:schemeClr>
            </a:gs>
            <a:gs pos="80000">
              <a:schemeClr val="accent1">
                <a:shade val="90000"/>
                <a:hueOff val="9466"/>
                <a:satOff val="2794"/>
                <a:lumOff val="6954"/>
                <a:alphaOff val="0"/>
                <a:shade val="93000"/>
                <a:satMod val="130000"/>
              </a:schemeClr>
            </a:gs>
            <a:gs pos="100000">
              <a:schemeClr val="accent1">
                <a:shade val="90000"/>
                <a:hueOff val="9466"/>
                <a:satOff val="2794"/>
                <a:lumOff val="695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4DC4F55-E484-4FF9-B0E4-3AEC64D1E857}">
      <dsp:nvSpPr>
        <dsp:cNvPr id="0" name=""/>
        <dsp:cNvSpPr/>
      </dsp:nvSpPr>
      <dsp:spPr>
        <a:xfrm>
          <a:off x="2494400" y="615597"/>
          <a:ext cx="4533675" cy="4533675"/>
        </a:xfrm>
        <a:prstGeom prst="blockArc">
          <a:avLst>
            <a:gd name="adj1" fmla="val 15306371"/>
            <a:gd name="adj2" fmla="val 2223"/>
            <a:gd name="adj3" fmla="val 4636"/>
          </a:avLst>
        </a:prstGeom>
        <a:gradFill rotWithShape="0">
          <a:gsLst>
            <a:gs pos="0">
              <a:schemeClr val="accent1">
                <a:shade val="90000"/>
                <a:hueOff val="0"/>
                <a:satOff val="0"/>
                <a:lumOff val="0"/>
                <a:alphaOff val="0"/>
                <a:shade val="51000"/>
                <a:satMod val="130000"/>
              </a:schemeClr>
            </a:gs>
            <a:gs pos="80000">
              <a:schemeClr val="accent1">
                <a:shade val="90000"/>
                <a:hueOff val="0"/>
                <a:satOff val="0"/>
                <a:lumOff val="0"/>
                <a:alphaOff val="0"/>
                <a:shade val="93000"/>
                <a:satMod val="130000"/>
              </a:schemeClr>
            </a:gs>
            <a:gs pos="100000">
              <a:schemeClr val="accent1">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71F2109-45EB-47A8-B0BE-B9DA275D19B0}">
      <dsp:nvSpPr>
        <dsp:cNvPr id="0" name=""/>
        <dsp:cNvSpPr/>
      </dsp:nvSpPr>
      <dsp:spPr>
        <a:xfrm>
          <a:off x="3072496" y="1816334"/>
          <a:ext cx="2085025" cy="2085025"/>
        </a:xfrm>
        <a:prstGeom prst="ellipse">
          <a:avLst/>
        </a:prstGeom>
        <a:solidFill>
          <a:srgbClr val="253EFB"/>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r>
            <a:rPr lang="zh-CN" altLang="en-US" sz="4500" kern="1200" dirty="0" smtClean="0"/>
            <a:t>组织目标</a:t>
          </a:r>
          <a:endParaRPr lang="zh-CN" altLang="en-US" sz="4500" kern="1200" dirty="0"/>
        </a:p>
      </dsp:txBody>
      <dsp:txXfrm>
        <a:off x="3072496" y="1816334"/>
        <a:ext cx="2085025" cy="2085025"/>
      </dsp:txXfrm>
    </dsp:sp>
    <dsp:sp modelId="{F54EDF9B-AC3B-4CC2-900F-F0F668339AC8}">
      <dsp:nvSpPr>
        <dsp:cNvPr id="0" name=""/>
        <dsp:cNvSpPr/>
      </dsp:nvSpPr>
      <dsp:spPr>
        <a:xfrm>
          <a:off x="2852368" y="2345"/>
          <a:ext cx="2642018" cy="1459517"/>
        </a:xfrm>
        <a:prstGeom prst="ellipse">
          <a:avLst/>
        </a:prstGeom>
        <a:solidFill>
          <a:schemeClr val="accent6">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t>计划制定</a:t>
          </a:r>
          <a:endParaRPr lang="zh-CN" altLang="en-US" sz="3200" kern="1200" dirty="0"/>
        </a:p>
      </dsp:txBody>
      <dsp:txXfrm>
        <a:off x="2852368" y="2345"/>
        <a:ext cx="2642018" cy="1459517"/>
      </dsp:txXfrm>
    </dsp:sp>
    <dsp:sp modelId="{535A7149-E786-4122-9E90-D9E6AD268889}">
      <dsp:nvSpPr>
        <dsp:cNvPr id="0" name=""/>
        <dsp:cNvSpPr/>
      </dsp:nvSpPr>
      <dsp:spPr>
        <a:xfrm>
          <a:off x="5615512" y="2129867"/>
          <a:ext cx="2682593" cy="1487146"/>
        </a:xfrm>
        <a:prstGeom prst="ellipse">
          <a:avLst/>
        </a:prstGeom>
        <a:solidFill>
          <a:schemeClr val="accent6">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t>执行辅导</a:t>
          </a:r>
          <a:endParaRPr lang="zh-CN" altLang="en-US" sz="3200" kern="1200" dirty="0"/>
        </a:p>
      </dsp:txBody>
      <dsp:txXfrm>
        <a:off x="5615512" y="2129867"/>
        <a:ext cx="2682593" cy="1487146"/>
      </dsp:txXfrm>
    </dsp:sp>
    <dsp:sp modelId="{A5440254-A7A1-4DAC-91B5-B9F61F34E66F}">
      <dsp:nvSpPr>
        <dsp:cNvPr id="0" name=""/>
        <dsp:cNvSpPr/>
      </dsp:nvSpPr>
      <dsp:spPr>
        <a:xfrm>
          <a:off x="2835914" y="4226636"/>
          <a:ext cx="2704121" cy="1459517"/>
        </a:xfrm>
        <a:prstGeom prst="ellipse">
          <a:avLst/>
        </a:prstGeom>
        <a:solidFill>
          <a:srgbClr val="99009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t>考核评价</a:t>
          </a:r>
          <a:endParaRPr lang="zh-CN" altLang="en-US" sz="3200" kern="1200" dirty="0"/>
        </a:p>
      </dsp:txBody>
      <dsp:txXfrm>
        <a:off x="2835914" y="4226636"/>
        <a:ext cx="2704121" cy="1459517"/>
      </dsp:txXfrm>
    </dsp:sp>
    <dsp:sp modelId="{1F0E08C6-72FB-4E06-A59A-809C47163E7B}">
      <dsp:nvSpPr>
        <dsp:cNvPr id="0" name=""/>
        <dsp:cNvSpPr/>
      </dsp:nvSpPr>
      <dsp:spPr>
        <a:xfrm>
          <a:off x="112969" y="2129860"/>
          <a:ext cx="2597591" cy="1487146"/>
        </a:xfrm>
        <a:prstGeom prst="ellipse">
          <a:avLst/>
        </a:prstGeom>
        <a:solidFill>
          <a:srgbClr val="6600CC"/>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t>结果应用和改进</a:t>
          </a:r>
          <a:endParaRPr lang="zh-CN" altLang="en-US" sz="3200" kern="1200" dirty="0"/>
        </a:p>
      </dsp:txBody>
      <dsp:txXfrm>
        <a:off x="112969" y="2129860"/>
        <a:ext cx="2597591" cy="1487146"/>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915584-7361-422B-A97D-86C9C7F0A820}">
      <dsp:nvSpPr>
        <dsp:cNvPr id="0" name=""/>
        <dsp:cNvSpPr/>
      </dsp:nvSpPr>
      <dsp:spPr>
        <a:xfrm>
          <a:off x="3717434" y="2060165"/>
          <a:ext cx="1469188" cy="1469188"/>
        </a:xfrm>
        <a:prstGeom prst="ellipse">
          <a:avLst/>
        </a:prstGeom>
        <a:solidFill>
          <a:srgbClr val="99009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zh-CN" altLang="en-US" sz="3700" b="1" kern="1200" dirty="0" smtClean="0">
              <a:latin typeface="微软雅黑" pitchFamily="34" charset="-122"/>
              <a:ea typeface="微软雅黑" pitchFamily="34" charset="-122"/>
            </a:rPr>
            <a:t>沟通</a:t>
          </a:r>
          <a:endParaRPr lang="zh-CN" altLang="en-US" sz="3700" b="1" kern="1200" dirty="0">
            <a:latin typeface="微软雅黑" pitchFamily="34" charset="-122"/>
            <a:ea typeface="微软雅黑" pitchFamily="34" charset="-122"/>
          </a:endParaRPr>
        </a:p>
      </dsp:txBody>
      <dsp:txXfrm>
        <a:off x="3717434" y="2060165"/>
        <a:ext cx="1469188" cy="1469188"/>
      </dsp:txXfrm>
    </dsp:sp>
    <dsp:sp modelId="{B113A9EB-9BC6-4605-AF6D-311935746C27}">
      <dsp:nvSpPr>
        <dsp:cNvPr id="0" name=""/>
        <dsp:cNvSpPr/>
      </dsp:nvSpPr>
      <dsp:spPr>
        <a:xfrm rot="16134763">
          <a:off x="4276665" y="1525066"/>
          <a:ext cx="312012" cy="499524"/>
        </a:xfrm>
        <a:prstGeom prst="rightArrow">
          <a:avLst>
            <a:gd name="adj1" fmla="val 60000"/>
            <a:gd name="adj2" fmla="val 50000"/>
          </a:avLst>
        </a:prstGeom>
        <a:gradFill rotWithShape="0">
          <a:gsLst>
            <a:gs pos="0">
              <a:schemeClr val="accent1">
                <a:shade val="90000"/>
                <a:hueOff val="0"/>
                <a:satOff val="0"/>
                <a:lumOff val="0"/>
                <a:alphaOff val="0"/>
                <a:shade val="51000"/>
                <a:satMod val="130000"/>
              </a:schemeClr>
            </a:gs>
            <a:gs pos="80000">
              <a:schemeClr val="accent1">
                <a:shade val="90000"/>
                <a:hueOff val="0"/>
                <a:satOff val="0"/>
                <a:lumOff val="0"/>
                <a:alphaOff val="0"/>
                <a:shade val="93000"/>
                <a:satMod val="130000"/>
              </a:schemeClr>
            </a:gs>
            <a:gs pos="100000">
              <a:schemeClr val="accent1">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kern="1200"/>
        </a:p>
      </dsp:txBody>
      <dsp:txXfrm rot="16134763">
        <a:off x="4276665" y="1525066"/>
        <a:ext cx="312012" cy="499524"/>
      </dsp:txXfrm>
    </dsp:sp>
    <dsp:sp modelId="{174CB971-0A9A-4A54-97ED-48F3947F5064}">
      <dsp:nvSpPr>
        <dsp:cNvPr id="0" name=""/>
        <dsp:cNvSpPr/>
      </dsp:nvSpPr>
      <dsp:spPr>
        <a:xfrm>
          <a:off x="3153361" y="2557"/>
          <a:ext cx="2519232" cy="1469188"/>
        </a:xfrm>
        <a:prstGeom prst="ellipse">
          <a:avLst/>
        </a:prstGeom>
        <a:solidFill>
          <a:srgbClr val="0066FF"/>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itchFamily="34" charset="-122"/>
              <a:ea typeface="微软雅黑" pitchFamily="34" charset="-122"/>
            </a:rPr>
            <a:t>绩效计划沟通</a:t>
          </a:r>
          <a:endParaRPr lang="zh-CN" altLang="en-US" sz="2400" b="1" kern="1200" dirty="0">
            <a:latin typeface="微软雅黑" pitchFamily="34" charset="-122"/>
            <a:ea typeface="微软雅黑" pitchFamily="34" charset="-122"/>
          </a:endParaRPr>
        </a:p>
      </dsp:txBody>
      <dsp:txXfrm>
        <a:off x="3153361" y="2557"/>
        <a:ext cx="2519232" cy="1469188"/>
      </dsp:txXfrm>
    </dsp:sp>
    <dsp:sp modelId="{A2BE5523-BD81-43BD-9B2E-994CF62BCDD2}">
      <dsp:nvSpPr>
        <dsp:cNvPr id="0" name=""/>
        <dsp:cNvSpPr/>
      </dsp:nvSpPr>
      <dsp:spPr>
        <a:xfrm rot="1110225">
          <a:off x="5292606" y="2891810"/>
          <a:ext cx="391422" cy="499524"/>
        </a:xfrm>
        <a:prstGeom prst="rightArrow">
          <a:avLst>
            <a:gd name="adj1" fmla="val 60000"/>
            <a:gd name="adj2" fmla="val 50000"/>
          </a:avLst>
        </a:prstGeom>
        <a:gradFill rotWithShape="0">
          <a:gsLst>
            <a:gs pos="0">
              <a:schemeClr val="accent1">
                <a:shade val="90000"/>
                <a:hueOff val="12621"/>
                <a:satOff val="3725"/>
                <a:lumOff val="9272"/>
                <a:alphaOff val="0"/>
                <a:shade val="51000"/>
                <a:satMod val="130000"/>
              </a:schemeClr>
            </a:gs>
            <a:gs pos="80000">
              <a:schemeClr val="accent1">
                <a:shade val="90000"/>
                <a:hueOff val="12621"/>
                <a:satOff val="3725"/>
                <a:lumOff val="9272"/>
                <a:alphaOff val="0"/>
                <a:shade val="93000"/>
                <a:satMod val="130000"/>
              </a:schemeClr>
            </a:gs>
            <a:gs pos="100000">
              <a:schemeClr val="accent1">
                <a:shade val="90000"/>
                <a:hueOff val="12621"/>
                <a:satOff val="3725"/>
                <a:lumOff val="9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kern="1200"/>
        </a:p>
      </dsp:txBody>
      <dsp:txXfrm rot="1110225">
        <a:off x="5292606" y="2891810"/>
        <a:ext cx="391422" cy="499524"/>
      </dsp:txXfrm>
    </dsp:sp>
    <dsp:sp modelId="{60970F04-8C1A-452A-9925-5A01306DC0EA}">
      <dsp:nvSpPr>
        <dsp:cNvPr id="0" name=""/>
        <dsp:cNvSpPr/>
      </dsp:nvSpPr>
      <dsp:spPr>
        <a:xfrm>
          <a:off x="5689705" y="2888308"/>
          <a:ext cx="2473687" cy="1469188"/>
        </a:xfrm>
        <a:prstGeom prst="ellipse">
          <a:avLst/>
        </a:prstGeom>
        <a:solidFill>
          <a:srgbClr val="6600CC"/>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itchFamily="34" charset="-122"/>
              <a:ea typeface="微软雅黑" pitchFamily="34" charset="-122"/>
            </a:rPr>
            <a:t>绩效过程辅导</a:t>
          </a:r>
          <a:endParaRPr lang="zh-CN" altLang="en-US" sz="2400" b="1" kern="1200" dirty="0">
            <a:latin typeface="微软雅黑" pitchFamily="34" charset="-122"/>
            <a:ea typeface="微软雅黑" pitchFamily="34" charset="-122"/>
          </a:endParaRPr>
        </a:p>
      </dsp:txBody>
      <dsp:txXfrm>
        <a:off x="5689705" y="2888308"/>
        <a:ext cx="2473687" cy="1469188"/>
      </dsp:txXfrm>
    </dsp:sp>
    <dsp:sp modelId="{8D4E14D0-4513-4417-BF60-DFA01B8A81EB}">
      <dsp:nvSpPr>
        <dsp:cNvPr id="0" name=""/>
        <dsp:cNvSpPr/>
      </dsp:nvSpPr>
      <dsp:spPr>
        <a:xfrm rot="9860410">
          <a:off x="3211807" y="2838588"/>
          <a:ext cx="385839" cy="499524"/>
        </a:xfrm>
        <a:prstGeom prst="rightArrow">
          <a:avLst>
            <a:gd name="adj1" fmla="val 60000"/>
            <a:gd name="adj2" fmla="val 50000"/>
          </a:avLst>
        </a:prstGeom>
        <a:gradFill rotWithShape="0">
          <a:gsLst>
            <a:gs pos="0">
              <a:schemeClr val="accent1">
                <a:shade val="90000"/>
                <a:hueOff val="12621"/>
                <a:satOff val="3725"/>
                <a:lumOff val="9272"/>
                <a:alphaOff val="0"/>
                <a:shade val="51000"/>
                <a:satMod val="130000"/>
              </a:schemeClr>
            </a:gs>
            <a:gs pos="80000">
              <a:schemeClr val="accent1">
                <a:shade val="90000"/>
                <a:hueOff val="12621"/>
                <a:satOff val="3725"/>
                <a:lumOff val="9272"/>
                <a:alphaOff val="0"/>
                <a:shade val="93000"/>
                <a:satMod val="130000"/>
              </a:schemeClr>
            </a:gs>
            <a:gs pos="100000">
              <a:schemeClr val="accent1">
                <a:shade val="90000"/>
                <a:hueOff val="12621"/>
                <a:satOff val="3725"/>
                <a:lumOff val="9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kern="1200"/>
        </a:p>
      </dsp:txBody>
      <dsp:txXfrm rot="9860410">
        <a:off x="3211807" y="2838588"/>
        <a:ext cx="385839" cy="499524"/>
      </dsp:txXfrm>
    </dsp:sp>
    <dsp:sp modelId="{ED6A0F93-3418-40EC-A67E-2AFDAA4FEAEB}">
      <dsp:nvSpPr>
        <dsp:cNvPr id="0" name=""/>
        <dsp:cNvSpPr/>
      </dsp:nvSpPr>
      <dsp:spPr>
        <a:xfrm>
          <a:off x="679746" y="2769537"/>
          <a:ext cx="2483604" cy="1469188"/>
        </a:xfrm>
        <a:prstGeom prst="ellipse">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itchFamily="34" charset="-122"/>
              <a:ea typeface="微软雅黑" pitchFamily="34" charset="-122"/>
            </a:rPr>
            <a:t>绩效结果反馈沟通</a:t>
          </a:r>
          <a:endParaRPr lang="zh-CN" altLang="en-US" sz="2400" b="1" kern="1200" dirty="0">
            <a:latin typeface="微软雅黑" pitchFamily="34" charset="-122"/>
            <a:ea typeface="微软雅黑" pitchFamily="34" charset="-122"/>
          </a:endParaRPr>
        </a:p>
      </dsp:txBody>
      <dsp:txXfrm>
        <a:off x="679746" y="2769537"/>
        <a:ext cx="2483604" cy="1469188"/>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2D4B81-93A0-4ABA-9DF7-0F12E259BF29}">
      <dsp:nvSpPr>
        <dsp:cNvPr id="0" name=""/>
        <dsp:cNvSpPr/>
      </dsp:nvSpPr>
      <dsp:spPr>
        <a:xfrm>
          <a:off x="2256" y="1230285"/>
          <a:ext cx="1855973" cy="1064026"/>
        </a:xfrm>
        <a:prstGeom prst="ellipse">
          <a:avLst/>
        </a:prstGeom>
        <a:solidFill>
          <a:srgbClr val="6600CC"/>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月度工作计划</a:t>
          </a:r>
          <a:r>
            <a:rPr lang="en-US" altLang="zh-CN" sz="1800" b="1" kern="1200" dirty="0" smtClean="0">
              <a:latin typeface="微软雅黑" pitchFamily="34" charset="-122"/>
              <a:ea typeface="微软雅黑" pitchFamily="34" charset="-122"/>
            </a:rPr>
            <a:t>/KPI</a:t>
          </a:r>
          <a:endParaRPr lang="zh-CN" altLang="en-US" sz="1800" b="1" kern="1200" dirty="0">
            <a:latin typeface="微软雅黑" pitchFamily="34" charset="-122"/>
            <a:ea typeface="微软雅黑" pitchFamily="34" charset="-122"/>
          </a:endParaRPr>
        </a:p>
      </dsp:txBody>
      <dsp:txXfrm>
        <a:off x="2256" y="1230285"/>
        <a:ext cx="1855973" cy="1064026"/>
      </dsp:txXfrm>
    </dsp:sp>
    <dsp:sp modelId="{4B908EF3-80D4-4DB3-8639-BE7B30E70130}">
      <dsp:nvSpPr>
        <dsp:cNvPr id="0" name=""/>
        <dsp:cNvSpPr/>
      </dsp:nvSpPr>
      <dsp:spPr>
        <a:xfrm>
          <a:off x="1928308" y="1512018"/>
          <a:ext cx="500560" cy="500560"/>
        </a:xfrm>
        <a:prstGeom prst="mathPlus">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1928308" y="1512018"/>
        <a:ext cx="500560" cy="500560"/>
      </dsp:txXfrm>
    </dsp:sp>
    <dsp:sp modelId="{48326FF7-B696-4547-BBC2-2BB6D1982D4C}">
      <dsp:nvSpPr>
        <dsp:cNvPr id="0" name=""/>
        <dsp:cNvSpPr/>
      </dsp:nvSpPr>
      <dsp:spPr>
        <a:xfrm>
          <a:off x="2498946" y="1247947"/>
          <a:ext cx="1715911" cy="1028702"/>
        </a:xfrm>
        <a:prstGeom prst="ellipse">
          <a:avLst/>
        </a:prstGeom>
        <a:solidFill>
          <a:srgbClr val="0066FF"/>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0000"/>
              </a:solidFill>
              <a:latin typeface="微软雅黑" pitchFamily="34" charset="-122"/>
              <a:ea typeface="微软雅黑" pitchFamily="34" charset="-122"/>
            </a:rPr>
            <a:t>文化符合度行为评价</a:t>
          </a:r>
          <a:endParaRPr lang="zh-CN" altLang="en-US" sz="1800" b="1" kern="1200" dirty="0">
            <a:solidFill>
              <a:srgbClr val="FF0000"/>
            </a:solidFill>
            <a:latin typeface="微软雅黑" pitchFamily="34" charset="-122"/>
            <a:ea typeface="微软雅黑" pitchFamily="34" charset="-122"/>
          </a:endParaRPr>
        </a:p>
      </dsp:txBody>
      <dsp:txXfrm>
        <a:off x="2498946" y="1247947"/>
        <a:ext cx="1715911" cy="1028702"/>
      </dsp:txXfrm>
    </dsp:sp>
    <dsp:sp modelId="{EA75BAD4-2B24-4AAD-92A9-0F30CF746A71}">
      <dsp:nvSpPr>
        <dsp:cNvPr id="0" name=""/>
        <dsp:cNvSpPr/>
      </dsp:nvSpPr>
      <dsp:spPr>
        <a:xfrm>
          <a:off x="4284936" y="1512018"/>
          <a:ext cx="500560" cy="500560"/>
        </a:xfrm>
        <a:prstGeom prst="mathPlus">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4284936" y="1512018"/>
        <a:ext cx="500560" cy="500560"/>
      </dsp:txXfrm>
    </dsp:sp>
    <dsp:sp modelId="{50F1DABF-63B9-42B7-8B28-94C76E2111DB}">
      <dsp:nvSpPr>
        <dsp:cNvPr id="0" name=""/>
        <dsp:cNvSpPr/>
      </dsp:nvSpPr>
      <dsp:spPr>
        <a:xfrm>
          <a:off x="4855574" y="1330781"/>
          <a:ext cx="863034" cy="863034"/>
        </a:xfrm>
        <a:prstGeom prst="ellipse">
          <a:avLst/>
        </a:prstGeom>
        <a:solidFill>
          <a:srgbClr val="008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itchFamily="34" charset="-122"/>
              <a:ea typeface="微软雅黑" pitchFamily="34" charset="-122"/>
            </a:rPr>
            <a:t>奖惩</a:t>
          </a:r>
          <a:endParaRPr lang="zh-CN" altLang="en-US" sz="2000" b="1" kern="1200" dirty="0">
            <a:latin typeface="微软雅黑" pitchFamily="34" charset="-122"/>
            <a:ea typeface="微软雅黑" pitchFamily="34" charset="-122"/>
          </a:endParaRPr>
        </a:p>
      </dsp:txBody>
      <dsp:txXfrm>
        <a:off x="4855574" y="1330781"/>
        <a:ext cx="863034" cy="863034"/>
      </dsp:txXfrm>
    </dsp:sp>
    <dsp:sp modelId="{347C5190-F5A7-4DD7-963A-E2D5E6F17086}">
      <dsp:nvSpPr>
        <dsp:cNvPr id="0" name=""/>
        <dsp:cNvSpPr/>
      </dsp:nvSpPr>
      <dsp:spPr>
        <a:xfrm>
          <a:off x="5788687" y="1512018"/>
          <a:ext cx="500560" cy="500560"/>
        </a:xfrm>
        <a:prstGeom prst="mathPlus">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5788687" y="1512018"/>
        <a:ext cx="500560" cy="500560"/>
      </dsp:txXfrm>
    </dsp:sp>
    <dsp:sp modelId="{375BF0A4-51CA-47A1-A84F-76EDED32557D}">
      <dsp:nvSpPr>
        <dsp:cNvPr id="0" name=""/>
        <dsp:cNvSpPr/>
      </dsp:nvSpPr>
      <dsp:spPr>
        <a:xfrm>
          <a:off x="6359326" y="1330781"/>
          <a:ext cx="863034" cy="863034"/>
        </a:xfrm>
        <a:prstGeom prst="ellipse">
          <a:avLst/>
        </a:prstGeom>
        <a:solidFill>
          <a:srgbClr val="0070C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关键事件</a:t>
          </a:r>
          <a:endParaRPr lang="zh-CN" altLang="en-US" sz="1800" b="1" kern="1200" dirty="0">
            <a:latin typeface="微软雅黑" pitchFamily="34" charset="-122"/>
            <a:ea typeface="微软雅黑" pitchFamily="34" charset="-122"/>
          </a:endParaRPr>
        </a:p>
      </dsp:txBody>
      <dsp:txXfrm>
        <a:off x="6359326" y="1330781"/>
        <a:ext cx="863034" cy="863034"/>
      </dsp:txXfrm>
    </dsp:sp>
    <dsp:sp modelId="{047E78D8-2F81-4771-A7D9-97FDFC7299A9}">
      <dsp:nvSpPr>
        <dsp:cNvPr id="0" name=""/>
        <dsp:cNvSpPr/>
      </dsp:nvSpPr>
      <dsp:spPr>
        <a:xfrm>
          <a:off x="7292439" y="1512018"/>
          <a:ext cx="500560" cy="500560"/>
        </a:xfrm>
        <a:prstGeom prst="mathEqual">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CN" altLang="en-US" sz="2200" kern="1200"/>
        </a:p>
      </dsp:txBody>
      <dsp:txXfrm>
        <a:off x="7292439" y="1512018"/>
        <a:ext cx="500560" cy="500560"/>
      </dsp:txXfrm>
    </dsp:sp>
    <dsp:sp modelId="{4C93C2B2-1F3D-4E1B-8051-66AF2CD6D61F}">
      <dsp:nvSpPr>
        <dsp:cNvPr id="0" name=""/>
        <dsp:cNvSpPr/>
      </dsp:nvSpPr>
      <dsp:spPr>
        <a:xfrm>
          <a:off x="7865334" y="1341785"/>
          <a:ext cx="863034" cy="863034"/>
        </a:xfrm>
        <a:prstGeom prst="ellipse">
          <a:avLst/>
        </a:prstGeom>
        <a:solidFill>
          <a:srgbClr val="BC046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latin typeface="微软雅黑" pitchFamily="34" charset="-122"/>
              <a:ea typeface="微软雅黑" pitchFamily="34" charset="-122"/>
            </a:rPr>
            <a:t>绩效</a:t>
          </a:r>
          <a:endParaRPr lang="zh-CN" altLang="en-US" sz="2100" kern="1200" dirty="0">
            <a:latin typeface="微软雅黑" pitchFamily="34" charset="-122"/>
            <a:ea typeface="微软雅黑" pitchFamily="34" charset="-122"/>
          </a:endParaRPr>
        </a:p>
      </dsp:txBody>
      <dsp:txXfrm>
        <a:off x="7865334" y="1341785"/>
        <a:ext cx="863034" cy="863034"/>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5F14FB2-CC31-4FC0-A247-957EC5B6EEEB}">
      <dsp:nvSpPr>
        <dsp:cNvPr id="0" name=""/>
        <dsp:cNvSpPr/>
      </dsp:nvSpPr>
      <dsp:spPr>
        <a:xfrm>
          <a:off x="579301" y="0"/>
          <a:ext cx="6565417" cy="4319273"/>
        </a:xfrm>
        <a:prstGeom prst="rightArrow">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2A2963E-8EF9-4D22-8C1C-B1E570D336FE}">
      <dsp:nvSpPr>
        <dsp:cNvPr id="0" name=""/>
        <dsp:cNvSpPr/>
      </dsp:nvSpPr>
      <dsp:spPr>
        <a:xfrm>
          <a:off x="0" y="1740062"/>
          <a:ext cx="2317206" cy="839148"/>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华文琥珀" pitchFamily="2" charset="-122"/>
              <a:ea typeface="华文琥珀" pitchFamily="2" charset="-122"/>
            </a:rPr>
            <a:t>绩效面谈</a:t>
          </a:r>
          <a:endParaRPr lang="zh-CN" altLang="en-US" sz="2800" kern="1200" dirty="0">
            <a:latin typeface="华文琥珀" pitchFamily="2" charset="-122"/>
            <a:ea typeface="华文琥珀" pitchFamily="2" charset="-122"/>
          </a:endParaRPr>
        </a:p>
      </dsp:txBody>
      <dsp:txXfrm>
        <a:off x="0" y="1740062"/>
        <a:ext cx="2317206" cy="839148"/>
      </dsp:txXfrm>
    </dsp:sp>
    <dsp:sp modelId="{3C510760-DE52-4961-8B6F-84FB26CCEB16}">
      <dsp:nvSpPr>
        <dsp:cNvPr id="0" name=""/>
        <dsp:cNvSpPr/>
      </dsp:nvSpPr>
      <dsp:spPr>
        <a:xfrm>
          <a:off x="2703406" y="1740062"/>
          <a:ext cx="2317206" cy="839148"/>
        </a:xfrm>
        <a:prstGeom prst="roundRect">
          <a:avLst/>
        </a:prstGeom>
        <a:solidFill>
          <a:srgbClr val="7030A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华文琥珀" pitchFamily="2" charset="-122"/>
              <a:ea typeface="华文琥珀" pitchFamily="2" charset="-122"/>
            </a:rPr>
            <a:t>体系内申诉</a:t>
          </a:r>
          <a:endParaRPr lang="zh-CN" altLang="en-US" sz="2800" kern="1200" dirty="0">
            <a:latin typeface="华文琥珀" pitchFamily="2" charset="-122"/>
            <a:ea typeface="华文琥珀" pitchFamily="2" charset="-122"/>
          </a:endParaRPr>
        </a:p>
      </dsp:txBody>
      <dsp:txXfrm>
        <a:off x="2703406" y="1740062"/>
        <a:ext cx="2317206" cy="839148"/>
      </dsp:txXfrm>
    </dsp:sp>
    <dsp:sp modelId="{D2AD295C-6A95-492D-8537-7D1593C68649}">
      <dsp:nvSpPr>
        <dsp:cNvPr id="0" name=""/>
        <dsp:cNvSpPr/>
      </dsp:nvSpPr>
      <dsp:spPr>
        <a:xfrm>
          <a:off x="5406814" y="1767558"/>
          <a:ext cx="2317206" cy="784155"/>
        </a:xfrm>
        <a:prstGeom prst="roundRect">
          <a:avLst/>
        </a:prstGeom>
        <a:solidFill>
          <a:srgbClr val="BC046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华文琥珀" pitchFamily="2" charset="-122"/>
              <a:ea typeface="华文琥珀" pitchFamily="2" charset="-122"/>
            </a:rPr>
            <a:t>公司级申诉</a:t>
          </a:r>
          <a:endParaRPr lang="zh-CN" altLang="en-US" sz="2800" kern="1200" dirty="0">
            <a:latin typeface="华文琥珀" pitchFamily="2" charset="-122"/>
            <a:ea typeface="华文琥珀" pitchFamily="2" charset="-122"/>
          </a:endParaRPr>
        </a:p>
      </dsp:txBody>
      <dsp:txXfrm>
        <a:off x="5406814" y="1767558"/>
        <a:ext cx="2317206" cy="784155"/>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440DAD-9DAB-4D94-B16D-055636F66E92}">
      <dsp:nvSpPr>
        <dsp:cNvPr id="0" name=""/>
        <dsp:cNvSpPr/>
      </dsp:nvSpPr>
      <dsp:spPr>
        <a:xfrm>
          <a:off x="0" y="252761"/>
          <a:ext cx="1548869" cy="1548869"/>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itchFamily="34" charset="-122"/>
              <a:ea typeface="微软雅黑" pitchFamily="34" charset="-122"/>
            </a:rPr>
            <a:t>上下班刷卡</a:t>
          </a:r>
          <a:endParaRPr lang="zh-CN" altLang="en-US" sz="2400" kern="1200" dirty="0">
            <a:latin typeface="微软雅黑" pitchFamily="34" charset="-122"/>
            <a:ea typeface="微软雅黑" pitchFamily="34" charset="-122"/>
          </a:endParaRPr>
        </a:p>
      </dsp:txBody>
      <dsp:txXfrm>
        <a:off x="0" y="252761"/>
        <a:ext cx="1548869" cy="1548869"/>
      </dsp:txXfrm>
    </dsp:sp>
    <dsp:sp modelId="{57B32937-029D-4712-8BD3-863A558E0690}">
      <dsp:nvSpPr>
        <dsp:cNvPr id="0" name=""/>
        <dsp:cNvSpPr/>
      </dsp:nvSpPr>
      <dsp:spPr>
        <a:xfrm>
          <a:off x="264323" y="1841443"/>
          <a:ext cx="898344" cy="898344"/>
        </a:xfrm>
        <a:prstGeom prst="mathPlus">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solidFill>
              <a:srgbClr val="0070C0"/>
            </a:solidFill>
          </a:endParaRPr>
        </a:p>
      </dsp:txBody>
      <dsp:txXfrm>
        <a:off x="264323" y="1841443"/>
        <a:ext cx="898344" cy="898344"/>
      </dsp:txXfrm>
    </dsp:sp>
    <dsp:sp modelId="{D6B3C0E6-9E45-4781-B1BA-D31CED01031E}">
      <dsp:nvSpPr>
        <dsp:cNvPr id="0" name=""/>
        <dsp:cNvSpPr/>
      </dsp:nvSpPr>
      <dsp:spPr>
        <a:xfrm>
          <a:off x="0" y="2821753"/>
          <a:ext cx="1548869" cy="1548869"/>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itchFamily="34" charset="-122"/>
              <a:ea typeface="微软雅黑" pitchFamily="34" charset="-122"/>
            </a:rPr>
            <a:t>因故不能刷卡</a:t>
          </a:r>
          <a:endParaRPr lang="zh-CN" altLang="en-US" sz="2400" kern="1200" dirty="0">
            <a:latin typeface="微软雅黑" pitchFamily="34" charset="-122"/>
            <a:ea typeface="微软雅黑" pitchFamily="34" charset="-122"/>
          </a:endParaRPr>
        </a:p>
      </dsp:txBody>
      <dsp:txXfrm>
        <a:off x="0" y="2821753"/>
        <a:ext cx="1548869" cy="1548869"/>
      </dsp:txXfrm>
    </dsp:sp>
    <dsp:sp modelId="{758583D7-3FF1-4AD6-8BD5-54A536651636}">
      <dsp:nvSpPr>
        <dsp:cNvPr id="0" name=""/>
        <dsp:cNvSpPr/>
      </dsp:nvSpPr>
      <dsp:spPr>
        <a:xfrm rot="8107">
          <a:off x="1621959" y="2169061"/>
          <a:ext cx="483640" cy="43211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rot="8107">
        <a:off x="1621959" y="2169061"/>
        <a:ext cx="483640" cy="432111"/>
      </dsp:txXfrm>
    </dsp:sp>
    <dsp:sp modelId="{7D4CB5BA-E250-4748-AAA4-A3A5CDF338AF}">
      <dsp:nvSpPr>
        <dsp:cNvPr id="0" name=""/>
        <dsp:cNvSpPr/>
      </dsp:nvSpPr>
      <dsp:spPr>
        <a:xfrm>
          <a:off x="2257909" y="238067"/>
          <a:ext cx="5126976" cy="4166336"/>
        </a:xfrm>
        <a:prstGeom prst="round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20320" tIns="20320" rIns="20320" bIns="20320" numCol="1" spcCol="1270" anchor="ctr" anchorCtr="0">
          <a:noAutofit/>
        </a:bodyPr>
        <a:lstStyle/>
        <a:p>
          <a:pPr lvl="0" algn="l" defTabSz="711200">
            <a:lnSpc>
              <a:spcPct val="90000"/>
            </a:lnSpc>
            <a:spcBef>
              <a:spcPct val="0"/>
            </a:spcBef>
            <a:spcAft>
              <a:spcPct val="35000"/>
            </a:spcAft>
          </a:pPr>
          <a:r>
            <a:rPr lang="zh-CN" altLang="en-US" sz="1600" b="1" kern="1200" dirty="0" smtClean="0">
              <a:solidFill>
                <a:srgbClr val="9933FF"/>
              </a:solidFill>
              <a:latin typeface="微软雅黑" pitchFamily="34" charset="-122"/>
              <a:ea typeface="微软雅黑" pitchFamily="34" charset="-122"/>
            </a:rPr>
            <a:t>刷卡违规处理：</a:t>
          </a:r>
          <a:endParaRPr lang="en-US" altLang="zh-CN" sz="1600" b="1" kern="1200" dirty="0" smtClean="0">
            <a:solidFill>
              <a:srgbClr val="9933FF"/>
            </a:solidFill>
            <a:latin typeface="微软雅黑" pitchFamily="34" charset="-122"/>
            <a:ea typeface="微软雅黑" pitchFamily="34" charset="-122"/>
          </a:endParaRPr>
        </a:p>
        <a:p>
          <a:pPr lvl="0" algn="l" defTabSz="711200">
            <a:lnSpc>
              <a:spcPct val="90000"/>
            </a:lnSpc>
            <a:spcBef>
              <a:spcPct val="0"/>
            </a:spcBef>
            <a:spcAft>
              <a:spcPct val="35000"/>
            </a:spcAft>
          </a:pPr>
          <a:r>
            <a:rPr lang="zh-CN" altLang="en-US" sz="1600" b="1" kern="1200" dirty="0" smtClean="0">
              <a:solidFill>
                <a:srgbClr val="9933FF"/>
              </a:solidFill>
              <a:latin typeface="微软雅黑" pitchFamily="34" charset="-122"/>
              <a:ea typeface="微软雅黑" pitchFamily="34" charset="-122"/>
            </a:rPr>
            <a:t>每月前两次漏刷卡不予罚款，超过两次，如下：</a:t>
          </a:r>
          <a:endParaRPr lang="en-US" altLang="zh-CN" sz="1600" b="1" kern="1200" dirty="0" smtClean="0">
            <a:solidFill>
              <a:srgbClr val="9933FF"/>
            </a:solidFill>
            <a:latin typeface="微软雅黑" pitchFamily="34" charset="-122"/>
            <a:ea typeface="微软雅黑" pitchFamily="34" charset="-122"/>
          </a:endParaRPr>
        </a:p>
        <a:p>
          <a:pPr lvl="0" algn="l" defTabSz="711200">
            <a:lnSpc>
              <a:spcPct val="90000"/>
            </a:lnSpc>
            <a:spcBef>
              <a:spcPct val="0"/>
            </a:spcBef>
            <a:spcAft>
              <a:spcPct val="35000"/>
            </a:spcAft>
          </a:pPr>
          <a:r>
            <a:rPr lang="en-US" altLang="zh-CN" sz="1600" b="1" kern="1200" dirty="0" smtClean="0">
              <a:solidFill>
                <a:srgbClr val="9933FF"/>
              </a:solidFill>
              <a:latin typeface="微软雅黑" pitchFamily="34" charset="-122"/>
              <a:ea typeface="微软雅黑" pitchFamily="34" charset="-122"/>
            </a:rPr>
            <a:t>1</a:t>
          </a:r>
          <a:r>
            <a:rPr lang="zh-CN" altLang="en-US" sz="1600" b="1" kern="1200" dirty="0" smtClean="0">
              <a:solidFill>
                <a:srgbClr val="9933FF"/>
              </a:solidFill>
              <a:latin typeface="微软雅黑" pitchFamily="34" charset="-122"/>
              <a:ea typeface="微软雅黑" pitchFamily="34" charset="-122"/>
            </a:rPr>
            <a:t>、忘带卡，向考勤管理员说明，处以</a:t>
          </a:r>
          <a:r>
            <a:rPr lang="en-US" altLang="zh-CN" sz="1600" b="1" kern="1200" dirty="0" smtClean="0">
              <a:solidFill>
                <a:srgbClr val="9933FF"/>
              </a:solidFill>
              <a:latin typeface="微软雅黑" pitchFamily="34" charset="-122"/>
              <a:ea typeface="微软雅黑" pitchFamily="34" charset="-122"/>
            </a:rPr>
            <a:t>20</a:t>
          </a:r>
          <a:r>
            <a:rPr lang="zh-CN" altLang="en-US" sz="1600" b="1" kern="1200" dirty="0" smtClean="0">
              <a:solidFill>
                <a:srgbClr val="9933FF"/>
              </a:solidFill>
              <a:latin typeface="微软雅黑" pitchFamily="34" charset="-122"/>
              <a:ea typeface="微软雅黑" pitchFamily="34" charset="-122"/>
            </a:rPr>
            <a:t>元罚款；</a:t>
          </a:r>
          <a:endParaRPr lang="en-US" altLang="zh-CN" sz="1600" b="1" kern="1200" dirty="0" smtClean="0">
            <a:solidFill>
              <a:srgbClr val="9933FF"/>
            </a:solidFill>
            <a:latin typeface="微软雅黑" pitchFamily="34" charset="-122"/>
            <a:ea typeface="微软雅黑" pitchFamily="34" charset="-122"/>
          </a:endParaRPr>
        </a:p>
        <a:p>
          <a:pPr lvl="0" algn="l" defTabSz="711200">
            <a:lnSpc>
              <a:spcPct val="90000"/>
            </a:lnSpc>
            <a:spcBef>
              <a:spcPct val="0"/>
            </a:spcBef>
            <a:spcAft>
              <a:spcPct val="35000"/>
            </a:spcAft>
          </a:pPr>
          <a:r>
            <a:rPr lang="en-US" altLang="zh-CN" sz="1600" b="1" kern="1200" dirty="0" smtClean="0">
              <a:solidFill>
                <a:srgbClr val="9933FF"/>
              </a:solidFill>
              <a:latin typeface="微软雅黑" pitchFamily="34" charset="-122"/>
              <a:ea typeface="微软雅黑" pitchFamily="34" charset="-122"/>
            </a:rPr>
            <a:t>2</a:t>
          </a:r>
          <a:r>
            <a:rPr lang="zh-CN" altLang="en-US" sz="1600" b="1" kern="1200" dirty="0" smtClean="0">
              <a:solidFill>
                <a:srgbClr val="9933FF"/>
              </a:solidFill>
              <a:latin typeface="微软雅黑" pitchFamily="34" charset="-122"/>
              <a:ea typeface="微软雅黑" pitchFamily="34" charset="-122"/>
            </a:rPr>
            <a:t>、遗失卡，办新卡，考勤管理员手动考勤；</a:t>
          </a:r>
          <a:endParaRPr lang="en-US" altLang="zh-CN" sz="1600" b="1" kern="1200" dirty="0" smtClean="0">
            <a:solidFill>
              <a:srgbClr val="9933FF"/>
            </a:solidFill>
            <a:latin typeface="微软雅黑" pitchFamily="34" charset="-122"/>
            <a:ea typeface="微软雅黑" pitchFamily="34" charset="-122"/>
          </a:endParaRPr>
        </a:p>
        <a:p>
          <a:pPr lvl="0" algn="l" defTabSz="711200">
            <a:lnSpc>
              <a:spcPct val="90000"/>
            </a:lnSpc>
            <a:spcBef>
              <a:spcPct val="0"/>
            </a:spcBef>
            <a:spcAft>
              <a:spcPct val="35000"/>
            </a:spcAft>
          </a:pPr>
          <a:r>
            <a:rPr lang="en-US" altLang="zh-CN" sz="1600" b="1" kern="1200" dirty="0" smtClean="0">
              <a:solidFill>
                <a:srgbClr val="9933FF"/>
              </a:solidFill>
              <a:latin typeface="微软雅黑" pitchFamily="34" charset="-122"/>
              <a:ea typeface="微软雅黑" pitchFamily="34" charset="-122"/>
            </a:rPr>
            <a:t>3</a:t>
          </a:r>
          <a:r>
            <a:rPr lang="zh-CN" altLang="en-US" sz="1600" b="1" kern="1200" dirty="0" smtClean="0">
              <a:solidFill>
                <a:srgbClr val="9933FF"/>
              </a:solidFill>
              <a:latin typeface="微软雅黑" pitchFamily="34" charset="-122"/>
              <a:ea typeface="微软雅黑" pitchFamily="34" charset="-122"/>
            </a:rPr>
            <a:t>、出现之上两种任一，未向考勤管理员报告并进行手动考勤的按旷工处理；</a:t>
          </a:r>
          <a:endParaRPr lang="en-US" altLang="zh-CN" sz="1600" b="1" kern="1200" dirty="0" smtClean="0">
            <a:solidFill>
              <a:srgbClr val="9933FF"/>
            </a:solidFill>
            <a:latin typeface="微软雅黑" pitchFamily="34" charset="-122"/>
            <a:ea typeface="微软雅黑" pitchFamily="34" charset="-122"/>
          </a:endParaRPr>
        </a:p>
        <a:p>
          <a:pPr lvl="0" algn="l" defTabSz="711200">
            <a:lnSpc>
              <a:spcPct val="90000"/>
            </a:lnSpc>
            <a:spcBef>
              <a:spcPct val="0"/>
            </a:spcBef>
            <a:spcAft>
              <a:spcPct val="35000"/>
            </a:spcAft>
          </a:pPr>
          <a:r>
            <a:rPr lang="en-US" altLang="zh-CN" sz="1600" b="1" kern="1200" dirty="0" smtClean="0">
              <a:solidFill>
                <a:srgbClr val="9933FF"/>
              </a:solidFill>
              <a:latin typeface="微软雅黑" pitchFamily="34" charset="-122"/>
              <a:ea typeface="微软雅黑" pitchFamily="34" charset="-122"/>
            </a:rPr>
            <a:t>4</a:t>
          </a:r>
          <a:r>
            <a:rPr lang="zh-CN" altLang="en-US" sz="1600" b="1" kern="1200" dirty="0" smtClean="0">
              <a:solidFill>
                <a:srgbClr val="9933FF"/>
              </a:solidFill>
              <a:latin typeface="微软雅黑" pitchFamily="34" charset="-122"/>
              <a:ea typeface="微软雅黑" pitchFamily="34" charset="-122"/>
            </a:rPr>
            <a:t>、上班或外出归来未刷卡，记漏刷卡</a:t>
          </a:r>
          <a:r>
            <a:rPr lang="en-US" altLang="zh-CN" sz="1600" b="1" kern="1200" dirty="0" smtClean="0">
              <a:solidFill>
                <a:srgbClr val="9933FF"/>
              </a:solidFill>
              <a:latin typeface="微软雅黑" pitchFamily="34" charset="-122"/>
              <a:ea typeface="微软雅黑" pitchFamily="34" charset="-122"/>
            </a:rPr>
            <a:t>1</a:t>
          </a:r>
          <a:r>
            <a:rPr lang="zh-CN" altLang="en-US" sz="1600" b="1" kern="1200" dirty="0" smtClean="0">
              <a:solidFill>
                <a:srgbClr val="9933FF"/>
              </a:solidFill>
              <a:latin typeface="微软雅黑" pitchFamily="34" charset="-122"/>
              <a:ea typeface="微软雅黑" pitchFamily="34" charset="-122"/>
            </a:rPr>
            <a:t>次</a:t>
          </a:r>
          <a:r>
            <a:rPr lang="zh-CN" altLang="en-US" sz="1500" b="1" kern="1200" dirty="0" smtClean="0">
              <a:solidFill>
                <a:srgbClr val="9933FF"/>
              </a:solidFill>
            </a:rPr>
            <a:t>；</a:t>
          </a:r>
          <a:endParaRPr lang="zh-CN" altLang="en-US" sz="1500" b="1" kern="1200" dirty="0">
            <a:solidFill>
              <a:srgbClr val="9933FF"/>
            </a:solidFill>
          </a:endParaRPr>
        </a:p>
      </dsp:txBody>
      <dsp:txXfrm>
        <a:off x="2257909" y="238067"/>
        <a:ext cx="5126976" cy="4166336"/>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drawing1.xml><?xml version="1.0" encoding="utf-8"?>
<c:userShapes xmlns:c="http://schemas.openxmlformats.org/drawingml/2006/chart">
  <cdr:relSizeAnchor xmlns:cdr="http://schemas.openxmlformats.org/drawingml/2006/chartDrawing">
    <cdr:from>
      <cdr:x>0.0474</cdr:x>
      <cdr:y>0.17234</cdr:y>
    </cdr:from>
    <cdr:to>
      <cdr:x>0.5164</cdr:x>
      <cdr:y>0.2459</cdr:y>
    </cdr:to>
    <cdr:sp macro="" textlink="">
      <cdr:nvSpPr>
        <cdr:cNvPr id="3" name="Text Box 16"/>
        <cdr:cNvSpPr txBox="1">
          <a:spLocks xmlns:a="http://schemas.openxmlformats.org/drawingml/2006/main" noChangeArrowheads="1"/>
        </cdr:cNvSpPr>
      </cdr:nvSpPr>
      <cdr:spPr bwMode="auto">
        <a:xfrm xmlns:a="http://schemas.openxmlformats.org/drawingml/2006/main">
          <a:off x="610408" y="1613359"/>
          <a:ext cx="6039745" cy="6886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a:spAutoFit/>
        </a:bodyPr>
        <a:lstStyle xmlns:a="http://schemas.openxmlformats.org/drawingml/2006/main">
          <a:defPPr>
            <a:defRPr lang="zh-CN"/>
          </a:defPPr>
          <a:lvl1pPr algn="l" rtl="0" fontAlgn="base">
            <a:spcBef>
              <a:spcPct val="0"/>
            </a:spcBef>
            <a:spcAft>
              <a:spcPct val="0"/>
            </a:spcAft>
            <a:defRPr sz="1600" b="1" kern="1200">
              <a:solidFill>
                <a:srgbClr val="808080"/>
              </a:solidFill>
              <a:latin typeface="Arial" pitchFamily="34" charset="0"/>
              <a:ea typeface="微软雅黑" pitchFamily="34" charset="-122"/>
            </a:defRPr>
          </a:lvl1pPr>
          <a:lvl2pPr marL="457200" algn="l" rtl="0" fontAlgn="base">
            <a:spcBef>
              <a:spcPct val="0"/>
            </a:spcBef>
            <a:spcAft>
              <a:spcPct val="0"/>
            </a:spcAft>
            <a:defRPr sz="1600" b="1" kern="1200">
              <a:solidFill>
                <a:srgbClr val="808080"/>
              </a:solidFill>
              <a:latin typeface="Arial" pitchFamily="34" charset="0"/>
              <a:ea typeface="微软雅黑" pitchFamily="34" charset="-122"/>
            </a:defRPr>
          </a:lvl2pPr>
          <a:lvl3pPr marL="914400" algn="l" rtl="0" fontAlgn="base">
            <a:spcBef>
              <a:spcPct val="0"/>
            </a:spcBef>
            <a:spcAft>
              <a:spcPct val="0"/>
            </a:spcAft>
            <a:defRPr sz="1600" b="1" kern="1200">
              <a:solidFill>
                <a:srgbClr val="808080"/>
              </a:solidFill>
              <a:latin typeface="Arial" pitchFamily="34" charset="0"/>
              <a:ea typeface="微软雅黑" pitchFamily="34" charset="-122"/>
            </a:defRPr>
          </a:lvl3pPr>
          <a:lvl4pPr marL="1371600" algn="l" rtl="0" fontAlgn="base">
            <a:spcBef>
              <a:spcPct val="0"/>
            </a:spcBef>
            <a:spcAft>
              <a:spcPct val="0"/>
            </a:spcAft>
            <a:defRPr sz="1600" b="1" kern="1200">
              <a:solidFill>
                <a:srgbClr val="808080"/>
              </a:solidFill>
              <a:latin typeface="Arial" pitchFamily="34" charset="0"/>
              <a:ea typeface="微软雅黑" pitchFamily="34" charset="-122"/>
            </a:defRPr>
          </a:lvl4pPr>
          <a:lvl5pPr marL="1828800" algn="l" rtl="0" fontAlgn="base">
            <a:spcBef>
              <a:spcPct val="0"/>
            </a:spcBef>
            <a:spcAft>
              <a:spcPct val="0"/>
            </a:spcAft>
            <a:defRPr sz="1600" b="1" kern="1200">
              <a:solidFill>
                <a:srgbClr val="808080"/>
              </a:solidFill>
              <a:latin typeface="Arial" pitchFamily="34" charset="0"/>
              <a:ea typeface="微软雅黑" pitchFamily="34" charset="-122"/>
            </a:defRPr>
          </a:lvl5pPr>
          <a:lvl6pPr marL="2286000" algn="l" defTabSz="914400" rtl="0" eaLnBrk="1" latinLnBrk="0" hangingPunct="1">
            <a:defRPr sz="1600" b="1" kern="1200">
              <a:solidFill>
                <a:srgbClr val="808080"/>
              </a:solidFill>
              <a:latin typeface="Arial" pitchFamily="34" charset="0"/>
              <a:ea typeface="微软雅黑" pitchFamily="34" charset="-122"/>
            </a:defRPr>
          </a:lvl6pPr>
          <a:lvl7pPr marL="2743200" algn="l" defTabSz="914400" rtl="0" eaLnBrk="1" latinLnBrk="0" hangingPunct="1">
            <a:defRPr sz="1600" b="1" kern="1200">
              <a:solidFill>
                <a:srgbClr val="808080"/>
              </a:solidFill>
              <a:latin typeface="Arial" pitchFamily="34" charset="0"/>
              <a:ea typeface="微软雅黑" pitchFamily="34" charset="-122"/>
            </a:defRPr>
          </a:lvl7pPr>
          <a:lvl8pPr marL="3200400" algn="l" defTabSz="914400" rtl="0" eaLnBrk="1" latinLnBrk="0" hangingPunct="1">
            <a:defRPr sz="1600" b="1" kern="1200">
              <a:solidFill>
                <a:srgbClr val="808080"/>
              </a:solidFill>
              <a:latin typeface="Arial" pitchFamily="34" charset="0"/>
              <a:ea typeface="微软雅黑" pitchFamily="34" charset="-122"/>
            </a:defRPr>
          </a:lvl8pPr>
          <a:lvl9pPr marL="3657600" algn="l" defTabSz="914400" rtl="0" eaLnBrk="1" latinLnBrk="0" hangingPunct="1">
            <a:defRPr sz="1600" b="1" kern="1200">
              <a:solidFill>
                <a:srgbClr val="808080"/>
              </a:solidFill>
              <a:latin typeface="Arial" pitchFamily="34" charset="0"/>
              <a:ea typeface="微软雅黑" pitchFamily="34" charset="-122"/>
            </a:defRPr>
          </a:lvl9pPr>
        </a:lstStyle>
        <a:p xmlns:a="http://schemas.openxmlformats.org/drawingml/2006/main">
          <a:pPr>
            <a:lnSpc>
              <a:spcPct val="155000"/>
            </a:lnSpc>
            <a:defRPr/>
          </a:pPr>
          <a:r>
            <a:rPr lang="en-US" altLang="zh-CN" sz="2500" dirty="0" smtClean="0">
              <a:solidFill>
                <a:srgbClr val="FFFFFF"/>
              </a:solidFill>
              <a:latin typeface="微软雅黑" pitchFamily="34" charset="-122"/>
            </a:rPr>
            <a:t>    3.3   </a:t>
          </a:r>
          <a:r>
            <a:rPr lang="zh-CN" altLang="en-US" sz="2500" dirty="0" smtClean="0">
              <a:solidFill>
                <a:srgbClr val="FFFFFF"/>
              </a:solidFill>
              <a:latin typeface="微软雅黑" pitchFamily="34" charset="-122"/>
            </a:rPr>
            <a:t>绩效结果划分及应用 </a:t>
          </a:r>
          <a:r>
            <a:rPr lang="en-US" altLang="zh-CN" sz="2500" dirty="0" smtClean="0">
              <a:solidFill>
                <a:srgbClr val="FFFFFF"/>
              </a:solidFill>
              <a:latin typeface="微软雅黑" pitchFamily="34" charset="-122"/>
            </a:rPr>
            <a:t>(1/3)</a:t>
          </a:r>
          <a:endParaRPr lang="zh-CN" altLang="en-US" sz="2500" dirty="0">
            <a:solidFill>
              <a:srgbClr val="FFFFFF"/>
            </a:solidFill>
            <a:latin typeface="微软雅黑" pitchFamily="34" charset="-122"/>
          </a:endParaRPr>
        </a:p>
      </cdr:txBody>
    </cdr:sp>
  </cdr:relSizeAnchor>
  <cdr:relSizeAnchor xmlns:cdr="http://schemas.openxmlformats.org/drawingml/2006/chartDrawing">
    <cdr:from>
      <cdr:x>0.08515</cdr:x>
      <cdr:y>0.16386</cdr:y>
    </cdr:from>
    <cdr:to>
      <cdr:x>0.78741</cdr:x>
      <cdr:y>0.27698</cdr:y>
    </cdr:to>
    <cdr:sp macro="" textlink="">
      <cdr:nvSpPr>
        <cdr:cNvPr id="6" name="TextBox 5"/>
        <cdr:cNvSpPr txBox="1"/>
      </cdr:nvSpPr>
      <cdr:spPr>
        <a:xfrm xmlns:a="http://schemas.openxmlformats.org/drawingml/2006/main">
          <a:off x="873769" y="1239020"/>
          <a:ext cx="7206312" cy="85533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zh-CN" sz="1800" b="1" dirty="0">
              <a:solidFill>
                <a:srgbClr val="006699"/>
              </a:solidFill>
              <a:latin typeface="黑体" pitchFamily="49" charset="-122"/>
              <a:ea typeface="黑体" pitchFamily="49" charset="-122"/>
            </a:rPr>
            <a:t>根据员工绩效目标达成情况、公司文化符合度的行为评价、考核期内关键事件等评定考核结果，考核结果评定为</a:t>
          </a:r>
          <a:r>
            <a:rPr lang="en-US" altLang="zh-CN" sz="1800" b="1" dirty="0">
              <a:solidFill>
                <a:srgbClr val="006699"/>
              </a:solidFill>
              <a:latin typeface="黑体" pitchFamily="49" charset="-122"/>
              <a:ea typeface="黑体" pitchFamily="49" charset="-122"/>
            </a:rPr>
            <a:t>A</a:t>
          </a:r>
          <a:r>
            <a:rPr lang="zh-CN" altLang="zh-CN" sz="1800" b="1" dirty="0">
              <a:solidFill>
                <a:srgbClr val="006699"/>
              </a:solidFill>
              <a:latin typeface="黑体" pitchFamily="49" charset="-122"/>
              <a:ea typeface="黑体" pitchFamily="49" charset="-122"/>
            </a:rPr>
            <a:t>、</a:t>
          </a:r>
          <a:r>
            <a:rPr lang="en-US" altLang="zh-CN" sz="1800" b="1" dirty="0">
              <a:solidFill>
                <a:srgbClr val="006699"/>
              </a:solidFill>
              <a:latin typeface="黑体" pitchFamily="49" charset="-122"/>
              <a:ea typeface="黑体" pitchFamily="49" charset="-122"/>
            </a:rPr>
            <a:t>B</a:t>
          </a:r>
          <a:r>
            <a:rPr lang="zh-CN" altLang="zh-CN" sz="1800" b="1" dirty="0">
              <a:solidFill>
                <a:srgbClr val="006699"/>
              </a:solidFill>
              <a:latin typeface="黑体" pitchFamily="49" charset="-122"/>
              <a:ea typeface="黑体" pitchFamily="49" charset="-122"/>
            </a:rPr>
            <a:t>、</a:t>
          </a:r>
          <a:r>
            <a:rPr lang="en-US" altLang="zh-CN" sz="1800" b="1" dirty="0">
              <a:solidFill>
                <a:srgbClr val="006699"/>
              </a:solidFill>
              <a:latin typeface="黑体" pitchFamily="49" charset="-122"/>
              <a:ea typeface="黑体" pitchFamily="49" charset="-122"/>
            </a:rPr>
            <a:t>C</a:t>
          </a:r>
          <a:r>
            <a:rPr lang="zh-CN" altLang="zh-CN" sz="1800" b="1" dirty="0">
              <a:solidFill>
                <a:srgbClr val="006699"/>
              </a:solidFill>
              <a:latin typeface="黑体" pitchFamily="49" charset="-122"/>
              <a:ea typeface="黑体" pitchFamily="49" charset="-122"/>
            </a:rPr>
            <a:t>、</a:t>
          </a:r>
          <a:r>
            <a:rPr lang="en-US" altLang="zh-CN" sz="1800" b="1" dirty="0">
              <a:solidFill>
                <a:srgbClr val="006699"/>
              </a:solidFill>
              <a:latin typeface="黑体" pitchFamily="49" charset="-122"/>
              <a:ea typeface="黑体" pitchFamily="49" charset="-122"/>
            </a:rPr>
            <a:t>D</a:t>
          </a:r>
          <a:r>
            <a:rPr lang="zh-CN" altLang="zh-CN" sz="1800" b="1" dirty="0">
              <a:solidFill>
                <a:srgbClr val="006699"/>
              </a:solidFill>
              <a:latin typeface="黑体" pitchFamily="49" charset="-122"/>
              <a:ea typeface="黑体" pitchFamily="49" charset="-122"/>
            </a:rPr>
            <a:t>、</a:t>
          </a:r>
          <a:r>
            <a:rPr lang="en-US" altLang="zh-CN" sz="1800" b="1" dirty="0">
              <a:solidFill>
                <a:srgbClr val="006699"/>
              </a:solidFill>
              <a:latin typeface="黑体" pitchFamily="49" charset="-122"/>
              <a:ea typeface="黑体" pitchFamily="49" charset="-122"/>
            </a:rPr>
            <a:t>E</a:t>
          </a:r>
          <a:r>
            <a:rPr lang="zh-CN" altLang="zh-CN" sz="1800" b="1" dirty="0">
              <a:solidFill>
                <a:srgbClr val="006699"/>
              </a:solidFill>
              <a:latin typeface="黑体" pitchFamily="49" charset="-122"/>
              <a:ea typeface="黑体" pitchFamily="49" charset="-122"/>
            </a:rPr>
            <a:t>五个等级，定义及分布比例如下：</a:t>
          </a:r>
          <a:endParaRPr lang="zh-CN" altLang="en-US" sz="1800" b="1" dirty="0">
            <a:solidFill>
              <a:srgbClr val="006699"/>
            </a:solidFill>
            <a:latin typeface="黑体" pitchFamily="49" charset="-122"/>
            <a:ea typeface="黑体" pitchFamily="49" charset="-122"/>
          </a:endParaRPr>
        </a:p>
      </cdr:txBody>
    </cdr:sp>
  </cdr:relSizeAnchor>
  <cdr:relSizeAnchor xmlns:cdr="http://schemas.openxmlformats.org/drawingml/2006/chartDrawing">
    <cdr:from>
      <cdr:x>0</cdr:x>
      <cdr:y>0</cdr:y>
    </cdr:from>
    <cdr:to>
      <cdr:x>0.48266</cdr:x>
      <cdr:y>0.09108</cdr:y>
    </cdr:to>
    <cdr:sp macro="" textlink="">
      <cdr:nvSpPr>
        <cdr:cNvPr id="4" name="Text Box 16"/>
        <cdr:cNvSpPr txBox="1">
          <a:spLocks xmlns:a="http://schemas.openxmlformats.org/drawingml/2006/main" noChangeArrowheads="1"/>
        </cdr:cNvSpPr>
      </cdr:nvSpPr>
      <cdr:spPr bwMode="auto">
        <a:xfrm xmlns:a="http://schemas.openxmlformats.org/drawingml/2006/main">
          <a:off x="0" y="0"/>
          <a:ext cx="4952888" cy="6886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a:spAutoFit/>
        </a:bodyPr>
        <a:lstStyle xmlns:a="http://schemas.openxmlformats.org/drawingml/2006/main">
          <a:defPPr>
            <a:defRPr lang="zh-CN"/>
          </a:defPPr>
          <a:lvl1pPr algn="l" rtl="0" fontAlgn="base">
            <a:spcBef>
              <a:spcPct val="0"/>
            </a:spcBef>
            <a:spcAft>
              <a:spcPct val="0"/>
            </a:spcAft>
            <a:defRPr sz="1600" b="1" kern="1200">
              <a:solidFill>
                <a:srgbClr val="808080"/>
              </a:solidFill>
              <a:latin typeface="Arial" pitchFamily="34" charset="0"/>
              <a:ea typeface="微软雅黑" pitchFamily="34" charset="-122"/>
            </a:defRPr>
          </a:lvl1pPr>
          <a:lvl2pPr marL="457200" algn="l" rtl="0" fontAlgn="base">
            <a:spcBef>
              <a:spcPct val="0"/>
            </a:spcBef>
            <a:spcAft>
              <a:spcPct val="0"/>
            </a:spcAft>
            <a:defRPr sz="1600" b="1" kern="1200">
              <a:solidFill>
                <a:srgbClr val="808080"/>
              </a:solidFill>
              <a:latin typeface="Arial" pitchFamily="34" charset="0"/>
              <a:ea typeface="微软雅黑" pitchFamily="34" charset="-122"/>
            </a:defRPr>
          </a:lvl2pPr>
          <a:lvl3pPr marL="914400" algn="l" rtl="0" fontAlgn="base">
            <a:spcBef>
              <a:spcPct val="0"/>
            </a:spcBef>
            <a:spcAft>
              <a:spcPct val="0"/>
            </a:spcAft>
            <a:defRPr sz="1600" b="1" kern="1200">
              <a:solidFill>
                <a:srgbClr val="808080"/>
              </a:solidFill>
              <a:latin typeface="Arial" pitchFamily="34" charset="0"/>
              <a:ea typeface="微软雅黑" pitchFamily="34" charset="-122"/>
            </a:defRPr>
          </a:lvl3pPr>
          <a:lvl4pPr marL="1371600" algn="l" rtl="0" fontAlgn="base">
            <a:spcBef>
              <a:spcPct val="0"/>
            </a:spcBef>
            <a:spcAft>
              <a:spcPct val="0"/>
            </a:spcAft>
            <a:defRPr sz="1600" b="1" kern="1200">
              <a:solidFill>
                <a:srgbClr val="808080"/>
              </a:solidFill>
              <a:latin typeface="Arial" pitchFamily="34" charset="0"/>
              <a:ea typeface="微软雅黑" pitchFamily="34" charset="-122"/>
            </a:defRPr>
          </a:lvl4pPr>
          <a:lvl5pPr marL="1828800" algn="l" rtl="0" fontAlgn="base">
            <a:spcBef>
              <a:spcPct val="0"/>
            </a:spcBef>
            <a:spcAft>
              <a:spcPct val="0"/>
            </a:spcAft>
            <a:defRPr sz="1600" b="1" kern="1200">
              <a:solidFill>
                <a:srgbClr val="808080"/>
              </a:solidFill>
              <a:latin typeface="Arial" pitchFamily="34" charset="0"/>
              <a:ea typeface="微软雅黑" pitchFamily="34" charset="-122"/>
            </a:defRPr>
          </a:lvl5pPr>
          <a:lvl6pPr marL="2286000" algn="l" defTabSz="914400" rtl="0" eaLnBrk="1" latinLnBrk="0" hangingPunct="1">
            <a:defRPr sz="1600" b="1" kern="1200">
              <a:solidFill>
                <a:srgbClr val="808080"/>
              </a:solidFill>
              <a:latin typeface="Arial" pitchFamily="34" charset="0"/>
              <a:ea typeface="微软雅黑" pitchFamily="34" charset="-122"/>
            </a:defRPr>
          </a:lvl6pPr>
          <a:lvl7pPr marL="2743200" algn="l" defTabSz="914400" rtl="0" eaLnBrk="1" latinLnBrk="0" hangingPunct="1">
            <a:defRPr sz="1600" b="1" kern="1200">
              <a:solidFill>
                <a:srgbClr val="808080"/>
              </a:solidFill>
              <a:latin typeface="Arial" pitchFamily="34" charset="0"/>
              <a:ea typeface="微软雅黑" pitchFamily="34" charset="-122"/>
            </a:defRPr>
          </a:lvl7pPr>
          <a:lvl8pPr marL="3200400" algn="l" defTabSz="914400" rtl="0" eaLnBrk="1" latinLnBrk="0" hangingPunct="1">
            <a:defRPr sz="1600" b="1" kern="1200">
              <a:solidFill>
                <a:srgbClr val="808080"/>
              </a:solidFill>
              <a:latin typeface="Arial" pitchFamily="34" charset="0"/>
              <a:ea typeface="微软雅黑" pitchFamily="34" charset="-122"/>
            </a:defRPr>
          </a:lvl8pPr>
          <a:lvl9pPr marL="3657600" algn="l" defTabSz="914400" rtl="0" eaLnBrk="1" latinLnBrk="0" hangingPunct="1">
            <a:defRPr sz="1600" b="1" kern="1200">
              <a:solidFill>
                <a:srgbClr val="808080"/>
              </a:solidFill>
              <a:latin typeface="Arial" pitchFamily="34" charset="0"/>
              <a:ea typeface="微软雅黑" pitchFamily="34" charset="-122"/>
            </a:defRPr>
          </a:lvl9pPr>
        </a:lstStyle>
        <a:p xmlns:a="http://schemas.openxmlformats.org/drawingml/2006/main">
          <a:pPr>
            <a:lnSpc>
              <a:spcPct val="155000"/>
            </a:lnSpc>
            <a:defRPr/>
          </a:pPr>
          <a:r>
            <a:rPr lang="zh-CN" altLang="en-US" sz="2500" dirty="0" smtClean="0">
              <a:solidFill>
                <a:srgbClr val="FFFFFF"/>
              </a:solidFill>
              <a:latin typeface="微软雅黑" pitchFamily="34" charset="-122"/>
              <a:ea typeface="微软雅黑" pitchFamily="34" charset="-122"/>
            </a:rPr>
            <a:t>     绩效结果划分及应用</a:t>
          </a:r>
          <a:r>
            <a:rPr lang="en-US" altLang="zh-CN" sz="2500" dirty="0" smtClean="0">
              <a:solidFill>
                <a:srgbClr val="FFFFFF"/>
              </a:solidFill>
              <a:latin typeface="微软雅黑" pitchFamily="34" charset="-122"/>
              <a:ea typeface="微软雅黑" pitchFamily="34" charset="-122"/>
            </a:rPr>
            <a:t>(1/3)</a:t>
          </a:r>
          <a:endParaRPr lang="zh-CN" altLang="en-US" sz="2500" dirty="0">
            <a:solidFill>
              <a:srgbClr val="FFFFFF"/>
            </a:solidFill>
            <a:latin typeface="微软雅黑" pitchFamily="34" charset="-122"/>
            <a:ea typeface="微软雅黑" pitchFamily="34" charset="-122"/>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0.3093</cdr:x>
      <cdr:y>0.03077</cdr:y>
    </cdr:from>
    <cdr:to>
      <cdr:x>0.62239</cdr:x>
      <cdr:y>0.11385</cdr:y>
    </cdr:to>
    <cdr:sp macro="" textlink="">
      <cdr:nvSpPr>
        <cdr:cNvPr id="2" name="TextBox 1"/>
        <cdr:cNvSpPr txBox="1"/>
      </cdr:nvSpPr>
      <cdr:spPr>
        <a:xfrm xmlns:a="http://schemas.openxmlformats.org/drawingml/2006/main">
          <a:off x="1552576" y="95251"/>
          <a:ext cx="1571625" cy="2571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1800" b="1" dirty="0"/>
            <a:t>五险一金缴纳比例</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9738" cy="500063"/>
          </a:xfrm>
          <a:prstGeom prst="rect">
            <a:avLst/>
          </a:prstGeom>
        </p:spPr>
        <p:txBody>
          <a:bodyPr vert="horz" wrap="square" lIns="91787" tIns="45894" rIns="91787" bIns="45894"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95725" y="0"/>
            <a:ext cx="2979738" cy="500063"/>
          </a:xfrm>
          <a:prstGeom prst="rect">
            <a:avLst/>
          </a:prstGeom>
        </p:spPr>
        <p:txBody>
          <a:bodyPr vert="horz" lIns="91787" tIns="45894" rIns="91787" bIns="45894" rtlCol="0"/>
          <a:lstStyle>
            <a:lvl1pPr algn="r" eaLnBrk="1" hangingPunct="1">
              <a:defRPr sz="1200" b="0">
                <a:solidFill>
                  <a:schemeClr val="tx1"/>
                </a:solidFill>
                <a:latin typeface="Arial" charset="0"/>
                <a:ea typeface="宋体" pitchFamily="2" charset="-122"/>
              </a:defRPr>
            </a:lvl1pPr>
          </a:lstStyle>
          <a:p>
            <a:pPr>
              <a:defRPr/>
            </a:pPr>
            <a:fld id="{9C4E5F67-508D-44D7-B674-A61C6A685042}" type="datetimeFigureOut">
              <a:rPr lang="zh-CN" altLang="en-US"/>
              <a:pPr>
                <a:defRPr/>
              </a:pPr>
              <a:t>2017-8-29</a:t>
            </a:fld>
            <a:endParaRPr lang="zh-CN" altLang="en-US"/>
          </a:p>
        </p:txBody>
      </p:sp>
      <p:sp>
        <p:nvSpPr>
          <p:cNvPr id="4" name="页脚占位符 3"/>
          <p:cNvSpPr>
            <a:spLocks noGrp="1"/>
          </p:cNvSpPr>
          <p:nvPr>
            <p:ph type="ftr" sz="quarter" idx="2"/>
          </p:nvPr>
        </p:nvSpPr>
        <p:spPr>
          <a:xfrm>
            <a:off x="0" y="9499600"/>
            <a:ext cx="2979738" cy="500063"/>
          </a:xfrm>
          <a:prstGeom prst="rect">
            <a:avLst/>
          </a:prstGeom>
        </p:spPr>
        <p:txBody>
          <a:bodyPr vert="horz" wrap="square" lIns="91787" tIns="45894" rIns="91787" bIns="45894"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dirty="0"/>
          </a:p>
        </p:txBody>
      </p:sp>
      <p:sp>
        <p:nvSpPr>
          <p:cNvPr id="5" name="灯片编号占位符 4"/>
          <p:cNvSpPr>
            <a:spLocks noGrp="1"/>
          </p:cNvSpPr>
          <p:nvPr>
            <p:ph type="sldNum" sz="quarter" idx="3"/>
          </p:nvPr>
        </p:nvSpPr>
        <p:spPr>
          <a:xfrm>
            <a:off x="3895725" y="9499600"/>
            <a:ext cx="2979738" cy="500063"/>
          </a:xfrm>
          <a:prstGeom prst="rect">
            <a:avLst/>
          </a:prstGeom>
        </p:spPr>
        <p:txBody>
          <a:bodyPr vert="horz" lIns="91787" tIns="45894" rIns="91787" bIns="45894" rtlCol="0" anchor="b"/>
          <a:lstStyle>
            <a:lvl1pPr algn="r" eaLnBrk="1" hangingPunct="1">
              <a:defRPr sz="1200" b="0">
                <a:solidFill>
                  <a:schemeClr val="tx1"/>
                </a:solidFill>
                <a:latin typeface="Arial" charset="0"/>
                <a:ea typeface="宋体" pitchFamily="2" charset="-122"/>
              </a:defRPr>
            </a:lvl1pPr>
          </a:lstStyle>
          <a:p>
            <a:pPr>
              <a:defRPr/>
            </a:pPr>
            <a:fld id="{D26EAACD-2A15-42D3-BCB0-52DC646EF465}" type="slidenum">
              <a:rPr lang="zh-CN" altLang="en-US"/>
              <a:pPr>
                <a:defRPr/>
              </a:pPr>
              <a:t>‹#›</a:t>
            </a:fld>
            <a:endParaRPr lang="zh-CN" altLang="en-US"/>
          </a:p>
        </p:txBody>
      </p:sp>
    </p:spTree>
    <p:extLst>
      <p:ext uri="{BB962C8B-B14F-4D97-AF65-F5344CB8AC3E}">
        <p14:creationId xmlns:p14="http://schemas.microsoft.com/office/powerpoint/2010/main" xmlns="" val="11615831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9738" cy="500063"/>
          </a:xfrm>
          <a:prstGeom prst="rect">
            <a:avLst/>
          </a:prstGeom>
          <a:noFill/>
          <a:ln w="9525">
            <a:noFill/>
            <a:miter lim="800000"/>
            <a:headEnd/>
            <a:tailEnd/>
          </a:ln>
          <a:effectLst/>
        </p:spPr>
        <p:txBody>
          <a:bodyPr vert="horz" wrap="square" lIns="91787" tIns="45894" rIns="91787" bIns="45894"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13315" name="Rectangle 3"/>
          <p:cNvSpPr>
            <a:spLocks noGrp="1" noChangeArrowheads="1"/>
          </p:cNvSpPr>
          <p:nvPr>
            <p:ph type="dt" idx="1"/>
          </p:nvPr>
        </p:nvSpPr>
        <p:spPr bwMode="auto">
          <a:xfrm>
            <a:off x="3895725" y="0"/>
            <a:ext cx="2979738" cy="500063"/>
          </a:xfrm>
          <a:prstGeom prst="rect">
            <a:avLst/>
          </a:prstGeom>
          <a:noFill/>
          <a:ln w="9525">
            <a:noFill/>
            <a:miter lim="800000"/>
            <a:headEnd/>
            <a:tailEnd/>
          </a:ln>
          <a:effectLst/>
        </p:spPr>
        <p:txBody>
          <a:bodyPr vert="horz" wrap="square" lIns="91787" tIns="45894" rIns="91787" bIns="45894"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fld id="{BAC3CE95-5705-4E2E-9950-D377ABEB637C}" type="datetimeFigureOut">
              <a:rPr lang="en-US" altLang="zh-CN"/>
              <a:pPr>
                <a:defRPr/>
              </a:pPr>
              <a:t>8/29/2017</a:t>
            </a:fld>
            <a:endParaRPr lang="en-US" altLang="zh-CN" dirty="0"/>
          </a:p>
        </p:txBody>
      </p:sp>
      <p:sp>
        <p:nvSpPr>
          <p:cNvPr id="29700" name="Rectangle 4"/>
          <p:cNvSpPr>
            <a:spLocks noGrp="1" noRot="1" noChangeAspect="1" noChangeArrowheads="1" noTextEdit="1"/>
          </p:cNvSpPr>
          <p:nvPr>
            <p:ph type="sldImg" idx="2"/>
          </p:nvPr>
        </p:nvSpPr>
        <p:spPr bwMode="auto">
          <a:xfrm>
            <a:off x="893763" y="750888"/>
            <a:ext cx="5089525" cy="3749675"/>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688975" y="4751388"/>
            <a:ext cx="5499100" cy="4498975"/>
          </a:xfrm>
          <a:prstGeom prst="rect">
            <a:avLst/>
          </a:prstGeom>
          <a:noFill/>
          <a:ln w="9525">
            <a:noFill/>
            <a:miter lim="800000"/>
            <a:headEnd/>
            <a:tailEnd/>
          </a:ln>
          <a:effectLst/>
        </p:spPr>
        <p:txBody>
          <a:bodyPr vert="horz" wrap="square" lIns="91787" tIns="45894" rIns="91787" bIns="4589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9499600"/>
            <a:ext cx="2979738" cy="500063"/>
          </a:xfrm>
          <a:prstGeom prst="rect">
            <a:avLst/>
          </a:prstGeom>
          <a:noFill/>
          <a:ln w="9525">
            <a:noFill/>
            <a:miter lim="800000"/>
            <a:headEnd/>
            <a:tailEnd/>
          </a:ln>
          <a:effectLst/>
        </p:spPr>
        <p:txBody>
          <a:bodyPr vert="horz" wrap="square" lIns="91787" tIns="45894" rIns="91787" bIns="45894"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dirty="0"/>
          </a:p>
        </p:txBody>
      </p:sp>
      <p:sp>
        <p:nvSpPr>
          <p:cNvPr id="13319" name="Rectangle 7"/>
          <p:cNvSpPr>
            <a:spLocks noGrp="1" noChangeArrowheads="1"/>
          </p:cNvSpPr>
          <p:nvPr>
            <p:ph type="sldNum" sz="quarter" idx="5"/>
          </p:nvPr>
        </p:nvSpPr>
        <p:spPr bwMode="auto">
          <a:xfrm>
            <a:off x="3895725" y="9499600"/>
            <a:ext cx="2979738" cy="500063"/>
          </a:xfrm>
          <a:prstGeom prst="rect">
            <a:avLst/>
          </a:prstGeom>
          <a:noFill/>
          <a:ln w="9525">
            <a:noFill/>
            <a:miter lim="800000"/>
            <a:headEnd/>
            <a:tailEnd/>
          </a:ln>
          <a:effectLst/>
        </p:spPr>
        <p:txBody>
          <a:bodyPr vert="horz" wrap="square" lIns="91787" tIns="45894" rIns="91787" bIns="45894" numCol="1" anchor="b" anchorCtr="0" compatLnSpc="1">
            <a:prstTxWarp prst="textNoShape">
              <a:avLst/>
            </a:prstTxWarp>
          </a:bodyPr>
          <a:lstStyle>
            <a:lvl1pPr algn="r" eaLnBrk="1" hangingPunct="1">
              <a:defRPr sz="1200" b="0">
                <a:solidFill>
                  <a:schemeClr val="tx1"/>
                </a:solidFill>
                <a:latin typeface="Arial" charset="0"/>
                <a:ea typeface="宋体" charset="-122"/>
              </a:defRPr>
            </a:lvl1pPr>
          </a:lstStyle>
          <a:p>
            <a:pPr>
              <a:defRPr/>
            </a:pPr>
            <a:fld id="{96329463-95D0-40DC-8C73-E39A1180379E}" type="slidenum">
              <a:rPr lang="en-US" altLang="zh-CN"/>
              <a:pPr>
                <a:defRPr/>
              </a:pPr>
              <a:t>‹#›</a:t>
            </a:fld>
            <a:endParaRPr lang="en-US" altLang="zh-CN" dirty="0"/>
          </a:p>
        </p:txBody>
      </p:sp>
    </p:spTree>
    <p:extLst>
      <p:ext uri="{BB962C8B-B14F-4D97-AF65-F5344CB8AC3E}">
        <p14:creationId xmlns:p14="http://schemas.microsoft.com/office/powerpoint/2010/main" xmlns="" val="38028522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896995" y="9501187"/>
            <a:ext cx="2980055" cy="500063"/>
          </a:xfrm>
          <a:prstGeom prst="rect">
            <a:avLst/>
          </a:prstGeom>
          <a:noFill/>
          <a:ln w="9525">
            <a:noFill/>
            <a:miter lim="800000"/>
            <a:headEnd/>
            <a:tailEnd/>
          </a:ln>
        </p:spPr>
        <p:txBody>
          <a:bodyPr lIns="96442" tIns="48221" rIns="96442" bIns="48221" anchor="b"/>
          <a:lstStyle/>
          <a:p>
            <a:pPr algn="r"/>
            <a:fld id="{06DAC3D6-98C8-42C8-ADB6-C6527BCE0807}" type="slidenum">
              <a:rPr lang="en-US" altLang="zh-CN" sz="1300"/>
              <a:pPr algn="r"/>
              <a:t>12</a:t>
            </a:fld>
            <a:endParaRPr lang="en-US" altLang="zh-CN" sz="1300" dirty="0"/>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zh-CN" altLang="en-US" dirty="0" smtClean="0">
                <a:latin typeface="Arial" pitchFamily="34" charset="0"/>
              </a:rPr>
              <a:t>在本页</a:t>
            </a:r>
            <a:r>
              <a:rPr lang="en-US" altLang="zh-CN" dirty="0" err="1" smtClean="0">
                <a:latin typeface="Arial" pitchFamily="34" charset="0"/>
              </a:rPr>
              <a:t>ppt</a:t>
            </a:r>
            <a:r>
              <a:rPr lang="zh-CN" altLang="en-US" dirty="0" smtClean="0">
                <a:latin typeface="Arial" pitchFamily="34" charset="0"/>
              </a:rPr>
              <a:t>中除了介绍绩效管理的学术定义以外，可以简单介绍一下绩效管理对公司、管理者和员工的意义，比如举个实际上生活中的例子，对于新进人员来说，更好理解绩效管理。</a:t>
            </a:r>
            <a:endParaRPr lang="zh-CN" altLang="zh-CN" dirty="0"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latin typeface="Arial" pitchFamily="34" charset="0"/>
                <a:ea typeface="宋体" pitchFamily="2" charset="-122"/>
              </a:rPr>
              <a:t>绩效管理一个</a:t>
            </a:r>
            <a:r>
              <a:rPr lang="en-US" altLang="zh-CN" dirty="0" smtClean="0">
                <a:latin typeface="Arial" pitchFamily="34" charset="0"/>
                <a:ea typeface="宋体" pitchFamily="2" charset="-122"/>
              </a:rPr>
              <a:t>PDCA</a:t>
            </a:r>
            <a:r>
              <a:rPr lang="zh-CN" altLang="en-US" dirty="0" smtClean="0">
                <a:latin typeface="Arial" pitchFamily="34" charset="0"/>
                <a:ea typeface="宋体" pitchFamily="2" charset="-122"/>
              </a:rPr>
              <a:t>的完整循环：围绕组织目标的达成，通过计划制定、执行辅导、考核评价、结果应用和改进的循环，确保绩效持续提升。</a:t>
            </a:r>
            <a:endParaRPr lang="en-US" altLang="zh-CN" dirty="0" smtClean="0">
              <a:latin typeface="Arial" pitchFamily="34" charset="0"/>
              <a:ea typeface="宋体" pitchFamily="2" charset="-122"/>
            </a:endParaRPr>
          </a:p>
          <a:p>
            <a:r>
              <a:rPr lang="zh-CN" altLang="en-US" dirty="0" smtClean="0">
                <a:latin typeface="Arial" pitchFamily="34" charset="0"/>
                <a:ea typeface="宋体" pitchFamily="2" charset="-122"/>
              </a:rPr>
              <a:t>绩效管理不只是绩效考核，各个环节都应当予以重视。考核只是一种手段，绩效管理的目的是绩效改进，在每次考核后应深刻分析自身存在不足并进行改进。</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itchFamily="34" charset="0"/>
                <a:ea typeface="宋体" pitchFamily="2" charset="-122"/>
              </a:rPr>
              <a:t>绩效管理的核心在于绩效沟通。 在考核周期初，你的领导会和你在双向沟通的基础上制定的你的绩效计划；在过程中，你的领导也会及时发现你存在的问题并及时给你进行指导纠偏，当然你有什么需要资源支持的也要及时和领导沟通来获取领导的支持；当你的绩效结果审批之后，领导会给你进行正式的绩效面谈，这个面谈会跟你沟通你的绩效考核结果，当期工作的优点、不足，下期如何改进。绩效沟通贯穿绩效管理的全周期，记住你不是一个人在战斗！</a:t>
            </a:r>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pitchFamily="34" charset="0"/>
                <a:ea typeface="宋体" pitchFamily="2" charset="-122"/>
              </a:rPr>
              <a:t>月度工作计划、</a:t>
            </a:r>
            <a:r>
              <a:rPr lang="en-US" altLang="zh-CN" dirty="0" smtClean="0">
                <a:latin typeface="Arial" pitchFamily="34" charset="0"/>
                <a:ea typeface="宋体" pitchFamily="2" charset="-122"/>
              </a:rPr>
              <a:t>KPI</a:t>
            </a:r>
            <a:r>
              <a:rPr lang="zh-CN" altLang="en-US" dirty="0" smtClean="0">
                <a:latin typeface="Arial" pitchFamily="34" charset="0"/>
                <a:ea typeface="宋体" pitchFamily="2" charset="-122"/>
              </a:rPr>
              <a:t>的考核得分作为你的业绩分数，这也是你最终绩效得分的重要组成部分，一般会占到</a:t>
            </a:r>
            <a:r>
              <a:rPr lang="en-US" altLang="zh-CN" dirty="0" smtClean="0">
                <a:latin typeface="Arial" pitchFamily="34" charset="0"/>
                <a:ea typeface="宋体" pitchFamily="2" charset="-122"/>
              </a:rPr>
              <a:t>70%—90%</a:t>
            </a:r>
            <a:r>
              <a:rPr lang="zh-CN" altLang="en-US" dirty="0" smtClean="0">
                <a:latin typeface="Arial" pitchFamily="34" charset="0"/>
                <a:ea typeface="宋体" pitchFamily="2" charset="-122"/>
              </a:rPr>
              <a:t>的权重；宇通很重视员工的文化符合度，每个月会进行文化行为标准的评价，这个一般会占</a:t>
            </a:r>
            <a:r>
              <a:rPr lang="en-US" altLang="zh-CN" dirty="0" smtClean="0">
                <a:latin typeface="Arial" pitchFamily="34" charset="0"/>
                <a:ea typeface="宋体" pitchFamily="2" charset="-122"/>
              </a:rPr>
              <a:t>10%—30%</a:t>
            </a:r>
            <a:r>
              <a:rPr lang="zh-CN" altLang="en-US" dirty="0" smtClean="0">
                <a:latin typeface="Arial" pitchFamily="34" charset="0"/>
                <a:ea typeface="宋体" pitchFamily="2" charset="-122"/>
              </a:rPr>
              <a:t>的权重；另外，你所获得的奖惩将会在总分基础上进行加减分来影响你的最终绩效。如果过程中发生了杰出表现或者违规行为但又达不到奖惩级别的，可能会作为关键事件加减分直接影响最终绩效。</a:t>
            </a:r>
          </a:p>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p:spPr>
        <p:txBody>
          <a:bodyPr/>
          <a:lstStyle/>
          <a:p>
            <a:r>
              <a:rPr lang="zh-CN" altLang="en-US" dirty="0" smtClean="0">
                <a:latin typeface="Arial" pitchFamily="34" charset="0"/>
                <a:ea typeface="宋体" pitchFamily="2" charset="-122"/>
              </a:rPr>
              <a:t>对着念等级、等级定义及所占比例。</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latin typeface="Arial" pitchFamily="34" charset="0"/>
                <a:ea typeface="宋体" pitchFamily="2" charset="-122"/>
              </a:rPr>
              <a:t>可提一下：</a:t>
            </a:r>
            <a:r>
              <a:rPr lang="en-US" altLang="zh-CN" dirty="0" smtClean="0">
                <a:latin typeface="Arial" pitchFamily="34" charset="0"/>
                <a:ea typeface="宋体" pitchFamily="2" charset="-122"/>
              </a:rPr>
              <a:t>DE</a:t>
            </a:r>
            <a:r>
              <a:rPr lang="zh-CN" altLang="en-US" dirty="0" smtClean="0">
                <a:latin typeface="Arial" pitchFamily="34" charset="0"/>
                <a:ea typeface="宋体" pitchFamily="2" charset="-122"/>
              </a:rPr>
              <a:t>人员需要制定为期</a:t>
            </a:r>
            <a:r>
              <a:rPr lang="en-US" altLang="zh-CN" dirty="0" smtClean="0">
                <a:latin typeface="Arial" pitchFamily="34" charset="0"/>
                <a:ea typeface="宋体" pitchFamily="2" charset="-122"/>
              </a:rPr>
              <a:t>90</a:t>
            </a:r>
            <a:r>
              <a:rPr lang="zh-CN" altLang="en-US" dirty="0" smtClean="0">
                <a:latin typeface="Arial" pitchFamily="34" charset="0"/>
                <a:ea typeface="宋体" pitchFamily="2" charset="-122"/>
              </a:rPr>
              <a:t>天的绩效改进计划，</a:t>
            </a:r>
            <a:r>
              <a:rPr lang="en-US" altLang="zh-CN" dirty="0" smtClean="0">
                <a:latin typeface="Arial" pitchFamily="34" charset="0"/>
                <a:ea typeface="宋体" pitchFamily="2" charset="-122"/>
              </a:rPr>
              <a:t>E</a:t>
            </a:r>
            <a:r>
              <a:rPr lang="zh-CN" altLang="en-US" dirty="0" smtClean="0">
                <a:latin typeface="Arial" pitchFamily="34" charset="0"/>
                <a:ea typeface="宋体" pitchFamily="2" charset="-122"/>
              </a:rPr>
              <a:t>类人员需调岗或针对性培训。</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注意使学员分清楚两个职级的概念，让其理解同一岗位也可以职级不一样。</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重点讲解不同职位族职级区间不一样的原因。</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p:spPr>
        <p:txBody>
          <a:bodyPr/>
          <a:lstStyle/>
          <a:p>
            <a:endParaRPr lang="zh-CN" altLang="en-US" dirty="0" smtClean="0">
              <a:latin typeface="Arial" pitchFamily="34" charset="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一、外部环境的变化：</a:t>
            </a:r>
            <a:r>
              <a:rPr lang="en-US" altLang="zh-CN" dirty="0" smtClean="0"/>
              <a:t>1.</a:t>
            </a:r>
            <a:r>
              <a:rPr lang="zh-CN" altLang="en-US" dirty="0" smtClean="0"/>
              <a:t>行业薪酬水平：</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每年末通过职级薪酬曲线进行调整；</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2.</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社会整体收入水平的提高：每年末通过职级薪酬曲线进行调整</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二、公司内部的变化：</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1.</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公司经营情况变化：根据当年经营情况和下一年的计划，综合考虑年度薪酬调整的额度；</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2.</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价值导向 变化：定期（一年一回顾，三年一梳理）进行职位价值修正，调整职位职级区间；</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3.</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组织结构</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职位设置：增加相关职位，对职位进行价值评估，确定新职位的职级区间</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三、个人方面的变化：</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1.</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能力提升：任职资格认证</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技能鉴定晋级时，调整个人职级；</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2.</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年度综合调薪：根据绩效、任职年限、特殊贡献等计算积分进行调整（个人职级不变）；</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3.</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职位变化：在新职位的职级区间内进行调整。</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可以结合公司薪酬泄密的案例来讲。</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895350" y="750888"/>
            <a:ext cx="5086350" cy="3749675"/>
          </a:xfrm>
          <a:noFill/>
          <a:ln>
            <a:solidFill>
              <a:srgbClr val="000000"/>
            </a:solidFill>
            <a:miter lim="800000"/>
            <a:headEnd/>
            <a:tailEnd/>
          </a:ln>
        </p:spPr>
      </p:sp>
      <p:sp>
        <p:nvSpPr>
          <p:cNvPr id="44035" name="Rectangle 3"/>
          <p:cNvSpPr>
            <a:spLocks noGrp="1" noChangeArrowheads="1"/>
          </p:cNvSpPr>
          <p:nvPr>
            <p:ph type="body" idx="1"/>
          </p:nvPr>
        </p:nvSpPr>
        <p:spPr bwMode="auto">
          <a:xfrm>
            <a:off x="916940" y="4750594"/>
            <a:ext cx="5043170" cy="4500563"/>
          </a:xfrm>
          <a:noFill/>
        </p:spPr>
        <p:txBody>
          <a:bodyPr wrap="square" numCol="1" anchor="t" anchorCtr="0" compatLnSpc="1">
            <a:prstTxWarp prst="textNoShape">
              <a:avLst/>
            </a:prstTxWarp>
          </a:bodyPr>
          <a:lstStyle/>
          <a:p>
            <a:pPr eaLnBrk="1" hangingPunct="1"/>
            <a:r>
              <a:rPr lang="zh-CN" altLang="en-US" dirty="0" smtClean="0">
                <a:latin typeface="宋体" pitchFamily="2" charset="-122"/>
              </a:rPr>
              <a:t>可以互动，让学员自己计算公司与个人缴纳比例。</a:t>
            </a:r>
            <a:endParaRPr lang="en-US" altLang="zh-CN" dirty="0" smtClean="0">
              <a:latin typeface="宋体" pitchFamily="2" charset="-122"/>
            </a:endParaRPr>
          </a:p>
          <a:p>
            <a:pPr eaLnBrk="1" hangingPunct="1"/>
            <a:r>
              <a:rPr lang="zh-CN" altLang="en-US" dirty="0" smtClean="0">
                <a:latin typeface="宋体" pitchFamily="2" charset="-122"/>
              </a:rPr>
              <a:t>由此可见，公司每付给员工</a:t>
            </a:r>
            <a:r>
              <a:rPr lang="en-US" altLang="zh-CN" dirty="0" smtClean="0"/>
              <a:t>1000</a:t>
            </a:r>
            <a:r>
              <a:rPr lang="zh-CN" altLang="en-US" dirty="0" smtClean="0">
                <a:latin typeface="宋体" pitchFamily="2" charset="-122"/>
              </a:rPr>
              <a:t>元的工资，员工还将享受到</a:t>
            </a:r>
            <a:r>
              <a:rPr lang="en-US" altLang="zh-CN" dirty="0" smtClean="0">
                <a:latin typeface="宋体" pitchFamily="2" charset="-122"/>
              </a:rPr>
              <a:t>396.5</a:t>
            </a:r>
            <a:r>
              <a:rPr lang="zh-CN" altLang="en-US" dirty="0" smtClean="0">
                <a:latin typeface="宋体" pitchFamily="2" charset="-122"/>
              </a:rPr>
              <a:t>元的保障性福利。</a:t>
            </a:r>
            <a:r>
              <a:rPr lang="zh-CN" altLang="en-US" dirty="0" smtClean="0"/>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bwMode="auto">
          <a:xfrm>
            <a:off x="895350" y="750888"/>
            <a:ext cx="5086350" cy="3749675"/>
          </a:xfrm>
          <a:noFill/>
          <a:ln>
            <a:solidFill>
              <a:srgbClr val="000000"/>
            </a:solidFill>
            <a:miter lim="800000"/>
            <a:headEnd/>
            <a:tailEnd/>
          </a:ln>
        </p:spPr>
      </p:sp>
      <p:sp>
        <p:nvSpPr>
          <p:cNvPr id="45059" name="Rectangle 3"/>
          <p:cNvSpPr>
            <a:spLocks noGrp="1" noChangeArrowheads="1"/>
          </p:cNvSpPr>
          <p:nvPr>
            <p:ph type="body" idx="1"/>
          </p:nvPr>
        </p:nvSpPr>
        <p:spPr bwMode="auto">
          <a:xfrm>
            <a:off x="916940" y="4750594"/>
            <a:ext cx="5043170" cy="4500563"/>
          </a:xfrm>
          <a:noFill/>
        </p:spPr>
        <p:txBody>
          <a:bodyPr wrap="square" numCol="1" anchor="t" anchorCtr="0" compatLnSpc="1">
            <a:prstTxWarp prst="textNoShape">
              <a:avLst/>
            </a:prstTxWarp>
          </a:bodyPr>
          <a:lstStyle/>
          <a:p>
            <a:pPr eaLnBrk="1" hangingPunct="1"/>
            <a:endParaRPr lang="zh-CN" alt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人力之窗的主要服务内容：档案、社保、公积金、人事证明等程序；个人请假等常用流程。</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人力之窗的主要服务内容：档案、社保、公积金、人事证明等程序；个人请假等常用流程。</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人力之窗的主要服务内容：档案、社保、公积金、人事证明等程序；个人请假等常用流程。</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xmlns="" val="174229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a:ln/>
        </p:spPr>
        <p:txBody>
          <a:bodyPr/>
          <a:lstStyle/>
          <a:p>
            <a:endParaRPr lang="en-US" altLang="zh-CN"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p:spPr>
        <p:txBody>
          <a:bodyPr/>
          <a:lstStyle/>
          <a:p>
            <a:r>
              <a:rPr lang="zh-CN" altLang="en-US" smtClean="0"/>
              <a:t>集中培训：是公司培训最常见的形式，包括内部讲师授课，外聘讲师授课等。</a:t>
            </a:r>
            <a:endParaRPr lang="en-US" altLang="zh-CN" dirty="0" smtClean="0"/>
          </a:p>
          <a:p>
            <a:r>
              <a:rPr lang="zh-CN" altLang="en-US" smtClean="0"/>
              <a:t>外派培训：对于新知识、新技能，公司内部培训资源无法满足时，可外派员工进行培训。员工外出培训后，要承担内部转化的任务。</a:t>
            </a:r>
            <a:endParaRPr lang="en-US" altLang="zh-CN" dirty="0" smtClean="0"/>
          </a:p>
          <a:p>
            <a:r>
              <a:rPr lang="zh-CN" altLang="en-US" smtClean="0"/>
              <a:t>学历教育：目前有基层员工在职大专教育，技术类员工工程硕士教育，管理类员工</a:t>
            </a:r>
            <a:r>
              <a:rPr lang="en-US" altLang="zh-CN" smtClean="0"/>
              <a:t>MBA</a:t>
            </a:r>
            <a:r>
              <a:rPr lang="zh-CN" altLang="en-US" smtClean="0"/>
              <a:t>教育等。（根据公司业务发展需要设置，非例行培训项目）</a:t>
            </a:r>
            <a:endParaRPr lang="en-US" altLang="zh-CN" smtClean="0"/>
          </a:p>
          <a:p>
            <a:r>
              <a:rPr lang="zh-CN" altLang="en-US" smtClean="0"/>
              <a:t>在线学习：公司于</a:t>
            </a:r>
            <a:r>
              <a:rPr lang="en-US" altLang="zh-CN" dirty="0" smtClean="0"/>
              <a:t>2014</a:t>
            </a:r>
            <a:r>
              <a:rPr lang="zh-CN" altLang="en-US" smtClean="0"/>
              <a:t>年上线了</a:t>
            </a:r>
            <a:r>
              <a:rPr lang="en-US" altLang="zh-CN" dirty="0" smtClean="0"/>
              <a:t>E-LEANING</a:t>
            </a:r>
            <a:r>
              <a:rPr lang="zh-CN" altLang="en-US" smtClean="0"/>
              <a:t>学习平台，有外部购买课程资源，也有内部自主开发课程。未来将承担大部分员工基础知识技能培训功能。</a:t>
            </a:r>
            <a:endParaRPr lang="en-US" altLang="zh-C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公司原来的干部选拔讲究水到渠成，也就是说在岗位上好好干，有岗位空缺时由领导直接提名、任命，个人在里面无发言权及机会，这样就很难谈上做好相应准备，而且容易引起其他员工的不公平感，缺乏激励性。</a:t>
            </a:r>
            <a:endParaRPr lang="en-US" altLang="zh-CN" dirty="0" smtClean="0"/>
          </a:p>
          <a:p>
            <a:r>
              <a:rPr lang="zh-CN" altLang="en-US" dirty="0" smtClean="0"/>
              <a:t>任期制：原来干部是无限任期制，出了错误才会被免职。任期制的推行给其他优秀员工更多机会，也给绩效一般的干部相对体面的岗位变动机会。</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若学员想在管理通道有较好发展，就要提升自己的综合素质，尤其是分析问题的能力和演讲沟通能力，并掌握一门专业知识，提前考虑目标岗位，在日常工作中收集问题、思考解决方案，否则很难与现岗位人员竞争。</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逐一解释。</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2" name="Picture 2" descr="C:\Documents and Settings\shuze\桌面\2013封面.jpg"/>
          <p:cNvPicPr>
            <a:picLocks noChangeAspect="1" noChangeArrowheads="1"/>
          </p:cNvPicPr>
          <p:nvPr userDrawn="1"/>
        </p:nvPicPr>
        <p:blipFill>
          <a:blip r:embed="rId2" cstate="email"/>
          <a:srcRect/>
          <a:stretch>
            <a:fillRect/>
          </a:stretch>
        </p:blipFill>
        <p:spPr bwMode="auto">
          <a:xfrm>
            <a:off x="0" y="0"/>
            <a:ext cx="10282238" cy="7561263"/>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011363" y="5292725"/>
            <a:ext cx="6156325" cy="62547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011363" y="676275"/>
            <a:ext cx="6156325" cy="4535488"/>
          </a:xfrm>
        </p:spPr>
        <p:txBody>
          <a:bodyPr vert="horz" wrap="square" lIns="101804" tIns="50902" rIns="101804" bIns="50902"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011363" y="5918200"/>
            <a:ext cx="6156325" cy="8874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440613" y="303213"/>
            <a:ext cx="2308225" cy="59737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12763" y="303213"/>
            <a:ext cx="6775450" cy="59737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12763" y="303213"/>
            <a:ext cx="9236075" cy="64516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12763" y="1763713"/>
            <a:ext cx="4541837" cy="49911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207000" y="1763713"/>
            <a:ext cx="4541838" cy="24193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207000" y="4335463"/>
            <a:ext cx="4541838" cy="24193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69938" y="2349500"/>
            <a:ext cx="8721725" cy="1620838"/>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39875" y="4284663"/>
            <a:ext cx="7181850" cy="1931987"/>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82A9A26D-709D-4A41-892C-F33EF9E5CDE3}" type="slidenum">
              <a:rPr lang="en-US" altLang="zh-CN"/>
              <a:pPr>
                <a:defRPr/>
              </a:pPr>
              <a:t>‹#›</a:t>
            </a:fld>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12763" y="1763713"/>
            <a:ext cx="9236075" cy="49911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D0D26862-AFE4-4453-BFA4-F72E1B338E17}" type="slidenum">
              <a:rPr lang="en-US" altLang="zh-CN"/>
              <a:pPr>
                <a:defRPr/>
              </a:pPr>
              <a:t>‹#›</a:t>
            </a:fld>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11213" y="4859338"/>
            <a:ext cx="8721725" cy="15017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11213" y="3205163"/>
            <a:ext cx="8721725" cy="16541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B1946182-C463-4CC7-8B35-844253C955AA}" type="slidenum">
              <a:rPr lang="en-US" altLang="zh-CN"/>
              <a:pPr>
                <a:defRPr/>
              </a:pPr>
              <a:t>‹#›</a:t>
            </a:fld>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12763" y="1763713"/>
            <a:ext cx="4541837" cy="49911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07000" y="1763713"/>
            <a:ext cx="4541838" cy="49911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88274B36-0B3E-42CC-B835-3DDD8D9B6D13}" type="slidenum">
              <a:rPr lang="en-US" altLang="zh-CN"/>
              <a:pPr>
                <a:defRPr/>
              </a:pPr>
              <a:t>‹#›</a:t>
            </a:fld>
            <a:endParaRPr lang="en-US" altLang="zh-C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12763" y="303213"/>
            <a:ext cx="9236075" cy="1260475"/>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2763" y="1692275"/>
            <a:ext cx="4533900"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12763" y="2397125"/>
            <a:ext cx="4533900" cy="43576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213350" y="1692275"/>
            <a:ext cx="4535488"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213350" y="2397125"/>
            <a:ext cx="4535488" cy="43576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3CA35268-3016-4697-9F69-E5F09EA6B578}"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69938" y="2349500"/>
            <a:ext cx="8721725" cy="1620838"/>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39875" y="4284663"/>
            <a:ext cx="7181850" cy="193198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DA06BA3E-F202-48AC-BBAB-341D5F8CB5D5}" type="slidenum">
              <a:rPr lang="en-US" altLang="zh-CN"/>
              <a:pPr>
                <a:defRPr/>
              </a:pPr>
              <a:t>‹#›</a:t>
            </a:fld>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4FF38E8A-EC37-4026-B167-C524E416D270}" type="slidenum">
              <a:rPr lang="en-US" altLang="zh-CN"/>
              <a:pPr>
                <a:defRPr/>
              </a:pPr>
              <a:t>‹#›</a:t>
            </a:fld>
            <a:endParaRPr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12763" y="301625"/>
            <a:ext cx="3376612" cy="1281113"/>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011613" y="301625"/>
            <a:ext cx="5737225" cy="64531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12763" y="1582738"/>
            <a:ext cx="3376612" cy="5172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C7E8321D-FB75-4C17-9506-3955FB891F1B}" type="slidenum">
              <a:rPr lang="en-US" altLang="zh-CN"/>
              <a:pPr>
                <a:defRPr/>
              </a:pPr>
              <a:t>‹#›</a:t>
            </a:fld>
            <a:endParaRPr lang="en-US" altLang="zh-C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011363" y="5292725"/>
            <a:ext cx="6156325" cy="6254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011363" y="676275"/>
            <a:ext cx="6156325" cy="45354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011363" y="5918200"/>
            <a:ext cx="6156325" cy="88741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15672BBB-0EB5-4D98-B8EE-059A2B2E5D74}" type="slidenum">
              <a:rPr lang="en-US" altLang="zh-CN"/>
              <a:pPr>
                <a:defRPr/>
              </a:pPr>
              <a:t>‹#›</a:t>
            </a:fld>
            <a:endParaRPr lang="en-US" altLang="zh-CN"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12763" y="303213"/>
            <a:ext cx="9236075" cy="1260475"/>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12763" y="1763713"/>
            <a:ext cx="9236075" cy="499110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30C46BE9-BD4B-43A4-A752-6A2FA373D044}" type="slidenum">
              <a:rPr lang="en-US" altLang="zh-CN"/>
              <a:pPr>
                <a:defRPr/>
              </a:pPr>
              <a:t>‹#›</a:t>
            </a:fld>
            <a:endParaRPr lang="en-US" altLang="zh-CN"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440613" y="303213"/>
            <a:ext cx="2308225" cy="64516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12763" y="303213"/>
            <a:ext cx="6775450" cy="645160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5ADC6330-587B-4BE4-A3F0-990EFD5BC0D4}"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11213" y="4859338"/>
            <a:ext cx="8721725" cy="15017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11213" y="3205163"/>
            <a:ext cx="8721725"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12763" y="1285875"/>
            <a:ext cx="4541837"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07000" y="1285875"/>
            <a:ext cx="4541838"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12763" y="303213"/>
            <a:ext cx="9236075" cy="126047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2763" y="1692275"/>
            <a:ext cx="453390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12763" y="2397125"/>
            <a:ext cx="4533900"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213350" y="1692275"/>
            <a:ext cx="453548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213350" y="2397125"/>
            <a:ext cx="4535488" cy="4357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12763" y="301625"/>
            <a:ext cx="3376612" cy="1281113"/>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011613" y="301625"/>
            <a:ext cx="5737225" cy="64531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12763" y="1582738"/>
            <a:ext cx="3376612"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 descr="C:\Documents and Settings\shuze\桌面\2013 母版-.jpg"/>
          <p:cNvPicPr>
            <a:picLocks noChangeAspect="1" noChangeArrowheads="1"/>
          </p:cNvPicPr>
          <p:nvPr/>
        </p:nvPicPr>
        <p:blipFill>
          <a:blip r:embed="rId16" cstate="email"/>
          <a:srcRect/>
          <a:stretch>
            <a:fillRect/>
          </a:stretch>
        </p:blipFill>
        <p:spPr bwMode="auto">
          <a:xfrm>
            <a:off x="-4763" y="-4763"/>
            <a:ext cx="10271126" cy="7570788"/>
          </a:xfrm>
          <a:prstGeom prst="rect">
            <a:avLst/>
          </a:prstGeom>
          <a:noFill/>
          <a:ln w="9525">
            <a:noFill/>
            <a:miter lim="800000"/>
            <a:headEnd/>
            <a:tailEnd/>
          </a:ln>
        </p:spPr>
      </p:pic>
      <p:sp>
        <p:nvSpPr>
          <p:cNvPr id="3" name="灯片编号占位符 2"/>
          <p:cNvSpPr>
            <a:spLocks noGrp="1"/>
          </p:cNvSpPr>
          <p:nvPr>
            <p:ph type="sldNum" sz="quarter" idx="4"/>
          </p:nvPr>
        </p:nvSpPr>
        <p:spPr bwMode="auto">
          <a:xfrm>
            <a:off x="4148138" y="7008813"/>
            <a:ext cx="2392362" cy="401637"/>
          </a:xfrm>
          <a:prstGeom prst="rect">
            <a:avLst/>
          </a:prstGeom>
          <a:noFill/>
          <a:ln w="9525">
            <a:noFill/>
            <a:miter lim="800000"/>
            <a:headEnd/>
            <a:tailEnd/>
          </a:ln>
        </p:spPr>
        <p:txBody>
          <a:bodyPr vert="horz" wrap="square" lIns="91429" tIns="45714" rIns="91429" bIns="45714" numCol="1" anchor="ctr" anchorCtr="0" compatLnSpc="1">
            <a:prstTxWarp prst="textNoShape">
              <a:avLst/>
            </a:prstTxWarp>
          </a:bodyPr>
          <a:lstStyle>
            <a:lvl1pPr algn="ctr" eaLnBrk="0" hangingPunct="0">
              <a:defRPr sz="1200" b="0">
                <a:solidFill>
                  <a:schemeClr val="tx1"/>
                </a:solidFill>
                <a:latin typeface="Arial" charset="0"/>
              </a:defRPr>
            </a:lvl1pPr>
          </a:lstStyle>
          <a:p>
            <a:pPr>
              <a:defRPr/>
            </a:pPr>
            <a:r>
              <a:rPr lang="zh-CN" altLang="en-US"/>
              <a:t>第</a:t>
            </a:r>
            <a:r>
              <a:rPr lang="en-US" altLang="zh-CN" dirty="0"/>
              <a:t>1</a:t>
            </a:r>
            <a:r>
              <a:rPr lang="zh-CN" altLang="en-US"/>
              <a:t>页</a:t>
            </a:r>
            <a:r>
              <a:rPr lang="en-US" altLang="zh-CN" dirty="0"/>
              <a:t>/</a:t>
            </a:r>
            <a:r>
              <a:rPr lang="zh-CN" altLang="en-US"/>
              <a:t>共</a:t>
            </a:r>
            <a:r>
              <a:rPr lang="en-US" altLang="zh-CN" dirty="0"/>
              <a:t>51</a:t>
            </a:r>
            <a:r>
              <a:rPr lang="zh-CN" altLang="en-US"/>
              <a:t>页</a:t>
            </a:r>
          </a:p>
        </p:txBody>
      </p:sp>
    </p:spTree>
  </p:cSld>
  <p:clrMap bg1="lt1" tx1="dk1" bg2="lt2" tx2="dk2" accent1="accent1" accent2="accent2" accent3="accent3" accent4="accent4" accent5="accent5" accent6="accent6" hlink="hlink" folHlink="folHlink"/>
  <p:sldLayoutIdLst>
    <p:sldLayoutId id="2147484827" r:id="rId1"/>
    <p:sldLayoutId id="2147484828" r:id="rId2"/>
    <p:sldLayoutId id="2147484829" r:id="rId3"/>
    <p:sldLayoutId id="2147484830" r:id="rId4"/>
    <p:sldLayoutId id="2147484831" r:id="rId5"/>
    <p:sldLayoutId id="2147484832" r:id="rId6"/>
    <p:sldLayoutId id="2147484833" r:id="rId7"/>
    <p:sldLayoutId id="2147484834" r:id="rId8"/>
    <p:sldLayoutId id="2147484835" r:id="rId9"/>
    <p:sldLayoutId id="2147484836" r:id="rId10"/>
    <p:sldLayoutId id="2147484837" r:id="rId11"/>
    <p:sldLayoutId id="2147484838" r:id="rId12"/>
    <p:sldLayoutId id="2147484839" r:id="rId13"/>
    <p:sldLayoutId id="2147484840" r:id="rId14"/>
  </p:sldLayoutIdLst>
  <p:hf sldNum="0" hdr="0" dt="0"/>
  <p:txStyles>
    <p:titleStyle>
      <a:lvl1pPr algn="ctr" defTabSz="1016000" rtl="0" eaLnBrk="0" fontAlgn="base" hangingPunct="0">
        <a:spcBef>
          <a:spcPct val="0"/>
        </a:spcBef>
        <a:spcAft>
          <a:spcPct val="0"/>
        </a:spcAft>
        <a:defRPr sz="4500">
          <a:solidFill>
            <a:schemeClr val="tx2"/>
          </a:solidFill>
          <a:latin typeface="+mj-lt"/>
          <a:ea typeface="+mj-ea"/>
          <a:cs typeface="+mj-cs"/>
        </a:defRPr>
      </a:lvl1pPr>
      <a:lvl2pPr algn="ctr" defTabSz="1016000" rtl="0" eaLnBrk="0" fontAlgn="base" hangingPunct="0">
        <a:spcBef>
          <a:spcPct val="0"/>
        </a:spcBef>
        <a:spcAft>
          <a:spcPct val="0"/>
        </a:spcAft>
        <a:defRPr sz="4500">
          <a:solidFill>
            <a:schemeClr val="tx2"/>
          </a:solidFill>
          <a:latin typeface="Arial" charset="0"/>
          <a:ea typeface="宋体" charset="-122"/>
        </a:defRPr>
      </a:lvl2pPr>
      <a:lvl3pPr algn="ctr" defTabSz="1016000" rtl="0" eaLnBrk="0" fontAlgn="base" hangingPunct="0">
        <a:spcBef>
          <a:spcPct val="0"/>
        </a:spcBef>
        <a:spcAft>
          <a:spcPct val="0"/>
        </a:spcAft>
        <a:defRPr sz="4500">
          <a:solidFill>
            <a:schemeClr val="tx2"/>
          </a:solidFill>
          <a:latin typeface="Arial" charset="0"/>
          <a:ea typeface="宋体" charset="-122"/>
        </a:defRPr>
      </a:lvl3pPr>
      <a:lvl4pPr algn="ctr" defTabSz="1016000" rtl="0" eaLnBrk="0" fontAlgn="base" hangingPunct="0">
        <a:spcBef>
          <a:spcPct val="0"/>
        </a:spcBef>
        <a:spcAft>
          <a:spcPct val="0"/>
        </a:spcAft>
        <a:defRPr sz="4500">
          <a:solidFill>
            <a:schemeClr val="tx2"/>
          </a:solidFill>
          <a:latin typeface="Arial" charset="0"/>
          <a:ea typeface="宋体" charset="-122"/>
        </a:defRPr>
      </a:lvl4pPr>
      <a:lvl5pPr algn="ctr" defTabSz="1016000" rtl="0" eaLnBrk="0" fontAlgn="base" hangingPunct="0">
        <a:spcBef>
          <a:spcPct val="0"/>
        </a:spcBef>
        <a:spcAft>
          <a:spcPct val="0"/>
        </a:spcAft>
        <a:defRPr sz="4500">
          <a:solidFill>
            <a:schemeClr val="tx2"/>
          </a:solidFill>
          <a:latin typeface="Arial" charset="0"/>
          <a:ea typeface="宋体" charset="-122"/>
        </a:defRPr>
      </a:lvl5pPr>
      <a:lvl6pPr marL="457200" algn="ctr" defTabSz="1017588" rtl="0" fontAlgn="base">
        <a:spcBef>
          <a:spcPct val="0"/>
        </a:spcBef>
        <a:spcAft>
          <a:spcPct val="0"/>
        </a:spcAft>
        <a:defRPr>
          <a:solidFill>
            <a:schemeClr val="tx2"/>
          </a:solidFill>
          <a:latin typeface="Arial" charset="0"/>
          <a:ea typeface="宋体" charset="-122"/>
        </a:defRPr>
      </a:lvl6pPr>
      <a:lvl7pPr marL="914400" algn="ctr" defTabSz="1017588" rtl="0" fontAlgn="base">
        <a:spcBef>
          <a:spcPct val="0"/>
        </a:spcBef>
        <a:spcAft>
          <a:spcPct val="0"/>
        </a:spcAft>
        <a:defRPr>
          <a:solidFill>
            <a:schemeClr val="tx2"/>
          </a:solidFill>
          <a:latin typeface="Arial" charset="0"/>
          <a:ea typeface="宋体" charset="-122"/>
        </a:defRPr>
      </a:lvl7pPr>
      <a:lvl8pPr marL="1371600" algn="ctr" defTabSz="1017588" rtl="0" fontAlgn="base">
        <a:spcBef>
          <a:spcPct val="0"/>
        </a:spcBef>
        <a:spcAft>
          <a:spcPct val="0"/>
        </a:spcAft>
        <a:defRPr>
          <a:solidFill>
            <a:schemeClr val="tx2"/>
          </a:solidFill>
          <a:latin typeface="Arial" charset="0"/>
          <a:ea typeface="宋体" charset="-122"/>
        </a:defRPr>
      </a:lvl8pPr>
      <a:lvl9pPr marL="1828800" algn="ctr" defTabSz="1017588" rtl="0" fontAlgn="base">
        <a:spcBef>
          <a:spcPct val="0"/>
        </a:spcBef>
        <a:spcAft>
          <a:spcPct val="0"/>
        </a:spcAft>
        <a:defRPr>
          <a:solidFill>
            <a:schemeClr val="tx2"/>
          </a:solidFill>
          <a:latin typeface="Arial" charset="0"/>
          <a:ea typeface="宋体" charset="-122"/>
        </a:defRPr>
      </a:lvl9pPr>
    </p:titleStyle>
    <p:bodyStyle>
      <a:lvl1pPr marL="382588" indent="-382588"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7088" indent="-317500" algn="l" defTabSz="1016000" rtl="0" eaLnBrk="0" fontAlgn="base" hangingPunct="0">
        <a:spcBef>
          <a:spcPct val="20000"/>
        </a:spcBef>
        <a:spcAft>
          <a:spcPct val="0"/>
        </a:spcAft>
        <a:buChar char="–"/>
        <a:defRPr sz="3100">
          <a:solidFill>
            <a:schemeClr val="tx1"/>
          </a:solidFill>
          <a:latin typeface="+mn-lt"/>
          <a:ea typeface="+mn-ea"/>
        </a:defRPr>
      </a:lvl2pPr>
      <a:lvl3pPr marL="1273175" indent="-257175" algn="l" defTabSz="1016000" rtl="0" eaLnBrk="0" fontAlgn="base" hangingPunct="0">
        <a:spcBef>
          <a:spcPct val="20000"/>
        </a:spcBef>
        <a:spcAft>
          <a:spcPct val="0"/>
        </a:spcAft>
        <a:buChar char="•"/>
        <a:defRPr sz="2700">
          <a:solidFill>
            <a:schemeClr val="tx1"/>
          </a:solidFill>
          <a:latin typeface="+mn-lt"/>
          <a:ea typeface="+mn-ea"/>
        </a:defRPr>
      </a:lvl3pPr>
      <a:lvl4pPr marL="1782763" indent="-255588" algn="l" defTabSz="1016000" rtl="0" eaLnBrk="0" fontAlgn="base" hangingPunct="0">
        <a:spcBef>
          <a:spcPct val="20000"/>
        </a:spcBef>
        <a:spcAft>
          <a:spcPct val="0"/>
        </a:spcAft>
        <a:buChar char="–"/>
        <a:defRPr sz="2200">
          <a:solidFill>
            <a:schemeClr val="tx1"/>
          </a:solidFill>
          <a:latin typeface="+mn-lt"/>
          <a:ea typeface="+mn-ea"/>
        </a:defRPr>
      </a:lvl4pPr>
      <a:lvl5pPr marL="2290763" indent="-254000" algn="l" defTabSz="1016000" rtl="0" eaLnBrk="0" fontAlgn="base" hangingPunct="0">
        <a:spcBef>
          <a:spcPct val="20000"/>
        </a:spcBef>
        <a:spcAft>
          <a:spcPct val="0"/>
        </a:spcAft>
        <a:buChar char="»"/>
        <a:defRPr sz="2200">
          <a:solidFill>
            <a:schemeClr val="tx1"/>
          </a:solidFill>
          <a:latin typeface="+mn-lt"/>
          <a:ea typeface="+mn-ea"/>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512763" y="6884988"/>
            <a:ext cx="2393950" cy="525462"/>
          </a:xfrm>
          <a:prstGeom prst="rect">
            <a:avLst/>
          </a:prstGeom>
          <a:noFill/>
          <a:ln w="9525">
            <a:noFill/>
            <a:miter lim="800000"/>
            <a:headEnd/>
            <a:tailEnd/>
          </a:ln>
          <a:effectLst/>
        </p:spPr>
        <p:txBody>
          <a:bodyPr vert="horz" wrap="square" lIns="101804" tIns="50902" rIns="101804" bIns="50902" numCol="1" anchor="t" anchorCtr="0" compatLnSpc="1">
            <a:prstTxWarp prst="textNoShape">
              <a:avLst/>
            </a:prstTxWarp>
          </a:bodyPr>
          <a:lstStyle>
            <a:lvl1pPr algn="ctr">
              <a:defRPr sz="1600">
                <a:latin typeface="Arial" charset="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506788" y="6884988"/>
            <a:ext cx="3248025" cy="525462"/>
          </a:xfrm>
          <a:prstGeom prst="rect">
            <a:avLst/>
          </a:prstGeom>
          <a:noFill/>
          <a:ln w="9525">
            <a:noFill/>
            <a:miter lim="800000"/>
            <a:headEnd/>
            <a:tailEnd/>
          </a:ln>
          <a:effectLst/>
        </p:spPr>
        <p:txBody>
          <a:bodyPr vert="horz" wrap="square" lIns="101804" tIns="50902" rIns="101804" bIns="50902" numCol="1" anchor="t" anchorCtr="0" compatLnSpc="1">
            <a:prstTxWarp prst="textNoShape">
              <a:avLst/>
            </a:prstTxWarp>
          </a:bodyPr>
          <a:lstStyle>
            <a:lvl1pPr algn="ctr">
              <a:defRPr sz="1600">
                <a:latin typeface="Arial" charset="0"/>
                <a:ea typeface="宋体" charset="-122"/>
              </a:defRPr>
            </a:lvl1pPr>
          </a:lstStyle>
          <a:p>
            <a:pPr>
              <a:defRPr/>
            </a:pPr>
            <a:endParaRPr lang="en-US" altLang="zh-CN" dirty="0"/>
          </a:p>
        </p:txBody>
      </p:sp>
      <p:sp>
        <p:nvSpPr>
          <p:cNvPr id="1030" name="Rectangle 6"/>
          <p:cNvSpPr>
            <a:spLocks noGrp="1" noChangeArrowheads="1"/>
          </p:cNvSpPr>
          <p:nvPr>
            <p:ph type="sldNum" sz="quarter" idx="4"/>
          </p:nvPr>
        </p:nvSpPr>
        <p:spPr bwMode="auto">
          <a:xfrm>
            <a:off x="7354888" y="6884988"/>
            <a:ext cx="2393950" cy="525462"/>
          </a:xfrm>
          <a:prstGeom prst="rect">
            <a:avLst/>
          </a:prstGeom>
          <a:noFill/>
          <a:ln w="9525">
            <a:noFill/>
            <a:miter lim="800000"/>
            <a:headEnd/>
            <a:tailEnd/>
          </a:ln>
          <a:effectLst/>
        </p:spPr>
        <p:txBody>
          <a:bodyPr vert="horz" wrap="square" lIns="101804" tIns="50902" rIns="101804" bIns="50902" numCol="1" anchor="t" anchorCtr="0" compatLnSpc="1">
            <a:prstTxWarp prst="textNoShape">
              <a:avLst/>
            </a:prstTxWarp>
          </a:bodyPr>
          <a:lstStyle>
            <a:lvl1pPr algn="r">
              <a:defRPr sz="1600">
                <a:latin typeface="Arial" charset="0"/>
                <a:ea typeface="宋体" charset="-122"/>
              </a:defRPr>
            </a:lvl1pPr>
          </a:lstStyle>
          <a:p>
            <a:pPr>
              <a:defRPr/>
            </a:pPr>
            <a:fld id="{5BD7ED87-AA4F-4741-A0A2-74205599E47D}" type="slidenum">
              <a:rPr lang="en-US" altLang="zh-CN"/>
              <a:pPr>
                <a:defRPr/>
              </a:pPr>
              <a:t>‹#›</a:t>
            </a:fld>
            <a:endParaRPr lang="en-US" altLang="zh-CN" dirty="0"/>
          </a:p>
        </p:txBody>
      </p:sp>
      <p:sp>
        <p:nvSpPr>
          <p:cNvPr id="2" name="Text Box 5"/>
          <p:cNvSpPr txBox="1">
            <a:spLocks noChangeArrowheads="1"/>
          </p:cNvSpPr>
          <p:nvPr/>
        </p:nvSpPr>
        <p:spPr bwMode="auto">
          <a:xfrm>
            <a:off x="635000" y="276225"/>
            <a:ext cx="6683375" cy="396875"/>
          </a:xfrm>
          <a:prstGeom prst="rect">
            <a:avLst/>
          </a:prstGeom>
          <a:noFill/>
          <a:ln>
            <a:noFill/>
          </a:ln>
          <a:extLst/>
        </p:spPr>
        <p:txBody>
          <a:bodyPr>
            <a:spAutoFit/>
          </a:bodyPr>
          <a:lstStyle>
            <a:lvl1pPr defTabSz="1017588" eaLnBrk="0" hangingPunct="0">
              <a:defRPr sz="2000">
                <a:solidFill>
                  <a:schemeClr val="tx1"/>
                </a:solidFill>
                <a:latin typeface="Arial" charset="0"/>
                <a:ea typeface="宋体" charset="-122"/>
              </a:defRPr>
            </a:lvl1pPr>
            <a:lvl2pPr marL="742950" indent="-285750" defTabSz="1017588" eaLnBrk="0" hangingPunct="0">
              <a:defRPr sz="2000">
                <a:solidFill>
                  <a:schemeClr val="tx1"/>
                </a:solidFill>
                <a:latin typeface="Arial" charset="0"/>
                <a:ea typeface="宋体" charset="-122"/>
              </a:defRPr>
            </a:lvl2pPr>
            <a:lvl3pPr marL="1143000" indent="-228600" defTabSz="1017588" eaLnBrk="0" hangingPunct="0">
              <a:defRPr sz="2000">
                <a:solidFill>
                  <a:schemeClr val="tx1"/>
                </a:solidFill>
                <a:latin typeface="Arial" charset="0"/>
                <a:ea typeface="宋体" charset="-122"/>
              </a:defRPr>
            </a:lvl3pPr>
            <a:lvl4pPr marL="1600200" indent="-228600" defTabSz="1017588" eaLnBrk="0" hangingPunct="0">
              <a:defRPr sz="2000">
                <a:solidFill>
                  <a:schemeClr val="tx1"/>
                </a:solidFill>
                <a:latin typeface="Arial" charset="0"/>
                <a:ea typeface="宋体" charset="-122"/>
              </a:defRPr>
            </a:lvl4pPr>
            <a:lvl5pPr marL="2057400" indent="-228600" defTabSz="1017588" eaLnBrk="0" hangingPunct="0">
              <a:defRPr sz="2000">
                <a:solidFill>
                  <a:schemeClr val="tx1"/>
                </a:solidFill>
                <a:latin typeface="Arial" charset="0"/>
                <a:ea typeface="宋体" charset="-122"/>
              </a:defRPr>
            </a:lvl5pPr>
            <a:lvl6pPr marL="2514600" indent="-228600" defTabSz="1017588" eaLnBrk="0" fontAlgn="base" hangingPunct="0">
              <a:spcBef>
                <a:spcPct val="0"/>
              </a:spcBef>
              <a:spcAft>
                <a:spcPct val="0"/>
              </a:spcAft>
              <a:defRPr sz="2000">
                <a:solidFill>
                  <a:schemeClr val="tx1"/>
                </a:solidFill>
                <a:latin typeface="Arial" charset="0"/>
                <a:ea typeface="宋体" charset="-122"/>
              </a:defRPr>
            </a:lvl6pPr>
            <a:lvl7pPr marL="2971800" indent="-228600" defTabSz="1017588" eaLnBrk="0" fontAlgn="base" hangingPunct="0">
              <a:spcBef>
                <a:spcPct val="0"/>
              </a:spcBef>
              <a:spcAft>
                <a:spcPct val="0"/>
              </a:spcAft>
              <a:defRPr sz="2000">
                <a:solidFill>
                  <a:schemeClr val="tx1"/>
                </a:solidFill>
                <a:latin typeface="Arial" charset="0"/>
                <a:ea typeface="宋体" charset="-122"/>
              </a:defRPr>
            </a:lvl7pPr>
            <a:lvl8pPr marL="3429000" indent="-228600" defTabSz="1017588" eaLnBrk="0" fontAlgn="base" hangingPunct="0">
              <a:spcBef>
                <a:spcPct val="0"/>
              </a:spcBef>
              <a:spcAft>
                <a:spcPct val="0"/>
              </a:spcAft>
              <a:defRPr sz="2000">
                <a:solidFill>
                  <a:schemeClr val="tx1"/>
                </a:solidFill>
                <a:latin typeface="Arial" charset="0"/>
                <a:ea typeface="宋体" charset="-122"/>
              </a:defRPr>
            </a:lvl8pPr>
            <a:lvl9pPr marL="3886200" indent="-228600" defTabSz="1017588" eaLnBrk="0" fontAlgn="base" hangingPunct="0">
              <a:spcBef>
                <a:spcPct val="0"/>
              </a:spcBef>
              <a:spcAft>
                <a:spcPct val="0"/>
              </a:spcAft>
              <a:defRPr sz="2000">
                <a:solidFill>
                  <a:schemeClr val="tx1"/>
                </a:solidFill>
                <a:latin typeface="Arial" charset="0"/>
                <a:ea typeface="宋体" charset="-122"/>
              </a:defRPr>
            </a:lvl9pPr>
          </a:lstStyle>
          <a:p>
            <a:pPr algn="ctr" eaLnBrk="1" hangingPunct="1">
              <a:spcBef>
                <a:spcPct val="50000"/>
              </a:spcBef>
              <a:defRPr/>
            </a:pPr>
            <a:endParaRPr lang="zh-CN" altLang="en-US" smtClean="0"/>
          </a:p>
        </p:txBody>
      </p:sp>
      <p:sp>
        <p:nvSpPr>
          <p:cNvPr id="3" name="Text Box 6"/>
          <p:cNvSpPr txBox="1">
            <a:spLocks noChangeArrowheads="1"/>
          </p:cNvSpPr>
          <p:nvPr/>
        </p:nvSpPr>
        <p:spPr bwMode="auto">
          <a:xfrm>
            <a:off x="558800" y="1266825"/>
            <a:ext cx="9144000" cy="396875"/>
          </a:xfrm>
          <a:prstGeom prst="rect">
            <a:avLst/>
          </a:prstGeom>
          <a:noFill/>
          <a:ln>
            <a:noFill/>
          </a:ln>
          <a:extLst/>
        </p:spPr>
        <p:txBody>
          <a:bodyPr>
            <a:spAutoFit/>
          </a:bodyPr>
          <a:lstStyle>
            <a:lvl1pPr defTabSz="1017588" eaLnBrk="0" hangingPunct="0">
              <a:defRPr sz="2000">
                <a:solidFill>
                  <a:schemeClr val="tx1"/>
                </a:solidFill>
                <a:latin typeface="Arial" charset="0"/>
                <a:ea typeface="宋体" charset="-122"/>
              </a:defRPr>
            </a:lvl1pPr>
            <a:lvl2pPr marL="742950" indent="-285750" defTabSz="1017588" eaLnBrk="0" hangingPunct="0">
              <a:defRPr sz="2000">
                <a:solidFill>
                  <a:schemeClr val="tx1"/>
                </a:solidFill>
                <a:latin typeface="Arial" charset="0"/>
                <a:ea typeface="宋体" charset="-122"/>
              </a:defRPr>
            </a:lvl2pPr>
            <a:lvl3pPr marL="1143000" indent="-228600" defTabSz="1017588" eaLnBrk="0" hangingPunct="0">
              <a:defRPr sz="2000">
                <a:solidFill>
                  <a:schemeClr val="tx1"/>
                </a:solidFill>
                <a:latin typeface="Arial" charset="0"/>
                <a:ea typeface="宋体" charset="-122"/>
              </a:defRPr>
            </a:lvl3pPr>
            <a:lvl4pPr marL="1600200" indent="-228600" defTabSz="1017588" eaLnBrk="0" hangingPunct="0">
              <a:defRPr sz="2000">
                <a:solidFill>
                  <a:schemeClr val="tx1"/>
                </a:solidFill>
                <a:latin typeface="Arial" charset="0"/>
                <a:ea typeface="宋体" charset="-122"/>
              </a:defRPr>
            </a:lvl4pPr>
            <a:lvl5pPr marL="2057400" indent="-228600" defTabSz="1017588" eaLnBrk="0" hangingPunct="0">
              <a:defRPr sz="2000">
                <a:solidFill>
                  <a:schemeClr val="tx1"/>
                </a:solidFill>
                <a:latin typeface="Arial" charset="0"/>
                <a:ea typeface="宋体" charset="-122"/>
              </a:defRPr>
            </a:lvl5pPr>
            <a:lvl6pPr marL="2514600" indent="-228600" defTabSz="1017588" eaLnBrk="0" fontAlgn="base" hangingPunct="0">
              <a:spcBef>
                <a:spcPct val="0"/>
              </a:spcBef>
              <a:spcAft>
                <a:spcPct val="0"/>
              </a:spcAft>
              <a:defRPr sz="2000">
                <a:solidFill>
                  <a:schemeClr val="tx1"/>
                </a:solidFill>
                <a:latin typeface="Arial" charset="0"/>
                <a:ea typeface="宋体" charset="-122"/>
              </a:defRPr>
            </a:lvl6pPr>
            <a:lvl7pPr marL="2971800" indent="-228600" defTabSz="1017588" eaLnBrk="0" fontAlgn="base" hangingPunct="0">
              <a:spcBef>
                <a:spcPct val="0"/>
              </a:spcBef>
              <a:spcAft>
                <a:spcPct val="0"/>
              </a:spcAft>
              <a:defRPr sz="2000">
                <a:solidFill>
                  <a:schemeClr val="tx1"/>
                </a:solidFill>
                <a:latin typeface="Arial" charset="0"/>
                <a:ea typeface="宋体" charset="-122"/>
              </a:defRPr>
            </a:lvl7pPr>
            <a:lvl8pPr marL="3429000" indent="-228600" defTabSz="1017588" eaLnBrk="0" fontAlgn="base" hangingPunct="0">
              <a:spcBef>
                <a:spcPct val="0"/>
              </a:spcBef>
              <a:spcAft>
                <a:spcPct val="0"/>
              </a:spcAft>
              <a:defRPr sz="2000">
                <a:solidFill>
                  <a:schemeClr val="tx1"/>
                </a:solidFill>
                <a:latin typeface="Arial" charset="0"/>
                <a:ea typeface="宋体" charset="-122"/>
              </a:defRPr>
            </a:lvl8pPr>
            <a:lvl9pPr marL="3886200" indent="-228600" defTabSz="1017588" eaLnBrk="0" fontAlgn="base" hangingPunct="0">
              <a:spcBef>
                <a:spcPct val="0"/>
              </a:spcBef>
              <a:spcAft>
                <a:spcPct val="0"/>
              </a:spcAft>
              <a:defRPr sz="2000">
                <a:solidFill>
                  <a:schemeClr val="tx1"/>
                </a:solidFill>
                <a:latin typeface="Arial" charset="0"/>
                <a:ea typeface="宋体" charset="-122"/>
              </a:defRPr>
            </a:lvl9pPr>
          </a:lstStyle>
          <a:p>
            <a:pPr algn="ctr" eaLnBrk="1" hangingPunct="1">
              <a:spcBef>
                <a:spcPct val="50000"/>
              </a:spcBef>
              <a:defRPr/>
            </a:pPr>
            <a:endParaRPr lang="zh-CN" altLang="en-US" smtClean="0"/>
          </a:p>
        </p:txBody>
      </p:sp>
      <p:sp>
        <p:nvSpPr>
          <p:cNvPr id="2055" name="Rectangle 7"/>
          <p:cNvSpPr>
            <a:spLocks noGrp="1" noChangeArrowheads="1"/>
          </p:cNvSpPr>
          <p:nvPr>
            <p:ph type="body" idx="1"/>
          </p:nvPr>
        </p:nvSpPr>
        <p:spPr bwMode="auto">
          <a:xfrm>
            <a:off x="558800" y="1190625"/>
            <a:ext cx="8915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zh-CN" altLang="en-US" smtClean="0"/>
          </a:p>
        </p:txBody>
      </p:sp>
      <p:sp>
        <p:nvSpPr>
          <p:cNvPr id="2056" name="Rectangle 8"/>
          <p:cNvSpPr>
            <a:spLocks noGrp="1" noChangeArrowheads="1"/>
          </p:cNvSpPr>
          <p:nvPr>
            <p:ph type="title"/>
          </p:nvPr>
        </p:nvSpPr>
        <p:spPr bwMode="auto">
          <a:xfrm>
            <a:off x="558800" y="200025"/>
            <a:ext cx="65532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4816" r:id="rId1"/>
    <p:sldLayoutId id="2147484817" r:id="rId2"/>
    <p:sldLayoutId id="2147484818" r:id="rId3"/>
    <p:sldLayoutId id="2147484819" r:id="rId4"/>
    <p:sldLayoutId id="2147484820" r:id="rId5"/>
    <p:sldLayoutId id="2147484821" r:id="rId6"/>
    <p:sldLayoutId id="2147484822" r:id="rId7"/>
    <p:sldLayoutId id="2147484823" r:id="rId8"/>
    <p:sldLayoutId id="2147484824" r:id="rId9"/>
    <p:sldLayoutId id="2147484825" r:id="rId10"/>
    <p:sldLayoutId id="2147484826" r:id="rId11"/>
  </p:sldLayoutIdLst>
  <p:txStyles>
    <p:titleStyle>
      <a:lvl1pPr algn="ctr" defTabSz="1017588" rtl="0" eaLnBrk="0" fontAlgn="base" hangingPunct="0">
        <a:spcBef>
          <a:spcPct val="0"/>
        </a:spcBef>
        <a:spcAft>
          <a:spcPct val="0"/>
        </a:spcAft>
        <a:defRPr sz="4400">
          <a:solidFill>
            <a:schemeClr val="tx2"/>
          </a:solidFill>
          <a:latin typeface="+mj-lt"/>
          <a:ea typeface="宋体" charset="-122"/>
          <a:cs typeface="+mj-cs"/>
        </a:defRPr>
      </a:lvl1pPr>
      <a:lvl2pPr algn="ctr" defTabSz="1017588" rtl="0" eaLnBrk="0" fontAlgn="base" hangingPunct="0">
        <a:spcBef>
          <a:spcPct val="0"/>
        </a:spcBef>
        <a:spcAft>
          <a:spcPct val="0"/>
        </a:spcAft>
        <a:defRPr sz="4400">
          <a:solidFill>
            <a:schemeClr val="tx2"/>
          </a:solidFill>
          <a:latin typeface="Arial" charset="0"/>
          <a:ea typeface="宋体" charset="-122"/>
        </a:defRPr>
      </a:lvl2pPr>
      <a:lvl3pPr algn="ctr" defTabSz="1017588" rtl="0" eaLnBrk="0" fontAlgn="base" hangingPunct="0">
        <a:spcBef>
          <a:spcPct val="0"/>
        </a:spcBef>
        <a:spcAft>
          <a:spcPct val="0"/>
        </a:spcAft>
        <a:defRPr sz="4400">
          <a:solidFill>
            <a:schemeClr val="tx2"/>
          </a:solidFill>
          <a:latin typeface="Arial" charset="0"/>
          <a:ea typeface="宋体" charset="-122"/>
        </a:defRPr>
      </a:lvl3pPr>
      <a:lvl4pPr algn="ctr" defTabSz="1017588" rtl="0" eaLnBrk="0" fontAlgn="base" hangingPunct="0">
        <a:spcBef>
          <a:spcPct val="0"/>
        </a:spcBef>
        <a:spcAft>
          <a:spcPct val="0"/>
        </a:spcAft>
        <a:defRPr sz="4400">
          <a:solidFill>
            <a:schemeClr val="tx2"/>
          </a:solidFill>
          <a:latin typeface="Arial" charset="0"/>
          <a:ea typeface="宋体" charset="-122"/>
        </a:defRPr>
      </a:lvl4pPr>
      <a:lvl5pPr algn="ctr" defTabSz="1017588" rtl="0" eaLnBrk="0" fontAlgn="base" hangingPunct="0">
        <a:spcBef>
          <a:spcPct val="0"/>
        </a:spcBef>
        <a:spcAft>
          <a:spcPct val="0"/>
        </a:spcAft>
        <a:defRPr sz="4400">
          <a:solidFill>
            <a:schemeClr val="tx2"/>
          </a:solidFill>
          <a:latin typeface="Arial" charset="0"/>
          <a:ea typeface="宋体" charset="-122"/>
        </a:defRPr>
      </a:lvl5pPr>
      <a:lvl6pPr marL="457200" algn="ctr" defTabSz="1017588" rtl="0" fontAlgn="base">
        <a:spcBef>
          <a:spcPct val="0"/>
        </a:spcBef>
        <a:spcAft>
          <a:spcPct val="0"/>
        </a:spcAft>
        <a:defRPr sz="4900">
          <a:solidFill>
            <a:schemeClr val="tx2"/>
          </a:solidFill>
          <a:latin typeface="Arial" charset="0"/>
          <a:ea typeface="SimSun" pitchFamily="2" charset="-122"/>
        </a:defRPr>
      </a:lvl6pPr>
      <a:lvl7pPr marL="914400" algn="ctr" defTabSz="1017588" rtl="0" fontAlgn="base">
        <a:spcBef>
          <a:spcPct val="0"/>
        </a:spcBef>
        <a:spcAft>
          <a:spcPct val="0"/>
        </a:spcAft>
        <a:defRPr sz="4900">
          <a:solidFill>
            <a:schemeClr val="tx2"/>
          </a:solidFill>
          <a:latin typeface="Arial" charset="0"/>
          <a:ea typeface="SimSun" pitchFamily="2" charset="-122"/>
        </a:defRPr>
      </a:lvl7pPr>
      <a:lvl8pPr marL="1371600" algn="ctr" defTabSz="1017588" rtl="0" fontAlgn="base">
        <a:spcBef>
          <a:spcPct val="0"/>
        </a:spcBef>
        <a:spcAft>
          <a:spcPct val="0"/>
        </a:spcAft>
        <a:defRPr sz="4900">
          <a:solidFill>
            <a:schemeClr val="tx2"/>
          </a:solidFill>
          <a:latin typeface="Arial" charset="0"/>
          <a:ea typeface="SimSun" pitchFamily="2" charset="-122"/>
        </a:defRPr>
      </a:lvl8pPr>
      <a:lvl9pPr marL="1828800" algn="ctr" defTabSz="1017588" rtl="0" fontAlgn="base">
        <a:spcBef>
          <a:spcPct val="0"/>
        </a:spcBef>
        <a:spcAft>
          <a:spcPct val="0"/>
        </a:spcAft>
        <a:defRPr sz="4900">
          <a:solidFill>
            <a:schemeClr val="tx2"/>
          </a:solidFill>
          <a:latin typeface="Arial" charset="0"/>
          <a:ea typeface="SimSun" pitchFamily="2" charset="-122"/>
        </a:defRPr>
      </a:lvl9pPr>
    </p:titleStyle>
    <p:bodyStyle>
      <a:lvl1pPr marL="382588" indent="-382588" algn="l" defTabSz="1017588" rtl="0" eaLnBrk="0" fontAlgn="base" hangingPunct="0">
        <a:spcBef>
          <a:spcPct val="20000"/>
        </a:spcBef>
        <a:spcAft>
          <a:spcPct val="0"/>
        </a:spcAft>
        <a:buChar char="•"/>
        <a:defRPr sz="3200">
          <a:solidFill>
            <a:schemeClr val="tx1"/>
          </a:solidFill>
          <a:latin typeface="+mn-lt"/>
          <a:ea typeface="宋体" charset="-122"/>
          <a:cs typeface="+mn-cs"/>
        </a:defRPr>
      </a:lvl1pPr>
      <a:lvl2pPr marL="827088" indent="-317500" algn="l" defTabSz="1017588" rtl="0" eaLnBrk="0" fontAlgn="base" hangingPunct="0">
        <a:spcBef>
          <a:spcPct val="20000"/>
        </a:spcBef>
        <a:spcAft>
          <a:spcPct val="0"/>
        </a:spcAft>
        <a:buChar char="–"/>
        <a:defRPr sz="3100">
          <a:solidFill>
            <a:schemeClr val="tx1"/>
          </a:solidFill>
          <a:latin typeface="+mn-lt"/>
          <a:ea typeface="宋体" charset="-122"/>
        </a:defRPr>
      </a:lvl2pPr>
      <a:lvl3pPr marL="1273175" indent="-255588" algn="l" defTabSz="1017588" rtl="0" eaLnBrk="0" fontAlgn="base" hangingPunct="0">
        <a:spcBef>
          <a:spcPct val="20000"/>
        </a:spcBef>
        <a:spcAft>
          <a:spcPct val="0"/>
        </a:spcAft>
        <a:buChar char="•"/>
        <a:defRPr sz="2700">
          <a:solidFill>
            <a:schemeClr val="tx1"/>
          </a:solidFill>
          <a:latin typeface="+mn-lt"/>
          <a:ea typeface="宋体" charset="-122"/>
        </a:defRPr>
      </a:lvl3pPr>
      <a:lvl4pPr marL="1782763" indent="-255588" algn="l" defTabSz="1017588" rtl="0" eaLnBrk="0" fontAlgn="base" hangingPunct="0">
        <a:spcBef>
          <a:spcPct val="20000"/>
        </a:spcBef>
        <a:spcAft>
          <a:spcPct val="0"/>
        </a:spcAft>
        <a:buChar char="–"/>
        <a:defRPr sz="2200">
          <a:solidFill>
            <a:schemeClr val="tx1"/>
          </a:solidFill>
          <a:latin typeface="+mn-lt"/>
          <a:ea typeface="宋体" charset="-122"/>
        </a:defRPr>
      </a:lvl4pPr>
      <a:lvl5pPr marL="2290763" indent="-254000" algn="l" defTabSz="1017588" rtl="0" eaLnBrk="0" fontAlgn="base" hangingPunct="0">
        <a:spcBef>
          <a:spcPct val="20000"/>
        </a:spcBef>
        <a:spcAft>
          <a:spcPct val="0"/>
        </a:spcAft>
        <a:buChar char="»"/>
        <a:defRPr sz="2200">
          <a:solidFill>
            <a:schemeClr val="tx1"/>
          </a:solidFill>
          <a:latin typeface="+mn-lt"/>
          <a:ea typeface="宋体" charset="-122"/>
        </a:defRPr>
      </a:lvl5pPr>
      <a:lvl6pPr marL="2747963" indent="-254000" algn="l" defTabSz="1017588" rtl="0" fontAlgn="base">
        <a:spcBef>
          <a:spcPct val="20000"/>
        </a:spcBef>
        <a:spcAft>
          <a:spcPct val="0"/>
        </a:spcAft>
        <a:buChar char="»"/>
        <a:defRPr sz="2200">
          <a:solidFill>
            <a:schemeClr val="tx1"/>
          </a:solidFill>
          <a:latin typeface="+mn-lt"/>
          <a:ea typeface="+mn-ea"/>
        </a:defRPr>
      </a:lvl6pPr>
      <a:lvl7pPr marL="3205163" indent="-254000" algn="l" defTabSz="1017588" rtl="0" fontAlgn="base">
        <a:spcBef>
          <a:spcPct val="20000"/>
        </a:spcBef>
        <a:spcAft>
          <a:spcPct val="0"/>
        </a:spcAft>
        <a:buChar char="»"/>
        <a:defRPr sz="2200">
          <a:solidFill>
            <a:schemeClr val="tx1"/>
          </a:solidFill>
          <a:latin typeface="+mn-lt"/>
          <a:ea typeface="+mn-ea"/>
        </a:defRPr>
      </a:lvl7pPr>
      <a:lvl8pPr marL="3662363" indent="-254000" algn="l" defTabSz="1017588" rtl="0" fontAlgn="base">
        <a:spcBef>
          <a:spcPct val="20000"/>
        </a:spcBef>
        <a:spcAft>
          <a:spcPct val="0"/>
        </a:spcAft>
        <a:buChar char="»"/>
        <a:defRPr sz="2200">
          <a:solidFill>
            <a:schemeClr val="tx1"/>
          </a:solidFill>
          <a:latin typeface="+mn-lt"/>
          <a:ea typeface="+mn-ea"/>
        </a:defRPr>
      </a:lvl8pPr>
      <a:lvl9pPr marL="4119563" indent="-254000" algn="l" defTabSz="1017588" rtl="0" fontAlgn="base">
        <a:spcBef>
          <a:spcPct val="20000"/>
        </a:spcBef>
        <a:spcAft>
          <a:spcPct val="0"/>
        </a:spcAft>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3.gif"/><Relationship Id="rId7" Type="http://schemas.openxmlformats.org/officeDocument/2006/relationships/diagramQuickStyle" Target="../diagrams/quickStyle5.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4.gif"/><Relationship Id="rId9" Type="http://schemas.microsoft.com/office/2007/relationships/diagramDrawing" Target="../diagrams/drawing5.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14.xml"/><Relationship Id="rId7" Type="http://schemas.openxmlformats.org/officeDocument/2006/relationships/diagramData" Target="../diagrams/data6.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Microsoft_Office_Excel_97-2003____1.xls"/><Relationship Id="rId11" Type="http://schemas.microsoft.com/office/2007/relationships/diagramDrawing" Target="../diagrams/drawing6.xml"/><Relationship Id="rId5" Type="http://schemas.openxmlformats.org/officeDocument/2006/relationships/package" Target="../embeddings/Microsoft_Office_Excel____1.xlsx"/><Relationship Id="rId10" Type="http://schemas.openxmlformats.org/officeDocument/2006/relationships/diagramColors" Target="../diagrams/colors6.xml"/><Relationship Id="rId4" Type="http://schemas.openxmlformats.org/officeDocument/2006/relationships/image" Target="../media/image17.gif"/><Relationship Id="rId9"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8.gif"/><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mailto:HR@yutong.com"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mailto:hr@yutong.com" TargetMode="External"/><Relationship Id="rId2" Type="http://schemas.openxmlformats.org/officeDocument/2006/relationships/hyperlink" Target="mailto:lzyx@yutong.com" TargetMode="External"/><Relationship Id="rId1" Type="http://schemas.openxmlformats.org/officeDocument/2006/relationships/slideLayout" Target="../slideLayouts/slideLayout8.xml"/><Relationship Id="rId4" Type="http://schemas.openxmlformats.org/officeDocument/2006/relationships/hyperlink" Target="mailto:ytgh@yutong.com"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8.png"/><Relationship Id="rId4" Type="http://schemas.openxmlformats.org/officeDocument/2006/relationships/diagramLayout" Target="../diagrams/layout2.xml"/><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srcRect/>
          <a:stretch>
            <a:fillRect r="-4204"/>
          </a:stretch>
        </a:blipFill>
        <a:effectLst/>
      </p:bgPr>
    </p:bg>
    <p:spTree>
      <p:nvGrpSpPr>
        <p:cNvPr id="1" name=""/>
        <p:cNvGrpSpPr/>
        <p:nvPr/>
      </p:nvGrpSpPr>
      <p:grpSpPr>
        <a:xfrm>
          <a:off x="0" y="0"/>
          <a:ext cx="0" cy="0"/>
          <a:chOff x="0" y="0"/>
          <a:chExt cx="0" cy="0"/>
        </a:xfrm>
      </p:grpSpPr>
      <p:sp>
        <p:nvSpPr>
          <p:cNvPr id="17410" name="Rectangle 28"/>
          <p:cNvSpPr>
            <a:spLocks noChangeArrowheads="1"/>
          </p:cNvSpPr>
          <p:nvPr/>
        </p:nvSpPr>
        <p:spPr bwMode="auto">
          <a:xfrm>
            <a:off x="808038" y="4754563"/>
            <a:ext cx="8915400" cy="715962"/>
          </a:xfrm>
          <a:prstGeom prst="rect">
            <a:avLst/>
          </a:prstGeom>
          <a:noFill/>
          <a:ln w="9525">
            <a:noFill/>
            <a:miter lim="800000"/>
            <a:headEnd/>
            <a:tailEnd/>
          </a:ln>
        </p:spPr>
        <p:txBody>
          <a:bodyPr lIns="101804" tIns="50902" rIns="101804" bIns="50902" anchor="ctr"/>
          <a:lstStyle/>
          <a:p>
            <a:pPr algn="ctr" defTabSz="1017588" eaLnBrk="0" hangingPunct="0"/>
            <a:r>
              <a:rPr lang="zh-CN" altLang="en-US" sz="3200" dirty="0">
                <a:solidFill>
                  <a:srgbClr val="0000FF"/>
                </a:solidFill>
                <a:latin typeface="华文楷体" pitchFamily="2" charset="-122"/>
                <a:ea typeface="华文楷体" pitchFamily="2" charset="-122"/>
                <a:cs typeface="方正大黑简体"/>
              </a:rPr>
              <a:t>主讲人</a:t>
            </a:r>
            <a:r>
              <a:rPr lang="zh-CN" altLang="en-US" sz="3200" dirty="0" smtClean="0">
                <a:solidFill>
                  <a:srgbClr val="0000FF"/>
                </a:solidFill>
                <a:latin typeface="华文楷体" pitchFamily="2" charset="-122"/>
                <a:ea typeface="华文楷体" pitchFamily="2" charset="-122"/>
                <a:cs typeface="方正大黑简体"/>
              </a:rPr>
              <a:t>：人力资源</a:t>
            </a:r>
            <a:r>
              <a:rPr lang="zh-CN" altLang="en-US" sz="3200" smtClean="0">
                <a:solidFill>
                  <a:srgbClr val="0000FF"/>
                </a:solidFill>
                <a:latin typeface="华文楷体" pitchFamily="2" charset="-122"/>
                <a:ea typeface="华文楷体" pitchFamily="2" charset="-122"/>
                <a:cs typeface="方正大黑简体"/>
              </a:rPr>
              <a:t>中心  员工关系经理  郭永利</a:t>
            </a:r>
            <a:endParaRPr lang="en-US" altLang="zh-CN" sz="2400" dirty="0">
              <a:solidFill>
                <a:srgbClr val="FF0000"/>
              </a:solidFill>
              <a:latin typeface="华文楷体" pitchFamily="2" charset="-122"/>
              <a:ea typeface="华文楷体" pitchFamily="2" charset="-122"/>
              <a:cs typeface="方正大黑简体"/>
            </a:endParaRPr>
          </a:p>
        </p:txBody>
      </p:sp>
      <p:graphicFrame>
        <p:nvGraphicFramePr>
          <p:cNvPr id="2078" name="Group 30"/>
          <p:cNvGraphicFramePr>
            <a:graphicFrameLocks noGrp="1"/>
          </p:cNvGraphicFramePr>
          <p:nvPr>
            <p:extLst>
              <p:ext uri="{D42A27DB-BD31-4B8C-83A1-F6EECF244321}">
                <p14:modId xmlns:p14="http://schemas.microsoft.com/office/powerpoint/2010/main" xmlns="" val="1458958667"/>
              </p:ext>
            </p:extLst>
          </p:nvPr>
        </p:nvGraphicFramePr>
        <p:xfrm>
          <a:off x="1777999" y="5808663"/>
          <a:ext cx="6705601" cy="1370502"/>
        </p:xfrm>
        <a:graphic>
          <a:graphicData uri="http://schemas.openxmlformats.org/drawingml/2006/table">
            <a:tbl>
              <a:tblPr/>
              <a:tblGrid>
                <a:gridCol w="1454627"/>
                <a:gridCol w="1840548"/>
                <a:gridCol w="1604803"/>
                <a:gridCol w="1805623"/>
              </a:tblGrid>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信息分类</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20000"/>
                        </a:lnSpc>
                        <a:spcBef>
                          <a:spcPct val="2000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mn-ea"/>
                          <a:ea typeface="+mn-ea"/>
                        </a:rPr>
                        <a:t>培训管理类</a:t>
                      </a:r>
                      <a:endParaRPr kumimoji="1" lang="en-US" altLang="zh-CN" sz="1600" b="0" i="0" u="none" strike="noStrike" cap="none" normalizeH="0" baseline="0" dirty="0" smtClean="0">
                        <a:ln>
                          <a:noFill/>
                        </a:ln>
                        <a:solidFill>
                          <a:schemeClr val="tx1"/>
                        </a:solidFill>
                        <a:effectLst/>
                        <a:latin typeface="+mn-ea"/>
                        <a:ea typeface="+mn-ea"/>
                      </a:endParaRPr>
                    </a:p>
                  </a:txBody>
                  <a:tcPr marL="35976" marR="35976" marT="35994" marB="359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涉密等级</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u="none" strike="noStrike" cap="none" normalizeH="0" baseline="0" dirty="0" smtClean="0">
                          <a:ln>
                            <a:noFill/>
                          </a:ln>
                          <a:effectLst/>
                          <a:latin typeface="+mn-ea"/>
                          <a:ea typeface="+mn-ea"/>
                        </a:rPr>
                        <a:t>内部公开</a:t>
                      </a:r>
                      <a:endParaRPr kumimoji="0" lang="zh-CN" altLang="en-US" sz="1600" b="0" i="0" u="none" strike="noStrike" cap="none" normalizeH="0" baseline="0" dirty="0" smtClean="0">
                        <a:ln>
                          <a:noFill/>
                        </a:ln>
                        <a:solidFill>
                          <a:schemeClr val="tx1"/>
                        </a:solidFill>
                        <a:effectLst/>
                        <a:latin typeface="+mn-ea"/>
                        <a:ea typeface="+mn-ea"/>
                      </a:endParaRPr>
                    </a:p>
                  </a:txBody>
                  <a:tcPr marL="35976" marR="35976" marT="35994" marB="359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责任机构</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人力资源中心</a:t>
                      </a:r>
                    </a:p>
                  </a:txBody>
                  <a:tcPr marL="35976" marR="35976" marT="35994" marB="359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mn-ea"/>
                          <a:ea typeface="+mn-ea"/>
                        </a:rPr>
                        <a:t>负  责  人</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李峰</a:t>
                      </a:r>
                    </a:p>
                  </a:txBody>
                  <a:tcPr marL="35976" marR="35976" marT="35994" marB="359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起草人</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kern="1200" cap="none" normalizeH="0" baseline="0" dirty="0" smtClean="0">
                          <a:ln>
                            <a:noFill/>
                          </a:ln>
                          <a:solidFill>
                            <a:schemeClr val="tx1"/>
                          </a:solidFill>
                          <a:effectLst/>
                          <a:latin typeface="+mn-ea"/>
                          <a:ea typeface="+mn-ea"/>
                          <a:cs typeface="+mn-cs"/>
                        </a:rPr>
                        <a:t>鲁伟强</a:t>
                      </a:r>
                    </a:p>
                  </a:txBody>
                  <a:tcPr marL="35976" marR="35976" marT="35994" marB="359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mn-ea"/>
                          <a:ea typeface="+mn-ea"/>
                        </a:rPr>
                        <a:t>创建时间</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u="none" strike="noStrike" kern="1200" cap="none" normalizeH="0" baseline="0" dirty="0" smtClean="0">
                          <a:ln>
                            <a:noFill/>
                          </a:ln>
                          <a:effectLst/>
                          <a:latin typeface="+mn-ea"/>
                          <a:ea typeface="+mn-ea"/>
                        </a:rPr>
                        <a:t>2016</a:t>
                      </a:r>
                      <a:r>
                        <a:rPr kumimoji="0" lang="zh-CN" altLang="en-US" sz="1600" u="none" strike="noStrike" kern="1200" cap="none" normalizeH="0" baseline="0" dirty="0" smtClean="0">
                          <a:ln>
                            <a:noFill/>
                          </a:ln>
                          <a:effectLst/>
                          <a:latin typeface="+mn-ea"/>
                          <a:ea typeface="+mn-ea"/>
                        </a:rPr>
                        <a:t>年</a:t>
                      </a:r>
                      <a:r>
                        <a:rPr kumimoji="0" lang="en-US" altLang="zh-CN" sz="1600" u="none" strike="noStrike" kern="1200" cap="none" normalizeH="0" baseline="0" dirty="0" smtClean="0">
                          <a:ln>
                            <a:noFill/>
                          </a:ln>
                          <a:effectLst/>
                          <a:latin typeface="+mn-ea"/>
                          <a:ea typeface="+mn-ea"/>
                        </a:rPr>
                        <a:t>7</a:t>
                      </a:r>
                      <a:r>
                        <a:rPr kumimoji="0" lang="zh-CN" altLang="en-US" sz="1600" u="none" strike="noStrike" kern="1200" cap="none" normalizeH="0" baseline="0" dirty="0" smtClean="0">
                          <a:ln>
                            <a:noFill/>
                          </a:ln>
                          <a:effectLst/>
                          <a:latin typeface="+mn-ea"/>
                          <a:ea typeface="+mn-ea"/>
                        </a:rPr>
                        <a:t>月</a:t>
                      </a:r>
                      <a:endParaRPr kumimoji="0" lang="zh-CN" altLang="en-US" sz="1600" b="0" i="0" u="none" strike="noStrike" kern="1200" cap="none" normalizeH="0" baseline="0" dirty="0" smtClean="0">
                        <a:ln>
                          <a:noFill/>
                        </a:ln>
                        <a:solidFill>
                          <a:schemeClr val="tx1"/>
                        </a:solidFill>
                        <a:effectLst/>
                        <a:latin typeface="+mn-ea"/>
                        <a:ea typeface="+mn-ea"/>
                        <a:cs typeface="+mn-cs"/>
                      </a:endParaRPr>
                    </a:p>
                  </a:txBody>
                  <a:tcPr marL="35976" marR="35976" marT="35994" marB="359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34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授权范围</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u="none" strike="noStrike" kern="1200" cap="none" normalizeH="0" baseline="0" dirty="0" smtClean="0">
                          <a:ln>
                            <a:noFill/>
                          </a:ln>
                          <a:effectLst/>
                          <a:latin typeface="+mn-ea"/>
                          <a:ea typeface="+mn-ea"/>
                        </a:rPr>
                        <a:t>集团全体员工</a:t>
                      </a:r>
                      <a:endParaRPr kumimoji="0" lang="zh-CN" altLang="en-US" sz="1600" b="0" i="0" u="none" strike="noStrike" kern="1200" cap="none" normalizeH="0" baseline="0" dirty="0" smtClean="0">
                        <a:ln>
                          <a:noFill/>
                        </a:ln>
                        <a:solidFill>
                          <a:schemeClr val="tx1"/>
                        </a:solidFill>
                        <a:effectLst/>
                        <a:latin typeface="+mn-ea"/>
                        <a:ea typeface="+mn-ea"/>
                        <a:cs typeface="+mn-cs"/>
                      </a:endParaRPr>
                    </a:p>
                  </a:txBody>
                  <a:tcPr marL="35976" marR="35976" marT="35994" marB="359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mn-ea"/>
                          <a:ea typeface="+mn-ea"/>
                        </a:rPr>
                        <a:t>涉密截止时间</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u="none" strike="noStrike" kern="1200" cap="none" normalizeH="0" baseline="0" dirty="0" smtClean="0">
                          <a:ln>
                            <a:noFill/>
                          </a:ln>
                          <a:effectLst/>
                          <a:latin typeface="+mn-ea"/>
                          <a:ea typeface="+mn-ea"/>
                        </a:rPr>
                        <a:t>2017</a:t>
                      </a:r>
                      <a:r>
                        <a:rPr kumimoji="0" lang="zh-CN" altLang="en-US" sz="1600" u="none" strike="noStrike" kern="1200" cap="none" normalizeH="0" baseline="0" dirty="0" smtClean="0">
                          <a:ln>
                            <a:noFill/>
                          </a:ln>
                          <a:effectLst/>
                          <a:latin typeface="+mn-ea"/>
                          <a:ea typeface="+mn-ea"/>
                        </a:rPr>
                        <a:t>年</a:t>
                      </a:r>
                      <a:r>
                        <a:rPr kumimoji="0" lang="en-US" altLang="zh-CN" sz="1600" u="none" strike="noStrike" kern="1200" cap="none" normalizeH="0" baseline="0" dirty="0" smtClean="0">
                          <a:ln>
                            <a:noFill/>
                          </a:ln>
                          <a:effectLst/>
                          <a:latin typeface="+mn-ea"/>
                          <a:ea typeface="+mn-ea"/>
                        </a:rPr>
                        <a:t>6</a:t>
                      </a:r>
                      <a:r>
                        <a:rPr kumimoji="0" lang="zh-CN" altLang="en-US" sz="1600" u="none" strike="noStrike" kern="1200" cap="none" normalizeH="0" baseline="0" dirty="0" smtClean="0">
                          <a:ln>
                            <a:noFill/>
                          </a:ln>
                          <a:effectLst/>
                          <a:latin typeface="+mn-ea"/>
                          <a:ea typeface="+mn-ea"/>
                        </a:rPr>
                        <a:t>月</a:t>
                      </a:r>
                      <a:endParaRPr kumimoji="0" lang="zh-CN" altLang="en-US" sz="1600" b="0" i="0" u="none" strike="noStrike" kern="1200" cap="none" normalizeH="0" baseline="0" dirty="0">
                        <a:ln>
                          <a:noFill/>
                        </a:ln>
                        <a:solidFill>
                          <a:schemeClr val="tx1"/>
                        </a:solidFill>
                        <a:effectLst/>
                        <a:latin typeface="+mn-ea"/>
                        <a:ea typeface="+mn-ea"/>
                        <a:cs typeface="+mn-cs"/>
                      </a:endParaRPr>
                    </a:p>
                  </a:txBody>
                  <a:tcPr marL="35976" marR="35976" marT="35994" marB="359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7438" name="Rectangle 28"/>
          <p:cNvSpPr>
            <a:spLocks noChangeArrowheads="1"/>
          </p:cNvSpPr>
          <p:nvPr/>
        </p:nvSpPr>
        <p:spPr bwMode="auto">
          <a:xfrm>
            <a:off x="863600" y="3248025"/>
            <a:ext cx="8721725" cy="1620838"/>
          </a:xfrm>
          <a:prstGeom prst="rect">
            <a:avLst/>
          </a:prstGeom>
          <a:noFill/>
          <a:ln w="9525">
            <a:noFill/>
            <a:miter lim="800000"/>
            <a:headEnd/>
            <a:tailEnd/>
          </a:ln>
        </p:spPr>
        <p:txBody>
          <a:bodyPr lIns="101804" tIns="50902" rIns="101804" bIns="50902" anchor="ctr"/>
          <a:lstStyle/>
          <a:p>
            <a:pPr algn="ctr" defTabSz="1017588" eaLnBrk="0" hangingPunct="0"/>
            <a:r>
              <a:rPr lang="zh-CN" altLang="en-US" sz="4800" dirty="0" smtClean="0">
                <a:solidFill>
                  <a:schemeClr val="tx1"/>
                </a:solidFill>
                <a:latin typeface="黑体" pitchFamily="2" charset="-122"/>
                <a:ea typeface="黑体" pitchFamily="2" charset="-122"/>
                <a:cs typeface="方正大黑简体"/>
              </a:rPr>
              <a:t>宇通客车人事政策介绍</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a:grpSpLocks/>
          </p:cNvGrpSpPr>
          <p:nvPr/>
        </p:nvGrpSpPr>
        <p:grpSpPr bwMode="auto">
          <a:xfrm>
            <a:off x="1320797" y="1342353"/>
            <a:ext cx="7696200" cy="5220758"/>
            <a:chOff x="1701800" y="1417638"/>
            <a:chExt cx="6200775" cy="4572000"/>
          </a:xfrm>
        </p:grpSpPr>
        <p:sp>
          <p:nvSpPr>
            <p:cNvPr id="26628" name="圆角矩形 89"/>
            <p:cNvSpPr>
              <a:spLocks noChangeArrowheads="1"/>
            </p:cNvSpPr>
            <p:nvPr/>
          </p:nvSpPr>
          <p:spPr bwMode="auto">
            <a:xfrm>
              <a:off x="1701800" y="1570038"/>
              <a:ext cx="1676400" cy="457200"/>
            </a:xfrm>
            <a:prstGeom prst="roundRect">
              <a:avLst>
                <a:gd name="adj" fmla="val 16667"/>
              </a:avLst>
            </a:prstGeom>
            <a:solidFill>
              <a:srgbClr val="00B050"/>
            </a:solidFill>
            <a:ln w="9525" algn="ctr">
              <a:solidFill>
                <a:schemeClr val="tx1"/>
              </a:solidFill>
              <a:round/>
              <a:headEnd/>
              <a:tailEnd/>
            </a:ln>
          </p:spPr>
          <p:txBody>
            <a:bodyPr anchor="ctr"/>
            <a:lstStyle/>
            <a:p>
              <a:pPr marL="34925" algn="ctr" fontAlgn="ctr"/>
              <a:r>
                <a:rPr lang="zh-CN" altLang="en-US" sz="2000" b="1" dirty="0">
                  <a:solidFill>
                    <a:srgbClr val="FFFFFF"/>
                  </a:solidFill>
                  <a:latin typeface="微软雅黑" pitchFamily="34" charset="-122"/>
                </a:rPr>
                <a:t>文化要求</a:t>
              </a:r>
            </a:p>
          </p:txBody>
        </p:sp>
        <p:sp>
          <p:nvSpPr>
            <p:cNvPr id="26629" name="圆角矩形 90"/>
            <p:cNvSpPr>
              <a:spLocks noChangeArrowheads="1"/>
            </p:cNvSpPr>
            <p:nvPr/>
          </p:nvSpPr>
          <p:spPr bwMode="auto">
            <a:xfrm>
              <a:off x="1701800" y="2560638"/>
              <a:ext cx="1676400" cy="457200"/>
            </a:xfrm>
            <a:prstGeom prst="roundRect">
              <a:avLst>
                <a:gd name="adj" fmla="val 16667"/>
              </a:avLst>
            </a:prstGeom>
            <a:solidFill>
              <a:srgbClr val="00B050"/>
            </a:solidFill>
            <a:ln w="9525" algn="ctr">
              <a:solidFill>
                <a:schemeClr val="tx1"/>
              </a:solidFill>
              <a:round/>
              <a:headEnd/>
              <a:tailEnd/>
            </a:ln>
          </p:spPr>
          <p:txBody>
            <a:bodyPr anchor="ctr"/>
            <a:lstStyle/>
            <a:p>
              <a:pPr marL="34925" algn="ctr" fontAlgn="ctr"/>
              <a:r>
                <a:rPr lang="zh-CN" altLang="en-US" sz="2000" b="1">
                  <a:solidFill>
                    <a:srgbClr val="FFFFFF"/>
                  </a:solidFill>
                  <a:latin typeface="微软雅黑" pitchFamily="34" charset="-122"/>
                </a:rPr>
                <a:t>经验要求</a:t>
              </a:r>
            </a:p>
          </p:txBody>
        </p:sp>
        <p:sp>
          <p:nvSpPr>
            <p:cNvPr id="26630" name="圆角矩形 91"/>
            <p:cNvSpPr>
              <a:spLocks noChangeArrowheads="1"/>
            </p:cNvSpPr>
            <p:nvPr/>
          </p:nvSpPr>
          <p:spPr bwMode="auto">
            <a:xfrm>
              <a:off x="1701800" y="5380038"/>
              <a:ext cx="1676400" cy="457200"/>
            </a:xfrm>
            <a:prstGeom prst="roundRect">
              <a:avLst>
                <a:gd name="adj" fmla="val 16667"/>
              </a:avLst>
            </a:prstGeom>
            <a:solidFill>
              <a:srgbClr val="00B050"/>
            </a:solidFill>
            <a:ln w="9525" algn="ctr">
              <a:solidFill>
                <a:schemeClr val="tx1"/>
              </a:solidFill>
              <a:round/>
              <a:headEnd/>
              <a:tailEnd/>
            </a:ln>
          </p:spPr>
          <p:txBody>
            <a:bodyPr anchor="ctr"/>
            <a:lstStyle/>
            <a:p>
              <a:pPr marL="34925" algn="ctr" fontAlgn="ctr"/>
              <a:r>
                <a:rPr lang="zh-CN" altLang="en-US" sz="2000" b="1">
                  <a:solidFill>
                    <a:srgbClr val="FFFFFF"/>
                  </a:solidFill>
                  <a:latin typeface="微软雅黑" pitchFamily="34" charset="-122"/>
                </a:rPr>
                <a:t>实效要求</a:t>
              </a:r>
            </a:p>
          </p:txBody>
        </p:sp>
        <p:sp>
          <p:nvSpPr>
            <p:cNvPr id="26631" name="圆角矩形 92"/>
            <p:cNvSpPr>
              <a:spLocks noChangeArrowheads="1"/>
            </p:cNvSpPr>
            <p:nvPr/>
          </p:nvSpPr>
          <p:spPr bwMode="auto">
            <a:xfrm>
              <a:off x="1701800" y="4465638"/>
              <a:ext cx="1676400" cy="457200"/>
            </a:xfrm>
            <a:prstGeom prst="roundRect">
              <a:avLst>
                <a:gd name="adj" fmla="val 16667"/>
              </a:avLst>
            </a:prstGeom>
            <a:solidFill>
              <a:srgbClr val="00B050"/>
            </a:solidFill>
            <a:ln w="9525" algn="ctr">
              <a:solidFill>
                <a:schemeClr val="tx1"/>
              </a:solidFill>
              <a:round/>
              <a:headEnd/>
              <a:tailEnd/>
            </a:ln>
          </p:spPr>
          <p:txBody>
            <a:bodyPr anchor="ctr"/>
            <a:lstStyle/>
            <a:p>
              <a:pPr marL="34925" algn="ctr" fontAlgn="ctr"/>
              <a:r>
                <a:rPr lang="zh-CN" altLang="en-US" sz="2000" b="1">
                  <a:solidFill>
                    <a:srgbClr val="FFFFFF"/>
                  </a:solidFill>
                  <a:latin typeface="微软雅黑" pitchFamily="34" charset="-122"/>
                </a:rPr>
                <a:t>成果要求</a:t>
              </a:r>
            </a:p>
          </p:txBody>
        </p:sp>
        <p:sp>
          <p:nvSpPr>
            <p:cNvPr id="26632" name="圆角矩形 93"/>
            <p:cNvSpPr>
              <a:spLocks noChangeArrowheads="1"/>
            </p:cNvSpPr>
            <p:nvPr/>
          </p:nvSpPr>
          <p:spPr bwMode="auto">
            <a:xfrm>
              <a:off x="1701800" y="3475038"/>
              <a:ext cx="1676400" cy="457200"/>
            </a:xfrm>
            <a:prstGeom prst="roundRect">
              <a:avLst>
                <a:gd name="adj" fmla="val 16667"/>
              </a:avLst>
            </a:prstGeom>
            <a:solidFill>
              <a:srgbClr val="00B050"/>
            </a:solidFill>
            <a:ln w="9525" algn="ctr">
              <a:solidFill>
                <a:schemeClr val="tx1"/>
              </a:solidFill>
              <a:round/>
              <a:headEnd/>
              <a:tailEnd/>
            </a:ln>
          </p:spPr>
          <p:txBody>
            <a:bodyPr anchor="ctr"/>
            <a:lstStyle/>
            <a:p>
              <a:pPr marL="34925" algn="ctr" fontAlgn="ctr"/>
              <a:r>
                <a:rPr lang="zh-CN" altLang="en-US" sz="2000" b="1">
                  <a:solidFill>
                    <a:srgbClr val="FFFFFF"/>
                  </a:solidFill>
                  <a:latin typeface="微软雅黑" pitchFamily="34" charset="-122"/>
                </a:rPr>
                <a:t>知识要求</a:t>
              </a:r>
            </a:p>
          </p:txBody>
        </p:sp>
        <p:sp>
          <p:nvSpPr>
            <p:cNvPr id="95" name="圆角矩形 94"/>
            <p:cNvSpPr/>
            <p:nvPr/>
          </p:nvSpPr>
          <p:spPr bwMode="auto">
            <a:xfrm>
              <a:off x="4293130" y="1417638"/>
              <a:ext cx="3609445" cy="761777"/>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36000" algn="ctr" defTabSz="1017588">
                <a:defRPr/>
              </a:pPr>
              <a:r>
                <a:rPr lang="zh-CN" altLang="en-US" sz="2000" b="1" dirty="0">
                  <a:solidFill>
                    <a:schemeClr val="bg1"/>
                  </a:solidFill>
                  <a:latin typeface="微软雅黑" pitchFamily="34" charset="-122"/>
                </a:rPr>
                <a:t>文化符合</a:t>
              </a:r>
              <a:r>
                <a:rPr lang="en-US" altLang="zh-CN" sz="2000" b="1" dirty="0">
                  <a:solidFill>
                    <a:schemeClr val="bg1"/>
                  </a:solidFill>
                  <a:latin typeface="微软雅黑" pitchFamily="34" charset="-122"/>
                </a:rPr>
                <a:t>  </a:t>
              </a:r>
              <a:r>
                <a:rPr lang="zh-CN" altLang="en-US" sz="2000" b="1" dirty="0">
                  <a:solidFill>
                    <a:schemeClr val="bg1"/>
                  </a:solidFill>
                  <a:latin typeface="微软雅黑" pitchFamily="34" charset="-122"/>
                </a:rPr>
                <a:t>思想统一</a:t>
              </a:r>
              <a:endParaRPr lang="en-US" altLang="zh-CN" sz="2000" b="1" dirty="0">
                <a:solidFill>
                  <a:schemeClr val="bg1"/>
                </a:solidFill>
                <a:latin typeface="微软雅黑" pitchFamily="34" charset="-122"/>
              </a:endParaRPr>
            </a:p>
          </p:txBody>
        </p:sp>
        <p:sp>
          <p:nvSpPr>
            <p:cNvPr id="96" name="圆角矩形 95"/>
            <p:cNvSpPr/>
            <p:nvPr/>
          </p:nvSpPr>
          <p:spPr bwMode="auto">
            <a:xfrm>
              <a:off x="4293130" y="2408752"/>
              <a:ext cx="3581306" cy="761777"/>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36000" algn="ctr" defTabSz="1017588">
                <a:defRPr/>
              </a:pPr>
              <a:r>
                <a:rPr lang="zh-CN" altLang="en-US" sz="2000" b="1" dirty="0">
                  <a:solidFill>
                    <a:schemeClr val="bg1"/>
                  </a:solidFill>
                  <a:latin typeface="微软雅黑" pitchFamily="34" charset="-122"/>
                </a:rPr>
                <a:t>耐住性子  踏实工作</a:t>
              </a:r>
            </a:p>
          </p:txBody>
        </p:sp>
        <p:sp>
          <p:nvSpPr>
            <p:cNvPr id="97" name="圆角矩形 96"/>
            <p:cNvSpPr/>
            <p:nvPr/>
          </p:nvSpPr>
          <p:spPr bwMode="auto">
            <a:xfrm>
              <a:off x="4293130" y="3322079"/>
              <a:ext cx="3581306" cy="763117"/>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36000" algn="ctr" defTabSz="1017588">
                <a:defRPr/>
              </a:pPr>
              <a:r>
                <a:rPr lang="zh-CN" altLang="en-US" sz="2000" b="1" dirty="0">
                  <a:solidFill>
                    <a:schemeClr val="bg1"/>
                  </a:solidFill>
                  <a:latin typeface="微软雅黑" pitchFamily="34" charset="-122"/>
                </a:rPr>
                <a:t>参加培训  主动学习</a:t>
              </a:r>
            </a:p>
          </p:txBody>
        </p:sp>
        <p:sp>
          <p:nvSpPr>
            <p:cNvPr id="98" name="圆角矩形 97"/>
            <p:cNvSpPr/>
            <p:nvPr/>
          </p:nvSpPr>
          <p:spPr bwMode="auto">
            <a:xfrm>
              <a:off x="4293130" y="4313193"/>
              <a:ext cx="3581306" cy="761777"/>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36000" algn="ctr" defTabSz="1017588">
                <a:defRPr/>
              </a:pPr>
              <a:r>
                <a:rPr lang="zh-CN" altLang="en-US" sz="2000" b="1" dirty="0">
                  <a:solidFill>
                    <a:schemeClr val="bg1"/>
                  </a:solidFill>
                  <a:latin typeface="微软雅黑" pitchFamily="34" charset="-122"/>
                </a:rPr>
                <a:t>勇于担当  追求挑战</a:t>
              </a:r>
            </a:p>
          </p:txBody>
        </p:sp>
        <p:sp>
          <p:nvSpPr>
            <p:cNvPr id="99" name="圆角矩形 98"/>
            <p:cNvSpPr/>
            <p:nvPr/>
          </p:nvSpPr>
          <p:spPr bwMode="auto">
            <a:xfrm>
              <a:off x="4293130" y="5227861"/>
              <a:ext cx="3581306" cy="761777"/>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36000" algn="ctr" defTabSz="1017588">
                <a:defRPr/>
              </a:pPr>
              <a:r>
                <a:rPr lang="zh-CN" altLang="en-US" sz="2000" b="1" dirty="0">
                  <a:solidFill>
                    <a:schemeClr val="bg1"/>
                  </a:solidFill>
                  <a:latin typeface="微软雅黑" pitchFamily="34" charset="-122"/>
                </a:rPr>
                <a:t>结果导向  追求实效</a:t>
              </a:r>
            </a:p>
          </p:txBody>
        </p:sp>
        <p:cxnSp>
          <p:nvCxnSpPr>
            <p:cNvPr id="100" name="直接箭头连接符 99"/>
            <p:cNvCxnSpPr>
              <a:stCxn id="26628" idx="3"/>
              <a:endCxn id="95" idx="1"/>
            </p:cNvCxnSpPr>
            <p:nvPr/>
          </p:nvCxnSpPr>
          <p:spPr bwMode="auto">
            <a:xfrm>
              <a:off x="3378619" y="1798526"/>
              <a:ext cx="914512" cy="2682"/>
            </a:xfrm>
            <a:prstGeom prst="straightConnector1">
              <a:avLst/>
            </a:prstGeom>
            <a:noFill/>
            <a:ln w="19050">
              <a:solidFill>
                <a:schemeClr val="tx1"/>
              </a:solidFill>
              <a:prstDash val="dash"/>
              <a:round/>
              <a:headEnd/>
              <a:tailEnd type="stealth" w="lg" len="lg"/>
            </a:ln>
            <a:effectLst>
              <a:outerShdw blurRad="50800" dist="38100" dir="2700000" algn="tl" rotWithShape="0">
                <a:prstClr val="black">
                  <a:alpha val="40000"/>
                </a:prstClr>
              </a:outerShdw>
            </a:effectLst>
          </p:spPr>
        </p:cxnSp>
        <p:cxnSp>
          <p:nvCxnSpPr>
            <p:cNvPr id="105" name="直接箭头连接符 104"/>
            <p:cNvCxnSpPr>
              <a:stCxn id="26630" idx="3"/>
              <a:endCxn id="99" idx="1"/>
            </p:cNvCxnSpPr>
            <p:nvPr/>
          </p:nvCxnSpPr>
          <p:spPr bwMode="auto">
            <a:xfrm>
              <a:off x="3378619" y="5608750"/>
              <a:ext cx="914512" cy="2682"/>
            </a:xfrm>
            <a:prstGeom prst="straightConnector1">
              <a:avLst/>
            </a:prstGeom>
            <a:noFill/>
            <a:ln w="19050">
              <a:solidFill>
                <a:schemeClr val="tx1"/>
              </a:solidFill>
              <a:prstDash val="dash"/>
              <a:round/>
              <a:headEnd/>
              <a:tailEnd type="stealth" w="lg" len="lg"/>
            </a:ln>
            <a:effectLst>
              <a:outerShdw blurRad="50800" dist="38100" dir="2700000" algn="tl" rotWithShape="0">
                <a:prstClr val="black">
                  <a:alpha val="40000"/>
                </a:prstClr>
              </a:outerShdw>
            </a:effectLst>
          </p:spPr>
        </p:cxnSp>
        <p:cxnSp>
          <p:nvCxnSpPr>
            <p:cNvPr id="106" name="直接箭头连接符 105"/>
            <p:cNvCxnSpPr>
              <a:stCxn id="26631" idx="3"/>
              <a:endCxn id="98" idx="1"/>
            </p:cNvCxnSpPr>
            <p:nvPr/>
          </p:nvCxnSpPr>
          <p:spPr bwMode="auto">
            <a:xfrm>
              <a:off x="3378619" y="4694081"/>
              <a:ext cx="914512" cy="2682"/>
            </a:xfrm>
            <a:prstGeom prst="straightConnector1">
              <a:avLst/>
            </a:prstGeom>
            <a:noFill/>
            <a:ln w="19050">
              <a:solidFill>
                <a:schemeClr val="tx1"/>
              </a:solidFill>
              <a:prstDash val="dash"/>
              <a:round/>
              <a:headEnd/>
              <a:tailEnd type="stealth" w="lg" len="lg"/>
            </a:ln>
            <a:effectLst>
              <a:outerShdw blurRad="50800" dist="38100" dir="2700000" algn="tl" rotWithShape="0">
                <a:prstClr val="black">
                  <a:alpha val="40000"/>
                </a:prstClr>
              </a:outerShdw>
            </a:effectLst>
          </p:spPr>
        </p:cxnSp>
        <p:cxnSp>
          <p:nvCxnSpPr>
            <p:cNvPr id="107" name="直接箭头连接符 106"/>
            <p:cNvCxnSpPr>
              <a:stCxn id="26632" idx="3"/>
              <a:endCxn id="97" idx="1"/>
            </p:cNvCxnSpPr>
            <p:nvPr/>
          </p:nvCxnSpPr>
          <p:spPr bwMode="auto">
            <a:xfrm>
              <a:off x="3378619" y="3704308"/>
              <a:ext cx="914512" cy="2682"/>
            </a:xfrm>
            <a:prstGeom prst="straightConnector1">
              <a:avLst/>
            </a:prstGeom>
            <a:noFill/>
            <a:ln w="19050">
              <a:solidFill>
                <a:schemeClr val="tx1"/>
              </a:solidFill>
              <a:prstDash val="dash"/>
              <a:round/>
              <a:headEnd/>
              <a:tailEnd type="stealth" w="lg" len="lg"/>
            </a:ln>
            <a:effectLst>
              <a:outerShdw blurRad="50800" dist="38100" dir="2700000" algn="tl" rotWithShape="0">
                <a:prstClr val="black">
                  <a:alpha val="40000"/>
                </a:prstClr>
              </a:outerShdw>
            </a:effectLst>
          </p:spPr>
        </p:cxnSp>
        <p:cxnSp>
          <p:nvCxnSpPr>
            <p:cNvPr id="108" name="直接箭头连接符 107"/>
            <p:cNvCxnSpPr>
              <a:stCxn id="26629" idx="3"/>
              <a:endCxn id="96" idx="1"/>
            </p:cNvCxnSpPr>
            <p:nvPr/>
          </p:nvCxnSpPr>
          <p:spPr bwMode="auto">
            <a:xfrm>
              <a:off x="3378619" y="2789640"/>
              <a:ext cx="914512" cy="2682"/>
            </a:xfrm>
            <a:prstGeom prst="straightConnector1">
              <a:avLst/>
            </a:prstGeom>
            <a:noFill/>
            <a:ln w="19050">
              <a:solidFill>
                <a:schemeClr val="tx1"/>
              </a:solidFill>
              <a:prstDash val="dash"/>
              <a:round/>
              <a:headEnd/>
              <a:tailEnd type="stealth" w="lg" len="lg"/>
            </a:ln>
            <a:effectLst>
              <a:outerShdw blurRad="50800" dist="38100" dir="2700000" algn="tl" rotWithShape="0">
                <a:prstClr val="black">
                  <a:alpha val="40000"/>
                </a:prstClr>
              </a:outerShdw>
            </a:effectLst>
          </p:spPr>
        </p:cxnSp>
      </p:grpSp>
      <p:sp>
        <p:nvSpPr>
          <p:cNvPr id="20" name="Rectangle 2"/>
          <p:cNvSpPr>
            <a:spLocks noChangeArrowheads="1"/>
          </p:cNvSpPr>
          <p:nvPr/>
        </p:nvSpPr>
        <p:spPr bwMode="auto">
          <a:xfrm>
            <a:off x="237550" y="172113"/>
            <a:ext cx="4932969" cy="487551"/>
          </a:xfrm>
          <a:prstGeom prst="rect">
            <a:avLst/>
          </a:prstGeom>
          <a:noFill/>
          <a:ln w="9525">
            <a:noFill/>
            <a:miter lim="800000"/>
            <a:headEnd/>
            <a:tailEnd/>
          </a:ln>
        </p:spPr>
        <p:txBody>
          <a:bodyPr wrap="square" lIns="101837" tIns="50918" rIns="101837" bIns="50918">
            <a:spAutoFit/>
          </a:bodyPr>
          <a:lstStyle/>
          <a:p>
            <a:pPr>
              <a:spcBef>
                <a:spcPct val="50000"/>
              </a:spcBef>
            </a:pPr>
            <a:r>
              <a:rPr kumimoji="1" lang="zh-CN" altLang="en-US" sz="2500" dirty="0" smtClean="0">
                <a:solidFill>
                  <a:srgbClr val="FFFFFF"/>
                </a:solidFill>
                <a:latin typeface="微软雅黑" pitchFamily="34" charset="-122"/>
              </a:rPr>
              <a:t>员工职业发展通道（</a:t>
            </a:r>
            <a:r>
              <a:rPr kumimoji="1" lang="en-US" altLang="zh-CN" sz="2500" dirty="0" smtClean="0">
                <a:solidFill>
                  <a:srgbClr val="FFFFFF"/>
                </a:solidFill>
                <a:latin typeface="微软雅黑" pitchFamily="34" charset="-122"/>
              </a:rPr>
              <a:t>4/4</a:t>
            </a:r>
            <a:r>
              <a:rPr kumimoji="1" lang="zh-CN" altLang="en-US" sz="2500" dirty="0" smtClean="0">
                <a:solidFill>
                  <a:srgbClr val="FFFFFF"/>
                </a:solidFill>
                <a:latin typeface="微软雅黑" pitchFamily="34" charset="-122"/>
              </a:rPr>
              <a:t>）</a:t>
            </a:r>
            <a:endParaRPr kumimoji="1" lang="zh-CN" altLang="en-US" sz="2500" dirty="0">
              <a:solidFill>
                <a:srgbClr val="FFFFFF"/>
              </a:solidFill>
              <a:latin typeface="微软雅黑" pitchFamily="34" charset="-122"/>
            </a:endParaRPr>
          </a:p>
        </p:txBody>
      </p:sp>
      <p:sp>
        <p:nvSpPr>
          <p:cNvPr id="21" name="矩形 20"/>
          <p:cNvSpPr/>
          <p:nvPr/>
        </p:nvSpPr>
        <p:spPr>
          <a:xfrm>
            <a:off x="332500" y="871056"/>
            <a:ext cx="4124847" cy="461665"/>
          </a:xfrm>
          <a:prstGeom prst="rect">
            <a:avLst/>
          </a:prstGeom>
        </p:spPr>
        <p:txBody>
          <a:bodyPr wrap="none">
            <a:spAutoFit/>
          </a:bodyPr>
          <a:lstStyle/>
          <a:p>
            <a:r>
              <a:rPr lang="zh-CN" altLang="en-US" sz="2400" dirty="0" smtClean="0">
                <a:solidFill>
                  <a:srgbClr val="008000"/>
                </a:solidFill>
                <a:latin typeface="微软雅黑" pitchFamily="34" charset="-122"/>
              </a:rPr>
              <a:t>专业通道发展</a:t>
            </a:r>
            <a:r>
              <a:rPr lang="en-US" altLang="zh-CN" sz="2000" dirty="0" smtClean="0">
                <a:solidFill>
                  <a:srgbClr val="00B0F0"/>
                </a:solidFill>
                <a:latin typeface="微软雅黑" pitchFamily="34" charset="-122"/>
              </a:rPr>
              <a:t>——</a:t>
            </a:r>
            <a:r>
              <a:rPr lang="zh-CN" altLang="en-US" sz="2000" dirty="0" smtClean="0">
                <a:solidFill>
                  <a:srgbClr val="00B0F0"/>
                </a:solidFill>
                <a:latin typeface="微软雅黑" pitchFamily="34" charset="-122"/>
              </a:rPr>
              <a:t>任职资格标准</a:t>
            </a:r>
            <a:endParaRPr lang="zh-CN" altLang="en-US" sz="2400" dirty="0">
              <a:solidFill>
                <a:srgbClr val="00B0F0"/>
              </a:solidFill>
              <a:latin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2"/>
          <p:cNvSpPr>
            <a:spLocks noChangeArrowheads="1"/>
          </p:cNvSpPr>
          <p:nvPr/>
        </p:nvSpPr>
        <p:spPr bwMode="auto">
          <a:xfrm>
            <a:off x="549275" y="905076"/>
            <a:ext cx="6832427" cy="2062079"/>
          </a:xfrm>
          <a:prstGeom prst="rect">
            <a:avLst/>
          </a:prstGeom>
          <a:noFill/>
          <a:ln w="9525">
            <a:noFill/>
            <a:miter lim="800000"/>
            <a:headEnd/>
            <a:tailEnd/>
          </a:ln>
        </p:spPr>
        <p:txBody>
          <a:bodyPr wrap="square" lIns="91418" tIns="45708" rIns="91418" bIns="45708">
            <a:spAutoFit/>
          </a:bodyPr>
          <a:lstStyle/>
          <a:p>
            <a:pPr eaLnBrk="0" hangingPunct="0">
              <a:lnSpc>
                <a:spcPct val="200000"/>
              </a:lnSpc>
            </a:pPr>
            <a:r>
              <a:rPr lang="zh-CN" altLang="en-US" sz="3200" dirty="0" smtClean="0">
                <a:solidFill>
                  <a:srgbClr val="006699"/>
                </a:solidFill>
                <a:latin typeface="微软雅黑" pitchFamily="34" charset="-122"/>
              </a:rPr>
              <a:t>第二篇章   绩效管理</a:t>
            </a:r>
            <a:endParaRPr lang="zh-CN" altLang="en-US" sz="3200" dirty="0" smtClean="0">
              <a:solidFill>
                <a:srgbClr val="6600CC"/>
              </a:solidFill>
              <a:latin typeface="微软雅黑" pitchFamily="34" charset="-122"/>
            </a:endParaRPr>
          </a:p>
          <a:p>
            <a:pPr eaLnBrk="0" hangingPunct="0">
              <a:lnSpc>
                <a:spcPct val="200000"/>
              </a:lnSpc>
            </a:pPr>
            <a:endParaRPr lang="en-US" altLang="zh-CN" sz="3200" dirty="0">
              <a:solidFill>
                <a:srgbClr val="006699"/>
              </a:solidFill>
            </a:endParaRPr>
          </a:p>
        </p:txBody>
      </p:sp>
      <p:sp>
        <p:nvSpPr>
          <p:cNvPr id="19459"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dirty="0">
                <a:solidFill>
                  <a:schemeClr val="bg1"/>
                </a:solidFill>
                <a:latin typeface="微软雅黑" pitchFamily="34" charset="-122"/>
              </a:rPr>
              <a:t> 目录</a:t>
            </a:r>
          </a:p>
        </p:txBody>
      </p:sp>
      <p:sp>
        <p:nvSpPr>
          <p:cNvPr id="25607" name="Text Box 7"/>
          <p:cNvSpPr txBox="1">
            <a:spLocks noChangeArrowheads="1"/>
          </p:cNvSpPr>
          <p:nvPr/>
        </p:nvSpPr>
        <p:spPr bwMode="auto">
          <a:xfrm>
            <a:off x="950889" y="2095525"/>
            <a:ext cx="8174038" cy="2095946"/>
          </a:xfrm>
          <a:prstGeom prst="rect">
            <a:avLst/>
          </a:prstGeom>
          <a:noFill/>
          <a:ln>
            <a:noFill/>
          </a:ln>
          <a:effectLst>
            <a:prstShdw prst="shdw12">
              <a:schemeClr val="accent1">
                <a:gamma/>
                <a:shade val="60000"/>
                <a:invGamma/>
                <a:alpha val="50000"/>
              </a:schemeClr>
            </a:prstShdw>
          </a:effectLst>
          <a:extLst/>
        </p:spPr>
        <p:txBody>
          <a:bodyPr lIns="91429" tIns="45714" rIns="91429" bIns="45714">
            <a:spAutoFit/>
          </a:bodyPr>
          <a:lstStyle/>
          <a:p>
            <a:pPr>
              <a:lnSpc>
                <a:spcPct val="155000"/>
              </a:lnSpc>
              <a:defRPr/>
            </a:pPr>
            <a:r>
              <a:rPr lang="en-US" altLang="zh-CN" sz="2800" dirty="0" smtClean="0">
                <a:solidFill>
                  <a:srgbClr val="006699"/>
                </a:solidFill>
              </a:rPr>
              <a:t>1</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什么是绩效管理</a:t>
            </a:r>
            <a:r>
              <a:rPr lang="en-US" altLang="zh-CN" sz="2800" dirty="0" smtClean="0">
                <a:solidFill>
                  <a:srgbClr val="006699"/>
                </a:solidFill>
              </a:rPr>
              <a:t>?</a:t>
            </a:r>
            <a:endParaRPr lang="en-US" altLang="zh-CN" sz="2800" dirty="0">
              <a:solidFill>
                <a:srgbClr val="006699"/>
              </a:solidFill>
            </a:endParaRPr>
          </a:p>
          <a:p>
            <a:pPr>
              <a:lnSpc>
                <a:spcPct val="155000"/>
              </a:lnSpc>
              <a:defRPr/>
            </a:pPr>
            <a:r>
              <a:rPr lang="en-US" altLang="zh-CN" sz="2800" dirty="0" smtClean="0">
                <a:solidFill>
                  <a:srgbClr val="006699"/>
                </a:solidFill>
              </a:rPr>
              <a:t>2</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宇通绩效管理</a:t>
            </a:r>
            <a:endParaRPr lang="en-US" altLang="zh-CN" sz="2800" dirty="0">
              <a:solidFill>
                <a:srgbClr val="006699"/>
              </a:solidFill>
            </a:endParaRPr>
          </a:p>
          <a:p>
            <a:pPr>
              <a:lnSpc>
                <a:spcPct val="155000"/>
              </a:lnSpc>
              <a:defRPr/>
            </a:pPr>
            <a:r>
              <a:rPr lang="en-US" altLang="zh-CN" sz="2800" dirty="0" smtClean="0">
                <a:solidFill>
                  <a:srgbClr val="006699"/>
                </a:solidFill>
              </a:rPr>
              <a:t>3</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绩效结果划分及应用</a:t>
            </a:r>
            <a:endParaRPr lang="zh-CN" altLang="en-US" sz="2800" dirty="0">
              <a:solidFill>
                <a:srgbClr val="006699"/>
              </a:solidFill>
            </a:endParaRPr>
          </a:p>
        </p:txBody>
      </p:sp>
      <p:sp>
        <p:nvSpPr>
          <p:cNvPr id="10" name="矩形 9"/>
          <p:cNvSpPr/>
          <p:nvPr/>
        </p:nvSpPr>
        <p:spPr>
          <a:xfrm>
            <a:off x="1156195" y="4599126"/>
            <a:ext cx="3393879" cy="1384995"/>
          </a:xfrm>
          <a:prstGeom prst="rect">
            <a:avLst/>
          </a:prstGeom>
          <a:solidFill>
            <a:schemeClr val="accent1"/>
          </a:solidFill>
          <a:ln>
            <a:solidFill>
              <a:schemeClr val="lt1">
                <a:hueOff val="0"/>
                <a:satOff val="0"/>
                <a:lumOff val="0"/>
                <a:alpha val="82000"/>
              </a:schemeClr>
            </a:solidFill>
          </a:ln>
        </p:spPr>
        <p:txBody>
          <a:bodyPr wrap="none" lIns="91440" tIns="45720" rIns="91440" bIns="45720">
            <a:spAutoFit/>
          </a:bodyPr>
          <a:lstStyle/>
          <a:p>
            <a:pPr algn="ctr">
              <a:lnSpc>
                <a:spcPct val="150000"/>
              </a:lnSpc>
            </a:pPr>
            <a:r>
              <a:rPr lang="zh-CN" altLang="en-US" sz="2800" b="1" cap="none" spc="0" dirty="0" smtClean="0">
                <a:ln w="10541" cmpd="sng">
                  <a:solidFill>
                    <a:schemeClr val="accent1">
                      <a:shade val="88000"/>
                      <a:satMod val="110000"/>
                    </a:schemeClr>
                  </a:solidFill>
                  <a:prstDash val="solid"/>
                </a:ln>
                <a:solidFill>
                  <a:srgbClr val="00B0F0"/>
                </a:solidFill>
                <a:effectLst/>
              </a:rPr>
              <a:t>如何提升战斗力，</a:t>
            </a:r>
            <a:endParaRPr lang="en-US" altLang="zh-CN" sz="2800" b="1" cap="none" spc="0" dirty="0" smtClean="0">
              <a:ln w="10541" cmpd="sng">
                <a:solidFill>
                  <a:schemeClr val="accent1">
                    <a:shade val="88000"/>
                    <a:satMod val="110000"/>
                  </a:schemeClr>
                </a:solidFill>
                <a:prstDash val="solid"/>
              </a:ln>
              <a:solidFill>
                <a:srgbClr val="00B0F0"/>
              </a:solidFill>
              <a:effectLst/>
            </a:endParaRPr>
          </a:p>
          <a:p>
            <a:pPr algn="ctr">
              <a:lnSpc>
                <a:spcPct val="150000"/>
              </a:lnSpc>
            </a:pPr>
            <a:r>
              <a:rPr lang="zh-CN" altLang="en-US" sz="2800" b="1" cap="none" spc="0" dirty="0" smtClean="0">
                <a:ln w="10541" cmpd="sng">
                  <a:solidFill>
                    <a:schemeClr val="accent1">
                      <a:shade val="88000"/>
                      <a:satMod val="110000"/>
                    </a:schemeClr>
                  </a:solidFill>
                  <a:prstDash val="solid"/>
                </a:ln>
                <a:solidFill>
                  <a:srgbClr val="00B0F0"/>
                </a:solidFill>
                <a:effectLst/>
              </a:rPr>
              <a:t>       赢得团战胜利？</a:t>
            </a:r>
            <a:endParaRPr lang="zh-CN" altLang="en-US" sz="2800" b="1" cap="none" spc="0" dirty="0">
              <a:ln w="10541" cmpd="sng">
                <a:solidFill>
                  <a:schemeClr val="accent1">
                    <a:shade val="88000"/>
                    <a:satMod val="110000"/>
                  </a:schemeClr>
                </a:solidFill>
                <a:prstDash val="solid"/>
              </a:ln>
              <a:solidFill>
                <a:srgbClr val="00B0F0"/>
              </a:solidFill>
              <a:effectLst/>
            </a:endParaRPr>
          </a:p>
        </p:txBody>
      </p:sp>
      <p:sp>
        <p:nvSpPr>
          <p:cNvPr id="13" name="右箭头 12"/>
          <p:cNvSpPr/>
          <p:nvPr/>
        </p:nvSpPr>
        <p:spPr bwMode="auto">
          <a:xfrm>
            <a:off x="4937770" y="5170516"/>
            <a:ext cx="465513" cy="315884"/>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5574846" y="5031391"/>
            <a:ext cx="1672254" cy="523220"/>
          </a:xfrm>
          <a:prstGeom prst="rect">
            <a:avLst/>
          </a:prstGeom>
          <a:noFill/>
        </p:spPr>
        <p:txBody>
          <a:bodyPr wrap="none" lIns="91440" tIns="45720" rIns="91440" bIns="45720">
            <a:spAutoFit/>
          </a:bodyPr>
          <a:lstStyle/>
          <a:p>
            <a:pPr algn="ctr"/>
            <a:r>
              <a:rPr lang="zh-CN" altLang="en-US" sz="2800"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绩效管理</a:t>
            </a:r>
            <a:endParaRPr lang="zh-CN" altLang="en-US" sz="280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6145" name="Picture 1" descr="D:\Users\pengqf\Desktop\英雄联盟\战斗力小人.png"/>
          <p:cNvPicPr>
            <a:picLocks noChangeAspect="1" noChangeArrowheads="1"/>
          </p:cNvPicPr>
          <p:nvPr/>
        </p:nvPicPr>
        <p:blipFill>
          <a:blip r:embed="rId3" cstate="print"/>
          <a:srcRect/>
          <a:stretch>
            <a:fillRect/>
          </a:stretch>
        </p:blipFill>
        <p:spPr bwMode="auto">
          <a:xfrm>
            <a:off x="7895591" y="1978428"/>
            <a:ext cx="2112934" cy="428985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514624" y="3892363"/>
            <a:ext cx="9372600" cy="175260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marL="90488" indent="4763">
              <a:lnSpc>
                <a:spcPct val="165000"/>
              </a:lnSpc>
              <a:buFontTx/>
              <a:buNone/>
              <a:defRPr/>
            </a:pPr>
            <a:r>
              <a:rPr lang="zh-CN" altLang="en-US" sz="2400" dirty="0" smtClean="0">
                <a:solidFill>
                  <a:srgbClr val="FF0000"/>
                </a:solidFill>
                <a:latin typeface="微软雅黑" pitchFamily="34" charset="-122"/>
              </a:rPr>
              <a:t>微观上：</a:t>
            </a:r>
            <a:r>
              <a:rPr lang="en-US" altLang="zh-CN" sz="2400" dirty="0" smtClean="0">
                <a:solidFill>
                  <a:srgbClr val="FF0000"/>
                </a:solidFill>
                <a:latin typeface="微软雅黑" pitchFamily="34" charset="-122"/>
              </a:rPr>
              <a:t>      </a:t>
            </a:r>
          </a:p>
          <a:p>
            <a:pPr marL="0" indent="540000">
              <a:lnSpc>
                <a:spcPct val="165000"/>
              </a:lnSpc>
              <a:buFontTx/>
              <a:buNone/>
              <a:defRPr/>
            </a:pPr>
            <a:r>
              <a:rPr lang="zh-CN" altLang="en-US" sz="2000" dirty="0" smtClean="0">
                <a:solidFill>
                  <a:schemeClr val="tx1"/>
                </a:solidFill>
                <a:latin typeface="微软雅黑" pitchFamily="34" charset="-122"/>
              </a:rPr>
              <a:t>根据组织的目标与文化，管理者与员工就工作目标、行为措施、考核方法与所需资源达成一致，并辅导员工完成绩效目标的过程。</a:t>
            </a:r>
            <a:endParaRPr lang="en-US" altLang="zh-CN" sz="2000" dirty="0" smtClean="0">
              <a:solidFill>
                <a:schemeClr val="tx1"/>
              </a:solidFill>
              <a:latin typeface="微软雅黑" pitchFamily="34" charset="-122"/>
            </a:endParaRPr>
          </a:p>
        </p:txBody>
      </p:sp>
      <p:sp>
        <p:nvSpPr>
          <p:cNvPr id="10244" name="Rectangle 2"/>
          <p:cNvSpPr>
            <a:spLocks noGrp="1" noChangeArrowheads="1"/>
          </p:cNvSpPr>
          <p:nvPr>
            <p:ph type="title" idx="4294967295"/>
          </p:nvPr>
        </p:nvSpPr>
        <p:spPr>
          <a:xfrm>
            <a:off x="371475" y="122238"/>
            <a:ext cx="5893858" cy="477054"/>
          </a:xfrm>
          <a:prstGeom prst="rect">
            <a:avLst/>
          </a:prstGeom>
        </p:spPr>
        <p:txBody>
          <a:bodyPr wrap="square" anchor="t">
            <a:spAutoFit/>
          </a:bodyPr>
          <a:lstStyle/>
          <a:p>
            <a:pPr algn="l" eaLnBrk="1" hangingPunct="1"/>
            <a:r>
              <a:rPr lang="zh-CN" altLang="en-US" sz="2500" b="1" dirty="0" smtClean="0">
                <a:solidFill>
                  <a:schemeClr val="bg1"/>
                </a:solidFill>
                <a:latin typeface="微软雅黑" pitchFamily="34" charset="-122"/>
                <a:ea typeface="微软雅黑" pitchFamily="34" charset="-122"/>
              </a:rPr>
              <a:t>什么是绩效</a:t>
            </a:r>
            <a:r>
              <a:rPr lang="zh-CN" altLang="en-US" sz="2500" b="1" kern="1200" dirty="0" smtClean="0">
                <a:solidFill>
                  <a:schemeClr val="bg1"/>
                </a:solidFill>
                <a:latin typeface="微软雅黑" pitchFamily="34" charset="-122"/>
                <a:ea typeface="微软雅黑" pitchFamily="34" charset="-122"/>
                <a:cs typeface="+mn-cs"/>
              </a:rPr>
              <a:t>管理</a:t>
            </a:r>
            <a:r>
              <a:rPr lang="en-US" altLang="zh-CN" sz="2500" b="1" kern="1200" dirty="0" smtClean="0">
                <a:solidFill>
                  <a:schemeClr val="bg1"/>
                </a:solidFill>
                <a:latin typeface="微软雅黑" pitchFamily="34" charset="-122"/>
                <a:ea typeface="微软雅黑" pitchFamily="34" charset="-122"/>
                <a:cs typeface="+mn-cs"/>
              </a:rPr>
              <a:t>?</a:t>
            </a:r>
            <a:r>
              <a:rPr lang="zh-CN" altLang="en-US" sz="2500" b="1" kern="1200" dirty="0" smtClean="0">
                <a:solidFill>
                  <a:schemeClr val="bg1"/>
                </a:solidFill>
                <a:latin typeface="微软雅黑" pitchFamily="34" charset="-122"/>
                <a:ea typeface="微软雅黑" pitchFamily="34" charset="-122"/>
                <a:cs typeface="+mn-cs"/>
              </a:rPr>
              <a:t>（</a:t>
            </a:r>
            <a:r>
              <a:rPr lang="en-US" altLang="zh-CN" sz="2500" b="1" kern="1200" dirty="0" smtClean="0">
                <a:solidFill>
                  <a:schemeClr val="bg1"/>
                </a:solidFill>
                <a:latin typeface="微软雅黑" pitchFamily="34" charset="-122"/>
                <a:ea typeface="微软雅黑" pitchFamily="34" charset="-122"/>
                <a:cs typeface="+mn-cs"/>
              </a:rPr>
              <a:t>1/1</a:t>
            </a:r>
            <a:r>
              <a:rPr lang="zh-CN" altLang="en-US" sz="2500" b="1" kern="1200" dirty="0" smtClean="0">
                <a:solidFill>
                  <a:schemeClr val="bg1"/>
                </a:solidFill>
                <a:latin typeface="微软雅黑" pitchFamily="34" charset="-122"/>
                <a:ea typeface="微软雅黑" pitchFamily="34" charset="-122"/>
                <a:cs typeface="+mn-cs"/>
              </a:rPr>
              <a:t>）</a:t>
            </a:r>
          </a:p>
        </p:txBody>
      </p:sp>
      <p:grpSp>
        <p:nvGrpSpPr>
          <p:cNvPr id="12" name="组合 11"/>
          <p:cNvGrpSpPr/>
          <p:nvPr/>
        </p:nvGrpSpPr>
        <p:grpSpPr>
          <a:xfrm>
            <a:off x="515235" y="1524904"/>
            <a:ext cx="9372600" cy="1772789"/>
            <a:chOff x="498610" y="1475029"/>
            <a:chExt cx="9372600" cy="1772789"/>
          </a:xfrm>
        </p:grpSpPr>
        <p:sp>
          <p:nvSpPr>
            <p:cNvPr id="7" name="圆角矩形 6"/>
            <p:cNvSpPr/>
            <p:nvPr/>
          </p:nvSpPr>
          <p:spPr bwMode="auto">
            <a:xfrm>
              <a:off x="498610" y="1495218"/>
              <a:ext cx="9372600" cy="1752600"/>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1017588">
                <a:defRPr/>
              </a:pPr>
              <a:endParaRPr lang="zh-CN" altLang="en-US">
                <a:latin typeface="Arial" charset="0"/>
                <a:ea typeface="SimSun" pitchFamily="2" charset="-122"/>
              </a:endParaRPr>
            </a:p>
          </p:txBody>
        </p:sp>
        <p:sp>
          <p:nvSpPr>
            <p:cNvPr id="8" name="矩形 7"/>
            <p:cNvSpPr/>
            <p:nvPr/>
          </p:nvSpPr>
          <p:spPr>
            <a:xfrm>
              <a:off x="677026" y="1475029"/>
              <a:ext cx="9025466" cy="1717393"/>
            </a:xfrm>
            <a:prstGeom prst="rect">
              <a:avLst/>
            </a:prstGeom>
          </p:spPr>
          <p:txBody>
            <a:bodyPr wrap="square">
              <a:spAutoFit/>
            </a:bodyPr>
            <a:lstStyle/>
            <a:p>
              <a:pPr marL="90488" indent="4763">
                <a:lnSpc>
                  <a:spcPct val="165000"/>
                </a:lnSpc>
                <a:buFontTx/>
                <a:buNone/>
                <a:defRPr/>
              </a:pPr>
              <a:r>
                <a:rPr lang="zh-CN" altLang="en-US" sz="2400" dirty="0" smtClean="0">
                  <a:solidFill>
                    <a:srgbClr val="FFFF00"/>
                  </a:solidFill>
                  <a:latin typeface="微软雅黑" pitchFamily="34" charset="-122"/>
                </a:rPr>
                <a:t>宏观上：</a:t>
              </a:r>
              <a:endParaRPr lang="en-US" altLang="zh-CN" sz="2400" dirty="0" smtClean="0">
                <a:solidFill>
                  <a:srgbClr val="FFFF00"/>
                </a:solidFill>
                <a:latin typeface="微软雅黑" pitchFamily="34" charset="-122"/>
              </a:endParaRPr>
            </a:p>
            <a:p>
              <a:pPr marL="0" indent="612000">
                <a:lnSpc>
                  <a:spcPct val="165000"/>
                </a:lnSpc>
                <a:buFontTx/>
                <a:buNone/>
                <a:defRPr/>
              </a:pPr>
              <a:r>
                <a:rPr lang="zh-CN" altLang="en-US" sz="2000" dirty="0" smtClean="0">
                  <a:solidFill>
                    <a:schemeClr val="tx1"/>
                  </a:solidFill>
                  <a:latin typeface="微软雅黑" pitchFamily="34" charset="-122"/>
                </a:rPr>
                <a:t>通过目标设定与考评、激励手段，将公司的战略、资源、业务和行动有机结合起来所构成的一个完整的管理体系，其最终目标是支持实现公司战略。</a:t>
              </a:r>
              <a:endParaRPr lang="en-US" altLang="zh-CN" sz="2000" dirty="0" smtClean="0">
                <a:solidFill>
                  <a:schemeClr val="tx1"/>
                </a:solidFill>
                <a:latin typeface="微软雅黑"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0" y="0"/>
          <a:ext cx="0" cy="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图示 4"/>
          <p:cNvGraphicFramePr/>
          <p:nvPr/>
        </p:nvGraphicFramePr>
        <p:xfrm>
          <a:off x="1320800" y="1161144"/>
          <a:ext cx="8389257" cy="5892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矩形 5"/>
          <p:cNvSpPr/>
          <p:nvPr/>
        </p:nvSpPr>
        <p:spPr>
          <a:xfrm>
            <a:off x="363975" y="-13146"/>
            <a:ext cx="3296095"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宇通绩效管理（</a:t>
            </a:r>
            <a:r>
              <a:rPr lang="en-US" altLang="zh-CN" sz="2500" dirty="0" smtClean="0">
                <a:solidFill>
                  <a:schemeClr val="bg1"/>
                </a:solidFill>
                <a:latin typeface="微软雅黑" pitchFamily="34" charset="-122"/>
              </a:rPr>
              <a:t>1/3</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7" name="Rectangle 2"/>
          <p:cNvSpPr txBox="1">
            <a:spLocks noChangeArrowheads="1"/>
          </p:cNvSpPr>
          <p:nvPr/>
        </p:nvSpPr>
        <p:spPr bwMode="auto">
          <a:xfrm>
            <a:off x="226333" y="932619"/>
            <a:ext cx="3311525" cy="461665"/>
          </a:xfrm>
          <a:prstGeom prst="rect">
            <a:avLst/>
          </a:prstGeom>
          <a:noFill/>
          <a:ln w="9525">
            <a:noFill/>
            <a:miter lim="800000"/>
            <a:headEnd/>
            <a:tailEnd/>
          </a:ln>
        </p:spPr>
        <p:txBody>
          <a:bodyPr>
            <a:spAutoFit/>
          </a:bodyPr>
          <a:lstStyle/>
          <a:p>
            <a:pPr defTabSz="1017588">
              <a:defRPr/>
            </a:pPr>
            <a:r>
              <a:rPr lang="zh-CN" altLang="en-US" sz="2400" kern="0" dirty="0">
                <a:solidFill>
                  <a:schemeClr val="accent6">
                    <a:lumMod val="60000"/>
                    <a:lumOff val="40000"/>
                  </a:schemeClr>
                </a:solidFill>
                <a:latin typeface="微软雅黑" pitchFamily="34" charset="-122"/>
                <a:cs typeface="+mj-cs"/>
              </a:rPr>
              <a:t>宇通绩效管理循环</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33.gif"/>
          <p:cNvPicPr>
            <a:picLocks noGrp="1" noChangeAspect="1"/>
          </p:cNvPicPr>
          <p:nvPr>
            <p:ph idx="1"/>
          </p:nvPr>
        </p:nvPicPr>
        <p:blipFill>
          <a:blip r:embed="rId3"/>
          <a:stretch>
            <a:fillRect/>
          </a:stretch>
        </p:blipFill>
        <p:spPr/>
      </p:pic>
      <p:pic>
        <p:nvPicPr>
          <p:cNvPr id="6" name="图片 5" descr="13.gif"/>
          <p:cNvPicPr>
            <a:picLocks noChangeAspect="1"/>
          </p:cNvPicPr>
          <p:nvPr/>
        </p:nvPicPr>
        <p:blipFill>
          <a:blip r:embed="rId4" cstate="print"/>
          <a:stretch>
            <a:fillRect/>
          </a:stretch>
        </p:blipFill>
        <p:spPr>
          <a:xfrm>
            <a:off x="0" y="1028359"/>
            <a:ext cx="3048000" cy="1905000"/>
          </a:xfrm>
          <a:prstGeom prst="rect">
            <a:avLst/>
          </a:prstGeom>
        </p:spPr>
      </p:pic>
      <p:sp>
        <p:nvSpPr>
          <p:cNvPr id="7" name="TextBox 6"/>
          <p:cNvSpPr txBox="1"/>
          <p:nvPr/>
        </p:nvSpPr>
        <p:spPr>
          <a:xfrm>
            <a:off x="3672115" y="1451428"/>
            <a:ext cx="5370286" cy="584775"/>
          </a:xfrm>
          <a:prstGeom prst="rect">
            <a:avLst/>
          </a:prstGeom>
          <a:noFill/>
        </p:spPr>
        <p:txBody>
          <a:bodyPr wrap="square" rtlCol="0">
            <a:spAutoFit/>
          </a:bodyPr>
          <a:lstStyle/>
          <a:p>
            <a:r>
              <a:rPr lang="zh-CN" altLang="en-US" sz="3200" dirty="0" smtClean="0">
                <a:solidFill>
                  <a:schemeClr val="accent6">
                    <a:lumMod val="60000"/>
                    <a:lumOff val="40000"/>
                  </a:schemeClr>
                </a:solidFill>
                <a:latin typeface="华文琥珀" pitchFamily="2" charset="-122"/>
                <a:ea typeface="华文琥珀" pitchFamily="2" charset="-122"/>
              </a:rPr>
              <a:t>我不是一个人在战斗！！！</a:t>
            </a:r>
            <a:endParaRPr lang="zh-CN" altLang="en-US" sz="3200" dirty="0">
              <a:solidFill>
                <a:schemeClr val="accent6">
                  <a:lumMod val="60000"/>
                  <a:lumOff val="40000"/>
                </a:schemeClr>
              </a:solidFill>
              <a:latin typeface="华文琥珀" pitchFamily="2" charset="-122"/>
              <a:ea typeface="华文琥珀" pitchFamily="2" charset="-122"/>
            </a:endParaRPr>
          </a:p>
        </p:txBody>
      </p:sp>
      <p:graphicFrame>
        <p:nvGraphicFramePr>
          <p:cNvPr id="8" name="图示 7"/>
          <p:cNvGraphicFramePr/>
          <p:nvPr/>
        </p:nvGraphicFramePr>
        <p:xfrm>
          <a:off x="595086" y="2304633"/>
          <a:ext cx="8621485" cy="45607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矩形 8"/>
          <p:cNvSpPr/>
          <p:nvPr/>
        </p:nvSpPr>
        <p:spPr>
          <a:xfrm>
            <a:off x="363975" y="-13146"/>
            <a:ext cx="3296095"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宇通绩效管理（</a:t>
            </a:r>
            <a:r>
              <a:rPr lang="en-US" altLang="zh-CN" sz="2500" dirty="0" smtClean="0">
                <a:solidFill>
                  <a:schemeClr val="bg1"/>
                </a:solidFill>
                <a:latin typeface="微软雅黑" pitchFamily="34" charset="-122"/>
              </a:rPr>
              <a:t>2/3</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5" name="内容占位符 4" descr="30.gif"/>
          <p:cNvPicPr>
            <a:picLocks noGrp="1" noChangeAspect="1"/>
          </p:cNvPicPr>
          <p:nvPr>
            <p:ph idx="1"/>
          </p:nvPr>
        </p:nvPicPr>
        <p:blipFill>
          <a:blip r:embed="rId4"/>
          <a:stretch>
            <a:fillRect/>
          </a:stretch>
        </p:blipFill>
        <p:spPr/>
      </p:pic>
      <p:sp>
        <p:nvSpPr>
          <p:cNvPr id="4" name="TextBox 3"/>
          <p:cNvSpPr txBox="1"/>
          <p:nvPr/>
        </p:nvSpPr>
        <p:spPr>
          <a:xfrm>
            <a:off x="2931886" y="1785257"/>
            <a:ext cx="4107543" cy="584775"/>
          </a:xfrm>
          <a:prstGeom prst="rect">
            <a:avLst/>
          </a:prstGeom>
          <a:noFill/>
        </p:spPr>
        <p:txBody>
          <a:bodyPr wrap="square" rtlCol="0">
            <a:spAutoFit/>
          </a:bodyPr>
          <a:lstStyle/>
          <a:p>
            <a:r>
              <a:rPr lang="zh-CN" altLang="en-US" sz="3200" dirty="0" smtClean="0">
                <a:solidFill>
                  <a:schemeClr val="accent6">
                    <a:lumMod val="60000"/>
                    <a:lumOff val="40000"/>
                  </a:schemeClr>
                </a:solidFill>
                <a:latin typeface="华文琥珀" pitchFamily="2" charset="-122"/>
                <a:ea typeface="华文琥珀" pitchFamily="2" charset="-122"/>
              </a:rPr>
              <a:t>我是怎么被考核的呢？</a:t>
            </a:r>
            <a:endParaRPr lang="zh-CN" altLang="en-US" sz="3200" dirty="0">
              <a:solidFill>
                <a:schemeClr val="accent6">
                  <a:lumMod val="60000"/>
                  <a:lumOff val="40000"/>
                </a:schemeClr>
              </a:solidFill>
              <a:latin typeface="华文琥珀" pitchFamily="2" charset="-122"/>
              <a:ea typeface="华文琥珀" pitchFamily="2" charset="-122"/>
            </a:endParaRPr>
          </a:p>
        </p:txBody>
      </p:sp>
      <p:pic>
        <p:nvPicPr>
          <p:cNvPr id="6" name="图片 5" descr="30.gif"/>
          <p:cNvPicPr>
            <a:picLocks noChangeAspect="1"/>
          </p:cNvPicPr>
          <p:nvPr/>
        </p:nvPicPr>
        <p:blipFill>
          <a:blip r:embed="rId4" cstate="print"/>
          <a:stretch>
            <a:fillRect/>
          </a:stretch>
        </p:blipFill>
        <p:spPr>
          <a:xfrm>
            <a:off x="566058" y="912246"/>
            <a:ext cx="1905000" cy="1905000"/>
          </a:xfrm>
          <a:prstGeom prst="rect">
            <a:avLst/>
          </a:prstGeom>
        </p:spPr>
      </p:pic>
      <p:sp>
        <p:nvSpPr>
          <p:cNvPr id="8" name="矩形 7"/>
          <p:cNvSpPr/>
          <p:nvPr/>
        </p:nvSpPr>
        <p:spPr>
          <a:xfrm>
            <a:off x="363975" y="-13146"/>
            <a:ext cx="3296095"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宇通绩效管理（</a:t>
            </a:r>
            <a:r>
              <a:rPr lang="en-US" altLang="zh-CN" sz="2500" dirty="0" smtClean="0">
                <a:solidFill>
                  <a:schemeClr val="bg1"/>
                </a:solidFill>
                <a:latin typeface="微软雅黑" pitchFamily="34" charset="-122"/>
              </a:rPr>
              <a:t>3/3</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graphicFrame>
        <p:nvGraphicFramePr>
          <p:cNvPr id="14" name="对象 13"/>
          <p:cNvGraphicFramePr>
            <a:graphicFrameLocks noChangeAspect="1"/>
          </p:cNvGraphicFramePr>
          <p:nvPr/>
        </p:nvGraphicFramePr>
        <p:xfrm>
          <a:off x="1696056" y="5586795"/>
          <a:ext cx="1728787" cy="1566713"/>
        </p:xfrm>
        <a:graphic>
          <a:graphicData uri="http://schemas.openxmlformats.org/presentationml/2006/ole">
            <p:oleObj spid="_x0000_s1056" name="工作表" showAsIcon="1" r:id="rId5" imgW="914400" imgH="828675" progId="Excel.Sheet.12">
              <p:embed/>
            </p:oleObj>
          </a:graphicData>
        </a:graphic>
      </p:graphicFrame>
      <p:graphicFrame>
        <p:nvGraphicFramePr>
          <p:cNvPr id="15" name="对象 14"/>
          <p:cNvGraphicFramePr>
            <a:graphicFrameLocks noChangeAspect="1"/>
          </p:cNvGraphicFramePr>
          <p:nvPr/>
        </p:nvGraphicFramePr>
        <p:xfrm>
          <a:off x="2992841" y="5586153"/>
          <a:ext cx="1612411" cy="1529541"/>
        </p:xfrm>
        <a:graphic>
          <a:graphicData uri="http://schemas.openxmlformats.org/presentationml/2006/ole">
            <p:oleObj spid="_x0000_s1057" name="Worksheet" showAsIcon="1" r:id="rId6" imgW="914400" imgH="828675" progId="Excel.Sheet.8">
              <p:embed/>
            </p:oleObj>
          </a:graphicData>
        </a:graphic>
      </p:graphicFrame>
      <p:graphicFrame>
        <p:nvGraphicFramePr>
          <p:cNvPr id="10" name="图示 9"/>
          <p:cNvGraphicFramePr/>
          <p:nvPr/>
        </p:nvGraphicFramePr>
        <p:xfrm>
          <a:off x="980899" y="2277687"/>
          <a:ext cx="8728369" cy="35245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extLst>
              <p:ext uri="{D42A27DB-BD31-4B8C-83A1-F6EECF244321}">
                <p14:modId xmlns:p14="http://schemas.microsoft.com/office/powerpoint/2010/main" xmlns="" val="1089820055"/>
              </p:ext>
            </p:extLst>
          </p:nvPr>
        </p:nvGraphicFramePr>
        <p:xfrm>
          <a:off x="0" y="-1"/>
          <a:ext cx="10261600" cy="756126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u=3786256494,3478625765&amp;fm=21&amp;gp=0.jpg"/>
          <p:cNvPicPr>
            <a:picLocks noGrp="1" noChangeAspect="1"/>
          </p:cNvPicPr>
          <p:nvPr>
            <p:ph idx="1"/>
          </p:nvPr>
        </p:nvPicPr>
        <p:blipFill>
          <a:blip r:embed="rId2"/>
          <a:stretch>
            <a:fillRect/>
          </a:stretch>
        </p:blipFill>
        <p:spPr/>
      </p:pic>
      <p:grpSp>
        <p:nvGrpSpPr>
          <p:cNvPr id="9" name="组合 8"/>
          <p:cNvGrpSpPr/>
          <p:nvPr/>
        </p:nvGrpSpPr>
        <p:grpSpPr>
          <a:xfrm>
            <a:off x="419100" y="1115446"/>
            <a:ext cx="8492671" cy="1905000"/>
            <a:chOff x="419100" y="1115446"/>
            <a:chExt cx="8492671" cy="1905000"/>
          </a:xfrm>
        </p:grpSpPr>
        <p:pic>
          <p:nvPicPr>
            <p:cNvPr id="5" name="图片 4" descr="u=3786256494,3478625765&amp;fm=21&amp;gp=0.jpg"/>
            <p:cNvPicPr>
              <a:picLocks noChangeAspect="1"/>
            </p:cNvPicPr>
            <p:nvPr/>
          </p:nvPicPr>
          <p:blipFill>
            <a:blip r:embed="rId2" cstate="print"/>
            <a:stretch>
              <a:fillRect/>
            </a:stretch>
          </p:blipFill>
          <p:spPr>
            <a:xfrm>
              <a:off x="419100" y="1115446"/>
              <a:ext cx="1905000" cy="1905000"/>
            </a:xfrm>
            <a:prstGeom prst="rect">
              <a:avLst/>
            </a:prstGeom>
          </p:spPr>
        </p:pic>
        <p:sp>
          <p:nvSpPr>
            <p:cNvPr id="6" name="TextBox 5"/>
            <p:cNvSpPr txBox="1"/>
            <p:nvPr/>
          </p:nvSpPr>
          <p:spPr>
            <a:xfrm>
              <a:off x="2714171" y="1654629"/>
              <a:ext cx="6197600" cy="584775"/>
            </a:xfrm>
            <a:prstGeom prst="rect">
              <a:avLst/>
            </a:prstGeom>
            <a:noFill/>
          </p:spPr>
          <p:txBody>
            <a:bodyPr wrap="square" rtlCol="0">
              <a:spAutoFit/>
            </a:bodyPr>
            <a:lstStyle/>
            <a:p>
              <a:r>
                <a:rPr lang="zh-CN" altLang="en-US" sz="3200" dirty="0" smtClean="0">
                  <a:solidFill>
                    <a:schemeClr val="accent6">
                      <a:lumMod val="60000"/>
                      <a:lumOff val="40000"/>
                    </a:schemeClr>
                  </a:solidFill>
                  <a:latin typeface="华文琥珀" pitchFamily="2" charset="-122"/>
                  <a:ea typeface="华文琥珀" pitchFamily="2" charset="-122"/>
                </a:rPr>
                <a:t>我对绩效结果不认同怎么办？</a:t>
              </a:r>
              <a:endParaRPr lang="zh-CN" altLang="en-US" sz="3200" dirty="0">
                <a:solidFill>
                  <a:schemeClr val="accent6">
                    <a:lumMod val="60000"/>
                    <a:lumOff val="40000"/>
                  </a:schemeClr>
                </a:solidFill>
                <a:latin typeface="华文琥珀" pitchFamily="2" charset="-122"/>
                <a:ea typeface="华文琥珀" pitchFamily="2" charset="-122"/>
              </a:endParaRPr>
            </a:p>
          </p:txBody>
        </p:sp>
      </p:grpSp>
      <p:graphicFrame>
        <p:nvGraphicFramePr>
          <p:cNvPr id="8" name="图示 7"/>
          <p:cNvGraphicFramePr/>
          <p:nvPr/>
        </p:nvGraphicFramePr>
        <p:xfrm>
          <a:off x="1579636" y="2539999"/>
          <a:ext cx="7724020" cy="4319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Box 16"/>
          <p:cNvSpPr txBox="1">
            <a:spLocks noChangeArrowheads="1"/>
          </p:cNvSpPr>
          <p:nvPr/>
        </p:nvSpPr>
        <p:spPr bwMode="auto">
          <a:xfrm>
            <a:off x="376671" y="0"/>
            <a:ext cx="4952888" cy="688650"/>
          </a:xfrm>
          <a:prstGeom prst="rect">
            <a:avLst/>
          </a:prstGeom>
          <a:noFill/>
          <a:ln w="9525">
            <a:noFill/>
            <a:miter lim="800000"/>
            <a:headEnd/>
            <a:tailEnd/>
          </a:ln>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5000"/>
              </a:lnSpc>
              <a:defRPr/>
            </a:pPr>
            <a:r>
              <a:rPr lang="zh-CN" altLang="en-US" sz="2500" dirty="0" smtClean="0">
                <a:solidFill>
                  <a:srgbClr val="FFFFFF"/>
                </a:solidFill>
                <a:latin typeface="微软雅黑" pitchFamily="34" charset="-122"/>
                <a:ea typeface="微软雅黑" pitchFamily="34" charset="-122"/>
              </a:rPr>
              <a:t>绩效结果划分及应用</a:t>
            </a:r>
            <a:r>
              <a:rPr lang="en-US" altLang="zh-CN" sz="2500" dirty="0" smtClean="0">
                <a:solidFill>
                  <a:srgbClr val="FFFFFF"/>
                </a:solidFill>
                <a:latin typeface="微软雅黑" pitchFamily="34" charset="-122"/>
                <a:ea typeface="微软雅黑" pitchFamily="34" charset="-122"/>
              </a:rPr>
              <a:t>(2/3)</a:t>
            </a:r>
            <a:endParaRPr lang="zh-CN" altLang="en-US" sz="2500" dirty="0">
              <a:solidFill>
                <a:srgbClr val="FFFFFF"/>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endParaRPr lang="zh-CN" altLang="en-US" dirty="0"/>
          </a:p>
        </p:txBody>
      </p:sp>
      <p:graphicFrame>
        <p:nvGraphicFramePr>
          <p:cNvPr id="6" name="内容占位符 5"/>
          <p:cNvGraphicFramePr>
            <a:graphicFrameLocks noGrp="1"/>
          </p:cNvGraphicFramePr>
          <p:nvPr>
            <p:ph idx="1"/>
          </p:nvPr>
        </p:nvGraphicFramePr>
        <p:xfrm>
          <a:off x="0" y="0"/>
          <a:ext cx="0" cy="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组合 23"/>
          <p:cNvGrpSpPr/>
          <p:nvPr/>
        </p:nvGrpSpPr>
        <p:grpSpPr>
          <a:xfrm>
            <a:off x="435429" y="1042874"/>
            <a:ext cx="7895770" cy="1905000"/>
            <a:chOff x="435429" y="1042874"/>
            <a:chExt cx="7895770" cy="1905000"/>
          </a:xfrm>
        </p:grpSpPr>
        <p:pic>
          <p:nvPicPr>
            <p:cNvPr id="4" name="图片 3" descr="22.gif"/>
            <p:cNvPicPr>
              <a:picLocks noChangeAspect="1"/>
            </p:cNvPicPr>
            <p:nvPr/>
          </p:nvPicPr>
          <p:blipFill>
            <a:blip r:embed="rId8" cstate="print"/>
            <a:stretch>
              <a:fillRect/>
            </a:stretch>
          </p:blipFill>
          <p:spPr>
            <a:xfrm>
              <a:off x="435429" y="1042874"/>
              <a:ext cx="1905000" cy="1905000"/>
            </a:xfrm>
            <a:prstGeom prst="rect">
              <a:avLst/>
            </a:prstGeom>
          </p:spPr>
        </p:pic>
        <p:sp>
          <p:nvSpPr>
            <p:cNvPr id="5" name="Text Box 16"/>
            <p:cNvSpPr txBox="1">
              <a:spLocks noChangeArrowheads="1"/>
            </p:cNvSpPr>
            <p:nvPr/>
          </p:nvSpPr>
          <p:spPr bwMode="auto">
            <a:xfrm>
              <a:off x="2738356" y="1145009"/>
              <a:ext cx="5592843" cy="584775"/>
            </a:xfrm>
            <a:prstGeom prst="rect">
              <a:avLst/>
            </a:prstGeom>
            <a:noFill/>
            <a:ln w="9525">
              <a:noFill/>
              <a:miter lim="800000"/>
              <a:headEnd/>
              <a:tailEnd/>
            </a:ln>
          </p:spPr>
          <p:txBody>
            <a:bodyPr wrap="square">
              <a:spAutoFit/>
            </a:bodyPr>
            <a:lstStyle/>
            <a:p>
              <a:pPr defTabSz="1017588">
                <a:spcBef>
                  <a:spcPct val="50000"/>
                </a:spcBef>
              </a:pPr>
              <a:r>
                <a:rPr lang="zh-CN" altLang="en-US" sz="3200" dirty="0" smtClean="0">
                  <a:solidFill>
                    <a:schemeClr val="accent6">
                      <a:lumMod val="60000"/>
                      <a:lumOff val="40000"/>
                    </a:schemeClr>
                  </a:solidFill>
                  <a:latin typeface="华文琥珀" pitchFamily="2" charset="-122"/>
                  <a:ea typeface="华文琥珀" pitchFamily="2" charset="-122"/>
                </a:rPr>
                <a:t>绩效结果是怎么运用的呢？</a:t>
              </a:r>
              <a:endParaRPr lang="zh-CN" altLang="en-US" sz="3200" dirty="0">
                <a:solidFill>
                  <a:schemeClr val="accent6">
                    <a:lumMod val="60000"/>
                    <a:lumOff val="40000"/>
                  </a:schemeClr>
                </a:solidFill>
                <a:latin typeface="华文琥珀" pitchFamily="2" charset="-122"/>
                <a:ea typeface="华文琥珀" pitchFamily="2" charset="-122"/>
              </a:endParaRPr>
            </a:p>
          </p:txBody>
        </p:sp>
      </p:grpSp>
      <p:sp>
        <p:nvSpPr>
          <p:cNvPr id="10" name="矩形 9"/>
          <p:cNvSpPr/>
          <p:nvPr/>
        </p:nvSpPr>
        <p:spPr>
          <a:xfrm>
            <a:off x="1132114" y="1949539"/>
            <a:ext cx="8606971" cy="5103724"/>
          </a:xfrm>
          <a:prstGeom prst="rect">
            <a:avLst/>
          </a:prstGeom>
          <a:noFill/>
        </p:spPr>
      </p:sp>
      <p:sp>
        <p:nvSpPr>
          <p:cNvPr id="11" name="任意多边形 10"/>
          <p:cNvSpPr/>
          <p:nvPr/>
        </p:nvSpPr>
        <p:spPr>
          <a:xfrm>
            <a:off x="4528457" y="3831082"/>
            <a:ext cx="1814283" cy="1340636"/>
          </a:xfrm>
          <a:custGeom>
            <a:avLst/>
            <a:gdLst>
              <a:gd name="connsiteX0" fmla="*/ 0 w 1814283"/>
              <a:gd name="connsiteY0" fmla="*/ 670318 h 1340636"/>
              <a:gd name="connsiteX1" fmla="*/ 368039 w 1814283"/>
              <a:gd name="connsiteY1" fmla="*/ 131214 h 1340636"/>
              <a:gd name="connsiteX2" fmla="*/ 907144 w 1814283"/>
              <a:gd name="connsiteY2" fmla="*/ 1 h 1340636"/>
              <a:gd name="connsiteX3" fmla="*/ 1446249 w 1814283"/>
              <a:gd name="connsiteY3" fmla="*/ 131215 h 1340636"/>
              <a:gd name="connsiteX4" fmla="*/ 1814286 w 1814283"/>
              <a:gd name="connsiteY4" fmla="*/ 670320 h 1340636"/>
              <a:gd name="connsiteX5" fmla="*/ 1446248 w 1814283"/>
              <a:gd name="connsiteY5" fmla="*/ 1209424 h 1340636"/>
              <a:gd name="connsiteX6" fmla="*/ 907143 w 1814283"/>
              <a:gd name="connsiteY6" fmla="*/ 1340638 h 1340636"/>
              <a:gd name="connsiteX7" fmla="*/ 368038 w 1814283"/>
              <a:gd name="connsiteY7" fmla="*/ 1209424 h 1340636"/>
              <a:gd name="connsiteX8" fmla="*/ 1 w 1814283"/>
              <a:gd name="connsiteY8" fmla="*/ 670319 h 1340636"/>
              <a:gd name="connsiteX9" fmla="*/ 0 w 1814283"/>
              <a:gd name="connsiteY9" fmla="*/ 670318 h 134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4283" h="1340636">
                <a:moveTo>
                  <a:pt x="0" y="670318"/>
                </a:moveTo>
                <a:cubicBezTo>
                  <a:pt x="0" y="457650"/>
                  <a:pt x="136572" y="257600"/>
                  <a:pt x="368039" y="131214"/>
                </a:cubicBezTo>
                <a:cubicBezTo>
                  <a:pt x="524120" y="45990"/>
                  <a:pt x="713074" y="1"/>
                  <a:pt x="907144" y="1"/>
                </a:cubicBezTo>
                <a:cubicBezTo>
                  <a:pt x="1101214" y="1"/>
                  <a:pt x="1290168" y="45991"/>
                  <a:pt x="1446249" y="131215"/>
                </a:cubicBezTo>
                <a:cubicBezTo>
                  <a:pt x="1677715" y="257601"/>
                  <a:pt x="1814286" y="457652"/>
                  <a:pt x="1814286" y="670320"/>
                </a:cubicBezTo>
                <a:cubicBezTo>
                  <a:pt x="1814286" y="882988"/>
                  <a:pt x="1677715" y="1083038"/>
                  <a:pt x="1446248" y="1209424"/>
                </a:cubicBezTo>
                <a:cubicBezTo>
                  <a:pt x="1290167" y="1294648"/>
                  <a:pt x="1101213" y="1340638"/>
                  <a:pt x="907143" y="1340638"/>
                </a:cubicBezTo>
                <a:cubicBezTo>
                  <a:pt x="713073" y="1340638"/>
                  <a:pt x="524119" y="1294648"/>
                  <a:pt x="368038" y="1209424"/>
                </a:cubicBezTo>
                <a:cubicBezTo>
                  <a:pt x="136572" y="1083038"/>
                  <a:pt x="1" y="882987"/>
                  <a:pt x="1" y="670319"/>
                </a:cubicBezTo>
                <a:lnTo>
                  <a:pt x="0" y="670318"/>
                </a:lnTo>
                <a:close/>
              </a:path>
            </a:pathLst>
          </a:custGeom>
          <a:solidFill>
            <a:srgbClr val="0066FF"/>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93636" tIns="224271" rIns="293636" bIns="224271" numCol="1" spcCol="1270" anchor="ctr" anchorCtr="0">
            <a:noAutofit/>
          </a:bodyPr>
          <a:lstStyle/>
          <a:p>
            <a:pPr lvl="0" algn="ctr" defTabSz="977900">
              <a:lnSpc>
                <a:spcPct val="90000"/>
              </a:lnSpc>
              <a:spcBef>
                <a:spcPct val="0"/>
              </a:spcBef>
              <a:spcAft>
                <a:spcPct val="35000"/>
              </a:spcAft>
            </a:pPr>
            <a:r>
              <a:rPr lang="zh-CN" altLang="en-US" sz="2200" b="1" kern="1200" dirty="0" smtClean="0">
                <a:solidFill>
                  <a:schemeClr val="bg1"/>
                </a:solidFill>
                <a:latin typeface="微软雅黑" pitchFamily="34" charset="-122"/>
                <a:ea typeface="微软雅黑" pitchFamily="34" charset="-122"/>
              </a:rPr>
              <a:t>绩效结果运用</a:t>
            </a:r>
            <a:endParaRPr lang="zh-CN" altLang="en-US" sz="2200" b="1" kern="1200" dirty="0">
              <a:solidFill>
                <a:schemeClr val="bg1"/>
              </a:solidFill>
              <a:latin typeface="微软雅黑" pitchFamily="34" charset="-122"/>
              <a:ea typeface="微软雅黑" pitchFamily="34" charset="-122"/>
            </a:endParaRPr>
          </a:p>
        </p:txBody>
      </p:sp>
      <p:grpSp>
        <p:nvGrpSpPr>
          <p:cNvPr id="28" name="组合 27"/>
          <p:cNvGrpSpPr/>
          <p:nvPr/>
        </p:nvGrpSpPr>
        <p:grpSpPr>
          <a:xfrm>
            <a:off x="4786681" y="1964055"/>
            <a:ext cx="1340636" cy="1751238"/>
            <a:chOff x="4786681" y="1964055"/>
            <a:chExt cx="1340636" cy="1751238"/>
          </a:xfrm>
        </p:grpSpPr>
        <p:sp>
          <p:nvSpPr>
            <p:cNvPr id="12" name="任意多边形 11"/>
            <p:cNvSpPr/>
            <p:nvPr/>
          </p:nvSpPr>
          <p:spPr>
            <a:xfrm rot="16239402">
              <a:off x="5306688" y="3347865"/>
              <a:ext cx="279041" cy="455816"/>
            </a:xfrm>
            <a:custGeom>
              <a:avLst/>
              <a:gdLst>
                <a:gd name="connsiteX0" fmla="*/ 0 w 279041"/>
                <a:gd name="connsiteY0" fmla="*/ 91163 h 455816"/>
                <a:gd name="connsiteX1" fmla="*/ 139521 w 279041"/>
                <a:gd name="connsiteY1" fmla="*/ 91163 h 455816"/>
                <a:gd name="connsiteX2" fmla="*/ 139521 w 279041"/>
                <a:gd name="connsiteY2" fmla="*/ 0 h 455816"/>
                <a:gd name="connsiteX3" fmla="*/ 279041 w 279041"/>
                <a:gd name="connsiteY3" fmla="*/ 227908 h 455816"/>
                <a:gd name="connsiteX4" fmla="*/ 139521 w 279041"/>
                <a:gd name="connsiteY4" fmla="*/ 455816 h 455816"/>
                <a:gd name="connsiteX5" fmla="*/ 139521 w 279041"/>
                <a:gd name="connsiteY5" fmla="*/ 364653 h 455816"/>
                <a:gd name="connsiteX6" fmla="*/ 0 w 279041"/>
                <a:gd name="connsiteY6" fmla="*/ 364653 h 455816"/>
                <a:gd name="connsiteX7" fmla="*/ 0 w 279041"/>
                <a:gd name="connsiteY7" fmla="*/ 91163 h 45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041" h="455816">
                  <a:moveTo>
                    <a:pt x="0" y="91163"/>
                  </a:moveTo>
                  <a:lnTo>
                    <a:pt x="139521" y="91163"/>
                  </a:lnTo>
                  <a:lnTo>
                    <a:pt x="139521" y="0"/>
                  </a:lnTo>
                  <a:lnTo>
                    <a:pt x="279041" y="227908"/>
                  </a:lnTo>
                  <a:lnTo>
                    <a:pt x="139521" y="455816"/>
                  </a:lnTo>
                  <a:lnTo>
                    <a:pt x="139521" y="364653"/>
                  </a:lnTo>
                  <a:lnTo>
                    <a:pt x="0" y="364653"/>
                  </a:lnTo>
                  <a:lnTo>
                    <a:pt x="0" y="9116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 tIns="91163" rIns="83712" bIns="91162"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13" name="任意多边形 12"/>
            <p:cNvSpPr/>
            <p:nvPr/>
          </p:nvSpPr>
          <p:spPr>
            <a:xfrm>
              <a:off x="4786681" y="1964055"/>
              <a:ext cx="1340636" cy="1340636"/>
            </a:xfrm>
            <a:custGeom>
              <a:avLst/>
              <a:gdLst>
                <a:gd name="connsiteX0" fmla="*/ 0 w 1340636"/>
                <a:gd name="connsiteY0" fmla="*/ 670318 h 1340636"/>
                <a:gd name="connsiteX1" fmla="*/ 196332 w 1340636"/>
                <a:gd name="connsiteY1" fmla="*/ 196332 h 1340636"/>
                <a:gd name="connsiteX2" fmla="*/ 670319 w 1340636"/>
                <a:gd name="connsiteY2" fmla="*/ 1 h 1340636"/>
                <a:gd name="connsiteX3" fmla="*/ 1144305 w 1340636"/>
                <a:gd name="connsiteY3" fmla="*/ 196333 h 1340636"/>
                <a:gd name="connsiteX4" fmla="*/ 1340636 w 1340636"/>
                <a:gd name="connsiteY4" fmla="*/ 670320 h 1340636"/>
                <a:gd name="connsiteX5" fmla="*/ 1144304 w 1340636"/>
                <a:gd name="connsiteY5" fmla="*/ 1144307 h 1340636"/>
                <a:gd name="connsiteX6" fmla="*/ 670317 w 1340636"/>
                <a:gd name="connsiteY6" fmla="*/ 1340638 h 1340636"/>
                <a:gd name="connsiteX7" fmla="*/ 196331 w 1340636"/>
                <a:gd name="connsiteY7" fmla="*/ 1144306 h 1340636"/>
                <a:gd name="connsiteX8" fmla="*/ 0 w 1340636"/>
                <a:gd name="connsiteY8" fmla="*/ 670319 h 1340636"/>
                <a:gd name="connsiteX9" fmla="*/ 0 w 1340636"/>
                <a:gd name="connsiteY9" fmla="*/ 670318 h 134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636" h="1340636">
                  <a:moveTo>
                    <a:pt x="0" y="670318"/>
                  </a:moveTo>
                  <a:cubicBezTo>
                    <a:pt x="0" y="492539"/>
                    <a:pt x="70623" y="322041"/>
                    <a:pt x="196332" y="196332"/>
                  </a:cubicBezTo>
                  <a:cubicBezTo>
                    <a:pt x="322041" y="70623"/>
                    <a:pt x="492539" y="1"/>
                    <a:pt x="670319" y="1"/>
                  </a:cubicBezTo>
                  <a:cubicBezTo>
                    <a:pt x="848098" y="1"/>
                    <a:pt x="1018596" y="70624"/>
                    <a:pt x="1144305" y="196333"/>
                  </a:cubicBezTo>
                  <a:cubicBezTo>
                    <a:pt x="1270014" y="322042"/>
                    <a:pt x="1340636" y="492540"/>
                    <a:pt x="1340636" y="670320"/>
                  </a:cubicBezTo>
                  <a:cubicBezTo>
                    <a:pt x="1340636" y="848099"/>
                    <a:pt x="1270013" y="1018598"/>
                    <a:pt x="1144304" y="1144307"/>
                  </a:cubicBezTo>
                  <a:cubicBezTo>
                    <a:pt x="1018595" y="1270016"/>
                    <a:pt x="848097" y="1340639"/>
                    <a:pt x="670317" y="1340638"/>
                  </a:cubicBezTo>
                  <a:cubicBezTo>
                    <a:pt x="492538" y="1340638"/>
                    <a:pt x="322040" y="1270015"/>
                    <a:pt x="196331" y="1144306"/>
                  </a:cubicBezTo>
                  <a:cubicBezTo>
                    <a:pt x="70622" y="1018597"/>
                    <a:pt x="0" y="848099"/>
                    <a:pt x="0" y="670319"/>
                  </a:cubicBezTo>
                  <a:lnTo>
                    <a:pt x="0" y="670318"/>
                  </a:lnTo>
                  <a:close/>
                </a:path>
              </a:pathLst>
            </a:custGeom>
            <a:solidFill>
              <a:srgbClr val="33CC33"/>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14112" tIns="214111" rIns="214112" bIns="214111"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bg1"/>
                  </a:solidFill>
                  <a:latin typeface="微软雅黑" pitchFamily="34" charset="-122"/>
                  <a:ea typeface="微软雅黑" pitchFamily="34" charset="-122"/>
                </a:rPr>
                <a:t>年度调薪的重要参考</a:t>
              </a:r>
              <a:endParaRPr lang="zh-CN" altLang="en-US" sz="1400" b="1" kern="1200" dirty="0">
                <a:solidFill>
                  <a:schemeClr val="bg1"/>
                </a:solidFill>
                <a:latin typeface="微软雅黑" pitchFamily="34" charset="-122"/>
                <a:ea typeface="微软雅黑" pitchFamily="34" charset="-122"/>
              </a:endParaRPr>
            </a:p>
          </p:txBody>
        </p:sp>
      </p:grpSp>
      <p:grpSp>
        <p:nvGrpSpPr>
          <p:cNvPr id="27" name="组合 26"/>
          <p:cNvGrpSpPr/>
          <p:nvPr/>
        </p:nvGrpSpPr>
        <p:grpSpPr>
          <a:xfrm>
            <a:off x="6395659" y="2576941"/>
            <a:ext cx="2184478" cy="1495818"/>
            <a:chOff x="6395659" y="2576941"/>
            <a:chExt cx="2184478" cy="1495818"/>
          </a:xfrm>
        </p:grpSpPr>
        <p:sp>
          <p:nvSpPr>
            <p:cNvPr id="14" name="任意多边形 13"/>
            <p:cNvSpPr/>
            <p:nvPr/>
          </p:nvSpPr>
          <p:spPr>
            <a:xfrm rot="19987218">
              <a:off x="6395659" y="3616943"/>
              <a:ext cx="670414" cy="455816"/>
            </a:xfrm>
            <a:custGeom>
              <a:avLst/>
              <a:gdLst>
                <a:gd name="connsiteX0" fmla="*/ 0 w 670414"/>
                <a:gd name="connsiteY0" fmla="*/ 91163 h 455816"/>
                <a:gd name="connsiteX1" fmla="*/ 442506 w 670414"/>
                <a:gd name="connsiteY1" fmla="*/ 91163 h 455816"/>
                <a:gd name="connsiteX2" fmla="*/ 442506 w 670414"/>
                <a:gd name="connsiteY2" fmla="*/ 0 h 455816"/>
                <a:gd name="connsiteX3" fmla="*/ 670414 w 670414"/>
                <a:gd name="connsiteY3" fmla="*/ 227908 h 455816"/>
                <a:gd name="connsiteX4" fmla="*/ 442506 w 670414"/>
                <a:gd name="connsiteY4" fmla="*/ 455816 h 455816"/>
                <a:gd name="connsiteX5" fmla="*/ 442506 w 670414"/>
                <a:gd name="connsiteY5" fmla="*/ 364653 h 455816"/>
                <a:gd name="connsiteX6" fmla="*/ 0 w 670414"/>
                <a:gd name="connsiteY6" fmla="*/ 364653 h 455816"/>
                <a:gd name="connsiteX7" fmla="*/ 0 w 670414"/>
                <a:gd name="connsiteY7" fmla="*/ 91163 h 45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414" h="455816">
                  <a:moveTo>
                    <a:pt x="0" y="91163"/>
                  </a:moveTo>
                  <a:lnTo>
                    <a:pt x="442506" y="91163"/>
                  </a:lnTo>
                  <a:lnTo>
                    <a:pt x="442506" y="0"/>
                  </a:lnTo>
                  <a:lnTo>
                    <a:pt x="670414" y="227908"/>
                  </a:lnTo>
                  <a:lnTo>
                    <a:pt x="442506" y="455816"/>
                  </a:lnTo>
                  <a:lnTo>
                    <a:pt x="442506" y="364653"/>
                  </a:lnTo>
                  <a:lnTo>
                    <a:pt x="0" y="364653"/>
                  </a:lnTo>
                  <a:lnTo>
                    <a:pt x="0" y="9116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91162" rIns="136744" bIns="91163"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15" name="任意多边形 14"/>
            <p:cNvSpPr/>
            <p:nvPr/>
          </p:nvSpPr>
          <p:spPr>
            <a:xfrm>
              <a:off x="7239501" y="2576941"/>
              <a:ext cx="1340636" cy="1340636"/>
            </a:xfrm>
            <a:custGeom>
              <a:avLst/>
              <a:gdLst>
                <a:gd name="connsiteX0" fmla="*/ 0 w 1340636"/>
                <a:gd name="connsiteY0" fmla="*/ 670318 h 1340636"/>
                <a:gd name="connsiteX1" fmla="*/ 196332 w 1340636"/>
                <a:gd name="connsiteY1" fmla="*/ 196332 h 1340636"/>
                <a:gd name="connsiteX2" fmla="*/ 670319 w 1340636"/>
                <a:gd name="connsiteY2" fmla="*/ 1 h 1340636"/>
                <a:gd name="connsiteX3" fmla="*/ 1144305 w 1340636"/>
                <a:gd name="connsiteY3" fmla="*/ 196333 h 1340636"/>
                <a:gd name="connsiteX4" fmla="*/ 1340636 w 1340636"/>
                <a:gd name="connsiteY4" fmla="*/ 670320 h 1340636"/>
                <a:gd name="connsiteX5" fmla="*/ 1144304 w 1340636"/>
                <a:gd name="connsiteY5" fmla="*/ 1144307 h 1340636"/>
                <a:gd name="connsiteX6" fmla="*/ 670317 w 1340636"/>
                <a:gd name="connsiteY6" fmla="*/ 1340638 h 1340636"/>
                <a:gd name="connsiteX7" fmla="*/ 196331 w 1340636"/>
                <a:gd name="connsiteY7" fmla="*/ 1144306 h 1340636"/>
                <a:gd name="connsiteX8" fmla="*/ 0 w 1340636"/>
                <a:gd name="connsiteY8" fmla="*/ 670319 h 1340636"/>
                <a:gd name="connsiteX9" fmla="*/ 0 w 1340636"/>
                <a:gd name="connsiteY9" fmla="*/ 670318 h 134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636" h="1340636">
                  <a:moveTo>
                    <a:pt x="0" y="670318"/>
                  </a:moveTo>
                  <a:cubicBezTo>
                    <a:pt x="0" y="492539"/>
                    <a:pt x="70623" y="322041"/>
                    <a:pt x="196332" y="196332"/>
                  </a:cubicBezTo>
                  <a:cubicBezTo>
                    <a:pt x="322041" y="70623"/>
                    <a:pt x="492539" y="1"/>
                    <a:pt x="670319" y="1"/>
                  </a:cubicBezTo>
                  <a:cubicBezTo>
                    <a:pt x="848098" y="1"/>
                    <a:pt x="1018596" y="70624"/>
                    <a:pt x="1144305" y="196333"/>
                  </a:cubicBezTo>
                  <a:cubicBezTo>
                    <a:pt x="1270014" y="322042"/>
                    <a:pt x="1340636" y="492540"/>
                    <a:pt x="1340636" y="670320"/>
                  </a:cubicBezTo>
                  <a:cubicBezTo>
                    <a:pt x="1340636" y="848099"/>
                    <a:pt x="1270013" y="1018598"/>
                    <a:pt x="1144304" y="1144307"/>
                  </a:cubicBezTo>
                  <a:cubicBezTo>
                    <a:pt x="1018595" y="1270016"/>
                    <a:pt x="848097" y="1340639"/>
                    <a:pt x="670317" y="1340638"/>
                  </a:cubicBezTo>
                  <a:cubicBezTo>
                    <a:pt x="492538" y="1340638"/>
                    <a:pt x="322040" y="1270015"/>
                    <a:pt x="196331" y="1144306"/>
                  </a:cubicBezTo>
                  <a:cubicBezTo>
                    <a:pt x="70622" y="1018597"/>
                    <a:pt x="0" y="848099"/>
                    <a:pt x="0" y="670319"/>
                  </a:cubicBezTo>
                  <a:lnTo>
                    <a:pt x="0" y="670318"/>
                  </a:lnTo>
                  <a:close/>
                </a:path>
              </a:pathLst>
            </a:custGeom>
            <a:solidFill>
              <a:srgbClr val="FFC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14112" tIns="214111" rIns="214112" bIns="214111"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bg1"/>
                  </a:solidFill>
                  <a:latin typeface="微软雅黑" pitchFamily="34" charset="-122"/>
                  <a:ea typeface="微软雅黑" pitchFamily="34" charset="-122"/>
                </a:rPr>
                <a:t>月</a:t>
              </a:r>
              <a:r>
                <a:rPr lang="en-US" altLang="zh-CN" sz="1400" b="1" kern="1200" dirty="0" smtClean="0">
                  <a:solidFill>
                    <a:schemeClr val="bg1"/>
                  </a:solidFill>
                  <a:latin typeface="微软雅黑" pitchFamily="34" charset="-122"/>
                  <a:ea typeface="微软雅黑" pitchFamily="34" charset="-122"/>
                </a:rPr>
                <a:t>/</a:t>
              </a:r>
              <a:r>
                <a:rPr lang="zh-CN" altLang="en-US" sz="1400" b="1" kern="1200" dirty="0" smtClean="0">
                  <a:solidFill>
                    <a:schemeClr val="bg1"/>
                  </a:solidFill>
                  <a:latin typeface="微软雅黑" pitchFamily="34" charset="-122"/>
                  <a:ea typeface="微软雅黑" pitchFamily="34" charset="-122"/>
                </a:rPr>
                <a:t>季度绩效</a:t>
              </a:r>
              <a:r>
                <a:rPr lang="zh-CN" altLang="en-US" sz="1400" dirty="0" smtClean="0">
                  <a:solidFill>
                    <a:srgbClr val="FF0000"/>
                  </a:solidFill>
                  <a:latin typeface="微软雅黑" pitchFamily="34" charset="-122"/>
                  <a:ea typeface="微软雅黑" pitchFamily="34" charset="-122"/>
                </a:rPr>
                <a:t>工资</a:t>
              </a:r>
              <a:r>
                <a:rPr lang="en-US" altLang="zh-CN" sz="1400" dirty="0" smtClean="0">
                  <a:solidFill>
                    <a:srgbClr val="FF0000"/>
                  </a:solidFill>
                  <a:latin typeface="微软雅黑" pitchFamily="34" charset="-122"/>
                  <a:ea typeface="微软雅黑" pitchFamily="34" charset="-122"/>
                </a:rPr>
                <a:t>/</a:t>
              </a:r>
              <a:r>
                <a:rPr lang="zh-CN" altLang="en-US" sz="1400" dirty="0" smtClean="0">
                  <a:solidFill>
                    <a:srgbClr val="FF0000"/>
                  </a:solidFill>
                  <a:latin typeface="微软雅黑" pitchFamily="34" charset="-122"/>
                  <a:ea typeface="微软雅黑" pitchFamily="34" charset="-122"/>
                </a:rPr>
                <a:t>奖金</a:t>
              </a:r>
              <a:r>
                <a:rPr lang="zh-CN" altLang="en-US" sz="1400" b="1" kern="1200" dirty="0" smtClean="0">
                  <a:solidFill>
                    <a:schemeClr val="bg1"/>
                  </a:solidFill>
                  <a:latin typeface="微软雅黑" pitchFamily="34" charset="-122"/>
                  <a:ea typeface="微软雅黑" pitchFamily="34" charset="-122"/>
                </a:rPr>
                <a:t>奖励的依据</a:t>
              </a:r>
              <a:endParaRPr lang="zh-CN" altLang="en-US" sz="1400" b="1" kern="1200" dirty="0">
                <a:solidFill>
                  <a:schemeClr val="bg1"/>
                </a:solidFill>
                <a:latin typeface="微软雅黑" pitchFamily="34" charset="-122"/>
                <a:ea typeface="微软雅黑" pitchFamily="34" charset="-122"/>
              </a:endParaRPr>
            </a:p>
          </p:txBody>
        </p:sp>
      </p:grpSp>
      <p:grpSp>
        <p:nvGrpSpPr>
          <p:cNvPr id="25" name="组合 24"/>
          <p:cNvGrpSpPr/>
          <p:nvPr/>
        </p:nvGrpSpPr>
        <p:grpSpPr>
          <a:xfrm>
            <a:off x="6459407" y="4815089"/>
            <a:ext cx="2202722" cy="1383241"/>
            <a:chOff x="6459407" y="4815089"/>
            <a:chExt cx="2202722" cy="1383241"/>
          </a:xfrm>
        </p:grpSpPr>
        <p:sp>
          <p:nvSpPr>
            <p:cNvPr id="16" name="任意多边形 15"/>
            <p:cNvSpPr/>
            <p:nvPr/>
          </p:nvSpPr>
          <p:spPr>
            <a:xfrm rot="1312866">
              <a:off x="6459407" y="4815089"/>
              <a:ext cx="649482" cy="455816"/>
            </a:xfrm>
            <a:custGeom>
              <a:avLst/>
              <a:gdLst>
                <a:gd name="connsiteX0" fmla="*/ 0 w 649482"/>
                <a:gd name="connsiteY0" fmla="*/ 91163 h 455816"/>
                <a:gd name="connsiteX1" fmla="*/ 421574 w 649482"/>
                <a:gd name="connsiteY1" fmla="*/ 91163 h 455816"/>
                <a:gd name="connsiteX2" fmla="*/ 421574 w 649482"/>
                <a:gd name="connsiteY2" fmla="*/ 0 h 455816"/>
                <a:gd name="connsiteX3" fmla="*/ 649482 w 649482"/>
                <a:gd name="connsiteY3" fmla="*/ 227908 h 455816"/>
                <a:gd name="connsiteX4" fmla="*/ 421574 w 649482"/>
                <a:gd name="connsiteY4" fmla="*/ 455816 h 455816"/>
                <a:gd name="connsiteX5" fmla="*/ 421574 w 649482"/>
                <a:gd name="connsiteY5" fmla="*/ 364653 h 455816"/>
                <a:gd name="connsiteX6" fmla="*/ 0 w 649482"/>
                <a:gd name="connsiteY6" fmla="*/ 364653 h 455816"/>
                <a:gd name="connsiteX7" fmla="*/ 0 w 649482"/>
                <a:gd name="connsiteY7" fmla="*/ 91163 h 45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9482" h="455816">
                  <a:moveTo>
                    <a:pt x="0" y="91163"/>
                  </a:moveTo>
                  <a:lnTo>
                    <a:pt x="421574" y="91163"/>
                  </a:lnTo>
                  <a:lnTo>
                    <a:pt x="421574" y="0"/>
                  </a:lnTo>
                  <a:lnTo>
                    <a:pt x="649482" y="227908"/>
                  </a:lnTo>
                  <a:lnTo>
                    <a:pt x="421574" y="455816"/>
                  </a:lnTo>
                  <a:lnTo>
                    <a:pt x="421574" y="364653"/>
                  </a:lnTo>
                  <a:lnTo>
                    <a:pt x="0" y="364653"/>
                  </a:lnTo>
                  <a:lnTo>
                    <a:pt x="0" y="9116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91163" rIns="136744" bIns="91162"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17" name="任意多边形 16"/>
            <p:cNvSpPr/>
            <p:nvPr/>
          </p:nvSpPr>
          <p:spPr>
            <a:xfrm>
              <a:off x="7321493" y="4857694"/>
              <a:ext cx="1340636" cy="1340636"/>
            </a:xfrm>
            <a:custGeom>
              <a:avLst/>
              <a:gdLst>
                <a:gd name="connsiteX0" fmla="*/ 0 w 1340636"/>
                <a:gd name="connsiteY0" fmla="*/ 670318 h 1340636"/>
                <a:gd name="connsiteX1" fmla="*/ 196332 w 1340636"/>
                <a:gd name="connsiteY1" fmla="*/ 196332 h 1340636"/>
                <a:gd name="connsiteX2" fmla="*/ 670319 w 1340636"/>
                <a:gd name="connsiteY2" fmla="*/ 1 h 1340636"/>
                <a:gd name="connsiteX3" fmla="*/ 1144305 w 1340636"/>
                <a:gd name="connsiteY3" fmla="*/ 196333 h 1340636"/>
                <a:gd name="connsiteX4" fmla="*/ 1340636 w 1340636"/>
                <a:gd name="connsiteY4" fmla="*/ 670320 h 1340636"/>
                <a:gd name="connsiteX5" fmla="*/ 1144304 w 1340636"/>
                <a:gd name="connsiteY5" fmla="*/ 1144307 h 1340636"/>
                <a:gd name="connsiteX6" fmla="*/ 670317 w 1340636"/>
                <a:gd name="connsiteY6" fmla="*/ 1340638 h 1340636"/>
                <a:gd name="connsiteX7" fmla="*/ 196331 w 1340636"/>
                <a:gd name="connsiteY7" fmla="*/ 1144306 h 1340636"/>
                <a:gd name="connsiteX8" fmla="*/ 0 w 1340636"/>
                <a:gd name="connsiteY8" fmla="*/ 670319 h 1340636"/>
                <a:gd name="connsiteX9" fmla="*/ 0 w 1340636"/>
                <a:gd name="connsiteY9" fmla="*/ 670318 h 134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636" h="1340636">
                  <a:moveTo>
                    <a:pt x="0" y="670318"/>
                  </a:moveTo>
                  <a:cubicBezTo>
                    <a:pt x="0" y="492539"/>
                    <a:pt x="70623" y="322041"/>
                    <a:pt x="196332" y="196332"/>
                  </a:cubicBezTo>
                  <a:cubicBezTo>
                    <a:pt x="322041" y="70623"/>
                    <a:pt x="492539" y="1"/>
                    <a:pt x="670319" y="1"/>
                  </a:cubicBezTo>
                  <a:cubicBezTo>
                    <a:pt x="848098" y="1"/>
                    <a:pt x="1018596" y="70624"/>
                    <a:pt x="1144305" y="196333"/>
                  </a:cubicBezTo>
                  <a:cubicBezTo>
                    <a:pt x="1270014" y="322042"/>
                    <a:pt x="1340636" y="492540"/>
                    <a:pt x="1340636" y="670320"/>
                  </a:cubicBezTo>
                  <a:cubicBezTo>
                    <a:pt x="1340636" y="848099"/>
                    <a:pt x="1270013" y="1018598"/>
                    <a:pt x="1144304" y="1144307"/>
                  </a:cubicBezTo>
                  <a:cubicBezTo>
                    <a:pt x="1018595" y="1270016"/>
                    <a:pt x="848097" y="1340639"/>
                    <a:pt x="670317" y="1340638"/>
                  </a:cubicBezTo>
                  <a:cubicBezTo>
                    <a:pt x="492538" y="1340638"/>
                    <a:pt x="322040" y="1270015"/>
                    <a:pt x="196331" y="1144306"/>
                  </a:cubicBezTo>
                  <a:cubicBezTo>
                    <a:pt x="70622" y="1018597"/>
                    <a:pt x="0" y="848099"/>
                    <a:pt x="0" y="670319"/>
                  </a:cubicBezTo>
                  <a:lnTo>
                    <a:pt x="0" y="670318"/>
                  </a:lnTo>
                  <a:close/>
                </a:path>
              </a:pathLst>
            </a:custGeom>
            <a:solidFill>
              <a:srgbClr val="7030A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14112" tIns="214111" rIns="214112" bIns="214111"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bg1"/>
                  </a:solidFill>
                  <a:latin typeface="微软雅黑" pitchFamily="34" charset="-122"/>
                  <a:ea typeface="微软雅黑" pitchFamily="34" charset="-122"/>
                </a:rPr>
                <a:t>制定培训计划的依据</a:t>
              </a:r>
              <a:endParaRPr lang="zh-CN" altLang="en-US" sz="1400" b="1" kern="1200" dirty="0">
                <a:solidFill>
                  <a:schemeClr val="bg1"/>
                </a:solidFill>
                <a:latin typeface="微软雅黑" pitchFamily="34" charset="-122"/>
                <a:ea typeface="微软雅黑" pitchFamily="34" charset="-122"/>
              </a:endParaRPr>
            </a:p>
          </p:txBody>
        </p:sp>
      </p:grpSp>
      <p:grpSp>
        <p:nvGrpSpPr>
          <p:cNvPr id="26" name="组合 25"/>
          <p:cNvGrpSpPr/>
          <p:nvPr/>
        </p:nvGrpSpPr>
        <p:grpSpPr>
          <a:xfrm>
            <a:off x="4801827" y="5287474"/>
            <a:ext cx="1340636" cy="1751281"/>
            <a:chOff x="4801827" y="5287474"/>
            <a:chExt cx="1340636" cy="1751281"/>
          </a:xfrm>
        </p:grpSpPr>
        <p:sp>
          <p:nvSpPr>
            <p:cNvPr id="18" name="任意多边形 17"/>
            <p:cNvSpPr/>
            <p:nvPr/>
          </p:nvSpPr>
          <p:spPr>
            <a:xfrm rot="5332716">
              <a:off x="5314143" y="5199141"/>
              <a:ext cx="279150" cy="455816"/>
            </a:xfrm>
            <a:custGeom>
              <a:avLst/>
              <a:gdLst>
                <a:gd name="connsiteX0" fmla="*/ 0 w 279150"/>
                <a:gd name="connsiteY0" fmla="*/ 91163 h 455816"/>
                <a:gd name="connsiteX1" fmla="*/ 139575 w 279150"/>
                <a:gd name="connsiteY1" fmla="*/ 91163 h 455816"/>
                <a:gd name="connsiteX2" fmla="*/ 139575 w 279150"/>
                <a:gd name="connsiteY2" fmla="*/ 0 h 455816"/>
                <a:gd name="connsiteX3" fmla="*/ 279150 w 279150"/>
                <a:gd name="connsiteY3" fmla="*/ 227908 h 455816"/>
                <a:gd name="connsiteX4" fmla="*/ 139575 w 279150"/>
                <a:gd name="connsiteY4" fmla="*/ 455816 h 455816"/>
                <a:gd name="connsiteX5" fmla="*/ 139575 w 279150"/>
                <a:gd name="connsiteY5" fmla="*/ 364653 h 455816"/>
                <a:gd name="connsiteX6" fmla="*/ 0 w 279150"/>
                <a:gd name="connsiteY6" fmla="*/ 364653 h 455816"/>
                <a:gd name="connsiteX7" fmla="*/ 0 w 279150"/>
                <a:gd name="connsiteY7" fmla="*/ 91163 h 45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150" h="455816">
                  <a:moveTo>
                    <a:pt x="0" y="91163"/>
                  </a:moveTo>
                  <a:lnTo>
                    <a:pt x="139575" y="91163"/>
                  </a:lnTo>
                  <a:lnTo>
                    <a:pt x="139575" y="0"/>
                  </a:lnTo>
                  <a:lnTo>
                    <a:pt x="279150" y="227908"/>
                  </a:lnTo>
                  <a:lnTo>
                    <a:pt x="139575" y="455816"/>
                  </a:lnTo>
                  <a:lnTo>
                    <a:pt x="139575" y="364653"/>
                  </a:lnTo>
                  <a:lnTo>
                    <a:pt x="0" y="364653"/>
                  </a:lnTo>
                  <a:lnTo>
                    <a:pt x="0" y="9116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91163" rIns="83744" bIns="91162"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19" name="任意多边形 18"/>
            <p:cNvSpPr/>
            <p:nvPr/>
          </p:nvSpPr>
          <p:spPr>
            <a:xfrm>
              <a:off x="4801827" y="5698119"/>
              <a:ext cx="1340636" cy="1340636"/>
            </a:xfrm>
            <a:custGeom>
              <a:avLst/>
              <a:gdLst>
                <a:gd name="connsiteX0" fmla="*/ 0 w 1340636"/>
                <a:gd name="connsiteY0" fmla="*/ 670318 h 1340636"/>
                <a:gd name="connsiteX1" fmla="*/ 196332 w 1340636"/>
                <a:gd name="connsiteY1" fmla="*/ 196332 h 1340636"/>
                <a:gd name="connsiteX2" fmla="*/ 670319 w 1340636"/>
                <a:gd name="connsiteY2" fmla="*/ 1 h 1340636"/>
                <a:gd name="connsiteX3" fmla="*/ 1144305 w 1340636"/>
                <a:gd name="connsiteY3" fmla="*/ 196333 h 1340636"/>
                <a:gd name="connsiteX4" fmla="*/ 1340636 w 1340636"/>
                <a:gd name="connsiteY4" fmla="*/ 670320 h 1340636"/>
                <a:gd name="connsiteX5" fmla="*/ 1144304 w 1340636"/>
                <a:gd name="connsiteY5" fmla="*/ 1144307 h 1340636"/>
                <a:gd name="connsiteX6" fmla="*/ 670317 w 1340636"/>
                <a:gd name="connsiteY6" fmla="*/ 1340638 h 1340636"/>
                <a:gd name="connsiteX7" fmla="*/ 196331 w 1340636"/>
                <a:gd name="connsiteY7" fmla="*/ 1144306 h 1340636"/>
                <a:gd name="connsiteX8" fmla="*/ 0 w 1340636"/>
                <a:gd name="connsiteY8" fmla="*/ 670319 h 1340636"/>
                <a:gd name="connsiteX9" fmla="*/ 0 w 1340636"/>
                <a:gd name="connsiteY9" fmla="*/ 670318 h 134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636" h="1340636">
                  <a:moveTo>
                    <a:pt x="0" y="670318"/>
                  </a:moveTo>
                  <a:cubicBezTo>
                    <a:pt x="0" y="492539"/>
                    <a:pt x="70623" y="322041"/>
                    <a:pt x="196332" y="196332"/>
                  </a:cubicBezTo>
                  <a:cubicBezTo>
                    <a:pt x="322041" y="70623"/>
                    <a:pt x="492539" y="1"/>
                    <a:pt x="670319" y="1"/>
                  </a:cubicBezTo>
                  <a:cubicBezTo>
                    <a:pt x="848098" y="1"/>
                    <a:pt x="1018596" y="70624"/>
                    <a:pt x="1144305" y="196333"/>
                  </a:cubicBezTo>
                  <a:cubicBezTo>
                    <a:pt x="1270014" y="322042"/>
                    <a:pt x="1340636" y="492540"/>
                    <a:pt x="1340636" y="670320"/>
                  </a:cubicBezTo>
                  <a:cubicBezTo>
                    <a:pt x="1340636" y="848099"/>
                    <a:pt x="1270013" y="1018598"/>
                    <a:pt x="1144304" y="1144307"/>
                  </a:cubicBezTo>
                  <a:cubicBezTo>
                    <a:pt x="1018595" y="1270016"/>
                    <a:pt x="848097" y="1340639"/>
                    <a:pt x="670317" y="1340638"/>
                  </a:cubicBezTo>
                  <a:cubicBezTo>
                    <a:pt x="492538" y="1340638"/>
                    <a:pt x="322040" y="1270015"/>
                    <a:pt x="196331" y="1144306"/>
                  </a:cubicBezTo>
                  <a:cubicBezTo>
                    <a:pt x="70622" y="1018597"/>
                    <a:pt x="0" y="848099"/>
                    <a:pt x="0" y="670319"/>
                  </a:cubicBezTo>
                  <a:lnTo>
                    <a:pt x="0" y="670318"/>
                  </a:lnTo>
                  <a:close/>
                </a:path>
              </a:pathLst>
            </a:custGeom>
            <a:solidFill>
              <a:srgbClr val="FF66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14112" tIns="214111" rIns="214112" bIns="214111"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bg1"/>
                  </a:solidFill>
                  <a:latin typeface="微软雅黑" pitchFamily="34" charset="-122"/>
                  <a:ea typeface="微软雅黑" pitchFamily="34" charset="-122"/>
                </a:rPr>
                <a:t>评优评先的必要条件</a:t>
              </a:r>
              <a:endParaRPr lang="en-US" sz="1400" b="1" kern="1200" dirty="0">
                <a:solidFill>
                  <a:schemeClr val="bg1"/>
                </a:solidFill>
                <a:latin typeface="微软雅黑" pitchFamily="34" charset="-122"/>
                <a:ea typeface="微软雅黑" pitchFamily="34" charset="-122"/>
              </a:endParaRPr>
            </a:p>
          </p:txBody>
        </p:sp>
      </p:grpSp>
      <p:grpSp>
        <p:nvGrpSpPr>
          <p:cNvPr id="29" name="组合 28"/>
          <p:cNvGrpSpPr/>
          <p:nvPr/>
        </p:nvGrpSpPr>
        <p:grpSpPr>
          <a:xfrm>
            <a:off x="2230217" y="4847302"/>
            <a:ext cx="2198189" cy="1414336"/>
            <a:chOff x="2230217" y="4847302"/>
            <a:chExt cx="2198189" cy="1414336"/>
          </a:xfrm>
        </p:grpSpPr>
        <p:sp>
          <p:nvSpPr>
            <p:cNvPr id="20" name="任意多边形 19"/>
            <p:cNvSpPr/>
            <p:nvPr/>
          </p:nvSpPr>
          <p:spPr>
            <a:xfrm rot="20204118">
              <a:off x="3773518" y="4847302"/>
              <a:ext cx="654888" cy="455817"/>
            </a:xfrm>
            <a:custGeom>
              <a:avLst/>
              <a:gdLst>
                <a:gd name="connsiteX0" fmla="*/ 0 w 654887"/>
                <a:gd name="connsiteY0" fmla="*/ 91163 h 455816"/>
                <a:gd name="connsiteX1" fmla="*/ 426979 w 654887"/>
                <a:gd name="connsiteY1" fmla="*/ 91163 h 455816"/>
                <a:gd name="connsiteX2" fmla="*/ 426979 w 654887"/>
                <a:gd name="connsiteY2" fmla="*/ 0 h 455816"/>
                <a:gd name="connsiteX3" fmla="*/ 654887 w 654887"/>
                <a:gd name="connsiteY3" fmla="*/ 227908 h 455816"/>
                <a:gd name="connsiteX4" fmla="*/ 426979 w 654887"/>
                <a:gd name="connsiteY4" fmla="*/ 455816 h 455816"/>
                <a:gd name="connsiteX5" fmla="*/ 426979 w 654887"/>
                <a:gd name="connsiteY5" fmla="*/ 364653 h 455816"/>
                <a:gd name="connsiteX6" fmla="*/ 0 w 654887"/>
                <a:gd name="connsiteY6" fmla="*/ 364653 h 455816"/>
                <a:gd name="connsiteX7" fmla="*/ 0 w 654887"/>
                <a:gd name="connsiteY7" fmla="*/ 91163 h 45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887" h="455816">
                  <a:moveTo>
                    <a:pt x="654887" y="364653"/>
                  </a:moveTo>
                  <a:lnTo>
                    <a:pt x="227908" y="364653"/>
                  </a:lnTo>
                  <a:lnTo>
                    <a:pt x="227908" y="455816"/>
                  </a:lnTo>
                  <a:lnTo>
                    <a:pt x="0" y="227908"/>
                  </a:lnTo>
                  <a:lnTo>
                    <a:pt x="227908" y="0"/>
                  </a:lnTo>
                  <a:lnTo>
                    <a:pt x="227908" y="91163"/>
                  </a:lnTo>
                  <a:lnTo>
                    <a:pt x="654887" y="91163"/>
                  </a:lnTo>
                  <a:lnTo>
                    <a:pt x="654887" y="36465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36745" tIns="91163" rIns="0" bIns="91163"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21" name="任意多边形 20"/>
            <p:cNvSpPr/>
            <p:nvPr/>
          </p:nvSpPr>
          <p:spPr>
            <a:xfrm>
              <a:off x="2230217" y="4921002"/>
              <a:ext cx="1340636" cy="1340636"/>
            </a:xfrm>
            <a:custGeom>
              <a:avLst/>
              <a:gdLst>
                <a:gd name="connsiteX0" fmla="*/ 0 w 1340636"/>
                <a:gd name="connsiteY0" fmla="*/ 670318 h 1340636"/>
                <a:gd name="connsiteX1" fmla="*/ 196332 w 1340636"/>
                <a:gd name="connsiteY1" fmla="*/ 196332 h 1340636"/>
                <a:gd name="connsiteX2" fmla="*/ 670319 w 1340636"/>
                <a:gd name="connsiteY2" fmla="*/ 1 h 1340636"/>
                <a:gd name="connsiteX3" fmla="*/ 1144305 w 1340636"/>
                <a:gd name="connsiteY3" fmla="*/ 196333 h 1340636"/>
                <a:gd name="connsiteX4" fmla="*/ 1340636 w 1340636"/>
                <a:gd name="connsiteY4" fmla="*/ 670320 h 1340636"/>
                <a:gd name="connsiteX5" fmla="*/ 1144304 w 1340636"/>
                <a:gd name="connsiteY5" fmla="*/ 1144307 h 1340636"/>
                <a:gd name="connsiteX6" fmla="*/ 670317 w 1340636"/>
                <a:gd name="connsiteY6" fmla="*/ 1340638 h 1340636"/>
                <a:gd name="connsiteX7" fmla="*/ 196331 w 1340636"/>
                <a:gd name="connsiteY7" fmla="*/ 1144306 h 1340636"/>
                <a:gd name="connsiteX8" fmla="*/ 0 w 1340636"/>
                <a:gd name="connsiteY8" fmla="*/ 670319 h 1340636"/>
                <a:gd name="connsiteX9" fmla="*/ 0 w 1340636"/>
                <a:gd name="connsiteY9" fmla="*/ 670318 h 134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636" h="1340636">
                  <a:moveTo>
                    <a:pt x="0" y="670318"/>
                  </a:moveTo>
                  <a:cubicBezTo>
                    <a:pt x="0" y="492539"/>
                    <a:pt x="70623" y="322041"/>
                    <a:pt x="196332" y="196332"/>
                  </a:cubicBezTo>
                  <a:cubicBezTo>
                    <a:pt x="322041" y="70623"/>
                    <a:pt x="492539" y="1"/>
                    <a:pt x="670319" y="1"/>
                  </a:cubicBezTo>
                  <a:cubicBezTo>
                    <a:pt x="848098" y="1"/>
                    <a:pt x="1018596" y="70624"/>
                    <a:pt x="1144305" y="196333"/>
                  </a:cubicBezTo>
                  <a:cubicBezTo>
                    <a:pt x="1270014" y="322042"/>
                    <a:pt x="1340636" y="492540"/>
                    <a:pt x="1340636" y="670320"/>
                  </a:cubicBezTo>
                  <a:cubicBezTo>
                    <a:pt x="1340636" y="848099"/>
                    <a:pt x="1270013" y="1018598"/>
                    <a:pt x="1144304" y="1144307"/>
                  </a:cubicBezTo>
                  <a:cubicBezTo>
                    <a:pt x="1018595" y="1270016"/>
                    <a:pt x="848097" y="1340639"/>
                    <a:pt x="670317" y="1340638"/>
                  </a:cubicBezTo>
                  <a:cubicBezTo>
                    <a:pt x="492538" y="1340638"/>
                    <a:pt x="322040" y="1270015"/>
                    <a:pt x="196331" y="1144306"/>
                  </a:cubicBezTo>
                  <a:cubicBezTo>
                    <a:pt x="70622" y="1018597"/>
                    <a:pt x="0" y="848099"/>
                    <a:pt x="0" y="670319"/>
                  </a:cubicBezTo>
                  <a:lnTo>
                    <a:pt x="0" y="670318"/>
                  </a:lnTo>
                  <a:close/>
                </a:path>
              </a:pathLst>
            </a:custGeom>
            <a:solidFill>
              <a:srgbClr val="008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14112" tIns="214111" rIns="214112" bIns="214111"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bg1"/>
                  </a:solidFill>
                  <a:latin typeface="微软雅黑" pitchFamily="34" charset="-122"/>
                  <a:ea typeface="微软雅黑" pitchFamily="34" charset="-122"/>
                </a:rPr>
                <a:t>岗位变动的必要条件</a:t>
              </a:r>
              <a:endParaRPr lang="en-US" sz="1400" b="1" kern="1200" dirty="0">
                <a:solidFill>
                  <a:schemeClr val="bg1"/>
                </a:solidFill>
                <a:latin typeface="微软雅黑" pitchFamily="34" charset="-122"/>
                <a:ea typeface="微软雅黑" pitchFamily="34" charset="-122"/>
              </a:endParaRPr>
            </a:p>
          </p:txBody>
        </p:sp>
      </p:grpSp>
      <p:grpSp>
        <p:nvGrpSpPr>
          <p:cNvPr id="30" name="组合 29"/>
          <p:cNvGrpSpPr/>
          <p:nvPr/>
        </p:nvGrpSpPr>
        <p:grpSpPr>
          <a:xfrm>
            <a:off x="2368721" y="2601268"/>
            <a:ext cx="2124329" cy="1483097"/>
            <a:chOff x="2368721" y="2601268"/>
            <a:chExt cx="2124329" cy="1483097"/>
          </a:xfrm>
        </p:grpSpPr>
        <p:sp>
          <p:nvSpPr>
            <p:cNvPr id="22" name="任意多边形 21"/>
            <p:cNvSpPr/>
            <p:nvPr/>
          </p:nvSpPr>
          <p:spPr>
            <a:xfrm rot="23229900">
              <a:off x="3864525" y="3628549"/>
              <a:ext cx="628525" cy="455816"/>
            </a:xfrm>
            <a:custGeom>
              <a:avLst/>
              <a:gdLst>
                <a:gd name="connsiteX0" fmla="*/ 0 w 628524"/>
                <a:gd name="connsiteY0" fmla="*/ 91163 h 455816"/>
                <a:gd name="connsiteX1" fmla="*/ 400616 w 628524"/>
                <a:gd name="connsiteY1" fmla="*/ 91163 h 455816"/>
                <a:gd name="connsiteX2" fmla="*/ 400616 w 628524"/>
                <a:gd name="connsiteY2" fmla="*/ 0 h 455816"/>
                <a:gd name="connsiteX3" fmla="*/ 628524 w 628524"/>
                <a:gd name="connsiteY3" fmla="*/ 227908 h 455816"/>
                <a:gd name="connsiteX4" fmla="*/ 400616 w 628524"/>
                <a:gd name="connsiteY4" fmla="*/ 455816 h 455816"/>
                <a:gd name="connsiteX5" fmla="*/ 400616 w 628524"/>
                <a:gd name="connsiteY5" fmla="*/ 364653 h 455816"/>
                <a:gd name="connsiteX6" fmla="*/ 0 w 628524"/>
                <a:gd name="connsiteY6" fmla="*/ 364653 h 455816"/>
                <a:gd name="connsiteX7" fmla="*/ 0 w 628524"/>
                <a:gd name="connsiteY7" fmla="*/ 91163 h 45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524" h="455816">
                  <a:moveTo>
                    <a:pt x="628524" y="364653"/>
                  </a:moveTo>
                  <a:lnTo>
                    <a:pt x="227908" y="364653"/>
                  </a:lnTo>
                  <a:lnTo>
                    <a:pt x="227908" y="455816"/>
                  </a:lnTo>
                  <a:lnTo>
                    <a:pt x="0" y="227908"/>
                  </a:lnTo>
                  <a:lnTo>
                    <a:pt x="227908" y="0"/>
                  </a:lnTo>
                  <a:lnTo>
                    <a:pt x="227908" y="91163"/>
                  </a:lnTo>
                  <a:lnTo>
                    <a:pt x="628524" y="91163"/>
                  </a:lnTo>
                  <a:lnTo>
                    <a:pt x="628524" y="364653"/>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36744" tIns="91163" rIns="1" bIns="91162"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23" name="任意多边形 22"/>
            <p:cNvSpPr/>
            <p:nvPr/>
          </p:nvSpPr>
          <p:spPr>
            <a:xfrm>
              <a:off x="2368721" y="2601268"/>
              <a:ext cx="1340636" cy="1340636"/>
            </a:xfrm>
            <a:custGeom>
              <a:avLst/>
              <a:gdLst>
                <a:gd name="connsiteX0" fmla="*/ 0 w 1340636"/>
                <a:gd name="connsiteY0" fmla="*/ 670318 h 1340636"/>
                <a:gd name="connsiteX1" fmla="*/ 196332 w 1340636"/>
                <a:gd name="connsiteY1" fmla="*/ 196332 h 1340636"/>
                <a:gd name="connsiteX2" fmla="*/ 670319 w 1340636"/>
                <a:gd name="connsiteY2" fmla="*/ 1 h 1340636"/>
                <a:gd name="connsiteX3" fmla="*/ 1144305 w 1340636"/>
                <a:gd name="connsiteY3" fmla="*/ 196333 h 1340636"/>
                <a:gd name="connsiteX4" fmla="*/ 1340636 w 1340636"/>
                <a:gd name="connsiteY4" fmla="*/ 670320 h 1340636"/>
                <a:gd name="connsiteX5" fmla="*/ 1144304 w 1340636"/>
                <a:gd name="connsiteY5" fmla="*/ 1144307 h 1340636"/>
                <a:gd name="connsiteX6" fmla="*/ 670317 w 1340636"/>
                <a:gd name="connsiteY6" fmla="*/ 1340638 h 1340636"/>
                <a:gd name="connsiteX7" fmla="*/ 196331 w 1340636"/>
                <a:gd name="connsiteY7" fmla="*/ 1144306 h 1340636"/>
                <a:gd name="connsiteX8" fmla="*/ 0 w 1340636"/>
                <a:gd name="connsiteY8" fmla="*/ 670319 h 1340636"/>
                <a:gd name="connsiteX9" fmla="*/ 0 w 1340636"/>
                <a:gd name="connsiteY9" fmla="*/ 670318 h 134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0636" h="1340636">
                  <a:moveTo>
                    <a:pt x="0" y="670318"/>
                  </a:moveTo>
                  <a:cubicBezTo>
                    <a:pt x="0" y="492539"/>
                    <a:pt x="70623" y="322041"/>
                    <a:pt x="196332" y="196332"/>
                  </a:cubicBezTo>
                  <a:cubicBezTo>
                    <a:pt x="322041" y="70623"/>
                    <a:pt x="492539" y="1"/>
                    <a:pt x="670319" y="1"/>
                  </a:cubicBezTo>
                  <a:cubicBezTo>
                    <a:pt x="848098" y="1"/>
                    <a:pt x="1018596" y="70624"/>
                    <a:pt x="1144305" y="196333"/>
                  </a:cubicBezTo>
                  <a:cubicBezTo>
                    <a:pt x="1270014" y="322042"/>
                    <a:pt x="1340636" y="492540"/>
                    <a:pt x="1340636" y="670320"/>
                  </a:cubicBezTo>
                  <a:cubicBezTo>
                    <a:pt x="1340636" y="848099"/>
                    <a:pt x="1270013" y="1018598"/>
                    <a:pt x="1144304" y="1144307"/>
                  </a:cubicBezTo>
                  <a:cubicBezTo>
                    <a:pt x="1018595" y="1270016"/>
                    <a:pt x="848097" y="1340639"/>
                    <a:pt x="670317" y="1340638"/>
                  </a:cubicBezTo>
                  <a:cubicBezTo>
                    <a:pt x="492538" y="1340638"/>
                    <a:pt x="322040" y="1270015"/>
                    <a:pt x="196331" y="1144306"/>
                  </a:cubicBezTo>
                  <a:cubicBezTo>
                    <a:pt x="70622" y="1018597"/>
                    <a:pt x="0" y="848099"/>
                    <a:pt x="0" y="670319"/>
                  </a:cubicBezTo>
                  <a:lnTo>
                    <a:pt x="0" y="670318"/>
                  </a:lnTo>
                  <a:close/>
                </a:path>
              </a:pathLst>
            </a:custGeom>
            <a:solidFill>
              <a:srgbClr val="990099"/>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14112" tIns="214111" rIns="214112" bIns="214111" numCol="1" spcCol="1270" anchor="ctr" anchorCtr="0">
              <a:noAutofit/>
            </a:bodyPr>
            <a:lstStyle/>
            <a:p>
              <a:pPr lvl="0" algn="ctr" defTabSz="622300">
                <a:lnSpc>
                  <a:spcPct val="90000"/>
                </a:lnSpc>
                <a:spcBef>
                  <a:spcPct val="0"/>
                </a:spcBef>
                <a:spcAft>
                  <a:spcPct val="35000"/>
                </a:spcAft>
              </a:pPr>
              <a:r>
                <a:rPr lang="zh-CN" altLang="en-US" sz="1400" b="1" kern="1200" dirty="0" smtClean="0">
                  <a:solidFill>
                    <a:schemeClr val="bg1"/>
                  </a:solidFill>
                  <a:latin typeface="微软雅黑" pitchFamily="34" charset="-122"/>
                  <a:ea typeface="微软雅黑" pitchFamily="34" charset="-122"/>
                </a:rPr>
                <a:t>职业发展规划的依据</a:t>
              </a:r>
              <a:endParaRPr lang="en-US" sz="1400" b="1" kern="1200" dirty="0">
                <a:solidFill>
                  <a:schemeClr val="bg1"/>
                </a:solidFill>
                <a:latin typeface="微软雅黑" pitchFamily="34" charset="-122"/>
                <a:ea typeface="微软雅黑" pitchFamily="34" charset="-122"/>
              </a:endParaRPr>
            </a:p>
          </p:txBody>
        </p:sp>
      </p:grpSp>
      <p:sp>
        <p:nvSpPr>
          <p:cNvPr id="8" name="Text Box 16"/>
          <p:cNvSpPr txBox="1">
            <a:spLocks noChangeArrowheads="1"/>
          </p:cNvSpPr>
          <p:nvPr/>
        </p:nvSpPr>
        <p:spPr bwMode="auto">
          <a:xfrm>
            <a:off x="376671" y="0"/>
            <a:ext cx="4952888" cy="688650"/>
          </a:xfrm>
          <a:prstGeom prst="rect">
            <a:avLst/>
          </a:prstGeom>
          <a:noFill/>
          <a:ln w="9525">
            <a:noFill/>
            <a:miter lim="800000"/>
            <a:headEnd/>
            <a:tailEnd/>
          </a:ln>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5000"/>
              </a:lnSpc>
              <a:defRPr/>
            </a:pPr>
            <a:r>
              <a:rPr lang="zh-CN" altLang="en-US" sz="2500" dirty="0" smtClean="0">
                <a:solidFill>
                  <a:srgbClr val="FFFFFF"/>
                </a:solidFill>
                <a:latin typeface="微软雅黑" pitchFamily="34" charset="-122"/>
                <a:ea typeface="微软雅黑" pitchFamily="34" charset="-122"/>
              </a:rPr>
              <a:t>绩效结果划分及应用</a:t>
            </a:r>
            <a:r>
              <a:rPr lang="en-US" altLang="zh-CN" sz="2500" dirty="0" smtClean="0">
                <a:solidFill>
                  <a:srgbClr val="FFFFFF"/>
                </a:solidFill>
                <a:latin typeface="微软雅黑" pitchFamily="34" charset="-122"/>
                <a:ea typeface="微软雅黑" pitchFamily="34" charset="-122"/>
              </a:rPr>
              <a:t>(3/3)</a:t>
            </a:r>
            <a:endParaRPr lang="zh-CN" altLang="en-US" sz="2500" dirty="0">
              <a:solidFill>
                <a:srgbClr val="FFFFFF"/>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ox(i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ox(i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ox(i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ox(i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ox(in)">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ox(in)">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2"/>
          <p:cNvSpPr>
            <a:spLocks noChangeArrowheads="1"/>
          </p:cNvSpPr>
          <p:nvPr/>
        </p:nvSpPr>
        <p:spPr bwMode="auto">
          <a:xfrm>
            <a:off x="549275" y="797140"/>
            <a:ext cx="3954884" cy="1077194"/>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dirty="0" smtClean="0">
                <a:solidFill>
                  <a:srgbClr val="006699"/>
                </a:solidFill>
                <a:latin typeface="微软雅黑" pitchFamily="34" charset="-122"/>
              </a:rPr>
              <a:t>第三篇章    薪酬管理</a:t>
            </a:r>
            <a:endParaRPr lang="en-US" altLang="zh-CN" sz="3200" dirty="0">
              <a:solidFill>
                <a:srgbClr val="006699"/>
              </a:solidFill>
            </a:endParaRPr>
          </a:p>
        </p:txBody>
      </p:sp>
      <p:sp>
        <p:nvSpPr>
          <p:cNvPr id="19459"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rPr>
              <a:t> 目录</a:t>
            </a:r>
          </a:p>
        </p:txBody>
      </p:sp>
      <p:sp>
        <p:nvSpPr>
          <p:cNvPr id="25607" name="Text Box 7"/>
          <p:cNvSpPr txBox="1">
            <a:spLocks noChangeArrowheads="1"/>
          </p:cNvSpPr>
          <p:nvPr/>
        </p:nvSpPr>
        <p:spPr bwMode="auto">
          <a:xfrm>
            <a:off x="1017384" y="2071169"/>
            <a:ext cx="5549671" cy="2763821"/>
          </a:xfrm>
          <a:prstGeom prst="rect">
            <a:avLst/>
          </a:prstGeom>
          <a:noFill/>
          <a:ln>
            <a:noFill/>
          </a:ln>
          <a:effectLst>
            <a:prstShdw prst="shdw12">
              <a:schemeClr val="accent1">
                <a:gamma/>
                <a:shade val="60000"/>
                <a:invGamma/>
                <a:alpha val="50000"/>
              </a:schemeClr>
            </a:prstShdw>
          </a:effectLst>
          <a:extLst/>
        </p:spPr>
        <p:txBody>
          <a:bodyPr wrap="square" lIns="91429" tIns="45714" rIns="91429" bIns="45714">
            <a:spAutoFit/>
          </a:bodyPr>
          <a:lstStyle/>
          <a:p>
            <a:pPr>
              <a:lnSpc>
                <a:spcPct val="155000"/>
              </a:lnSpc>
              <a:defRPr/>
            </a:pPr>
            <a:r>
              <a:rPr lang="en-US" altLang="zh-CN" sz="2800" dirty="0" smtClean="0">
                <a:solidFill>
                  <a:srgbClr val="006699"/>
                </a:solidFill>
              </a:rPr>
              <a:t>1</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公司职级职位体系</a:t>
            </a:r>
            <a:endParaRPr lang="en-US" altLang="zh-CN" sz="2800" dirty="0">
              <a:solidFill>
                <a:srgbClr val="006699"/>
              </a:solidFill>
            </a:endParaRPr>
          </a:p>
          <a:p>
            <a:pPr>
              <a:lnSpc>
                <a:spcPct val="155000"/>
              </a:lnSpc>
              <a:defRPr/>
            </a:pPr>
            <a:r>
              <a:rPr lang="en-US" altLang="zh-CN" sz="2800" dirty="0" smtClean="0">
                <a:solidFill>
                  <a:srgbClr val="006699"/>
                </a:solidFill>
              </a:rPr>
              <a:t>2</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我能享受哪些薪酬福利项</a:t>
            </a:r>
            <a:r>
              <a:rPr lang="en-US" altLang="zh-CN" sz="2800" dirty="0" smtClean="0">
                <a:solidFill>
                  <a:srgbClr val="006699"/>
                </a:solidFill>
              </a:rPr>
              <a:t>?</a:t>
            </a:r>
          </a:p>
          <a:p>
            <a:pPr>
              <a:lnSpc>
                <a:spcPct val="155000"/>
              </a:lnSpc>
              <a:defRPr/>
            </a:pPr>
            <a:r>
              <a:rPr lang="en-US" altLang="zh-CN" sz="2800" dirty="0" smtClean="0">
                <a:solidFill>
                  <a:srgbClr val="006699"/>
                </a:solidFill>
              </a:rPr>
              <a:t>3</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为什么给我涨工资</a:t>
            </a:r>
            <a:r>
              <a:rPr lang="en-US" altLang="zh-CN" sz="2800" dirty="0" smtClean="0">
                <a:solidFill>
                  <a:srgbClr val="006699"/>
                </a:solidFill>
              </a:rPr>
              <a:t>?</a:t>
            </a:r>
          </a:p>
          <a:p>
            <a:pPr>
              <a:lnSpc>
                <a:spcPct val="155000"/>
              </a:lnSpc>
              <a:defRPr/>
            </a:pPr>
            <a:r>
              <a:rPr lang="en-US" altLang="zh-CN" sz="2800" dirty="0" smtClean="0">
                <a:solidFill>
                  <a:srgbClr val="006699"/>
                </a:solidFill>
              </a:rPr>
              <a:t>4</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不能说的秘密</a:t>
            </a:r>
            <a:endParaRPr lang="en-US" altLang="zh-CN" sz="2800" dirty="0" smtClean="0">
              <a:solidFill>
                <a:srgbClr val="006699"/>
              </a:solidFill>
            </a:endParaRPr>
          </a:p>
        </p:txBody>
      </p:sp>
      <p:pic>
        <p:nvPicPr>
          <p:cNvPr id="71682" name="Picture 2" descr="D:\Users\pengqf\Desktop\英雄联盟\坐享其成.png"/>
          <p:cNvPicPr>
            <a:picLocks noChangeAspect="1" noChangeArrowheads="1"/>
          </p:cNvPicPr>
          <p:nvPr/>
        </p:nvPicPr>
        <p:blipFill>
          <a:blip r:embed="rId3" cstate="print"/>
          <a:srcRect/>
          <a:stretch>
            <a:fillRect/>
          </a:stretch>
        </p:blipFill>
        <p:spPr bwMode="auto">
          <a:xfrm>
            <a:off x="6989647" y="1926879"/>
            <a:ext cx="2466975" cy="397192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矩形 2"/>
          <p:cNvSpPr>
            <a:spLocks noChangeArrowheads="1"/>
          </p:cNvSpPr>
          <p:nvPr/>
        </p:nvSpPr>
        <p:spPr bwMode="auto">
          <a:xfrm>
            <a:off x="575202" y="832924"/>
            <a:ext cx="8516038" cy="1077194"/>
          </a:xfrm>
          <a:prstGeom prst="rect">
            <a:avLst/>
          </a:prstGeom>
          <a:noFill/>
          <a:ln w="9525">
            <a:noFill/>
            <a:miter lim="800000"/>
            <a:headEnd/>
            <a:tailEnd/>
          </a:ln>
        </p:spPr>
        <p:txBody>
          <a:bodyPr wrap="square" lIns="91418" tIns="45708" rIns="91418" bIns="45708">
            <a:spAutoFit/>
          </a:bodyPr>
          <a:lstStyle/>
          <a:p>
            <a:pPr eaLnBrk="0" hangingPunct="0">
              <a:lnSpc>
                <a:spcPct val="200000"/>
              </a:lnSpc>
            </a:pPr>
            <a:r>
              <a:rPr lang="zh-CN" altLang="en-US" sz="3200" dirty="0" smtClean="0">
                <a:solidFill>
                  <a:srgbClr val="006699"/>
                </a:solidFill>
                <a:latin typeface="微软雅黑" pitchFamily="34" charset="-122"/>
              </a:rPr>
              <a:t>第一篇章    培训与发展</a:t>
            </a:r>
            <a:endParaRPr lang="zh-CN" altLang="en-US" sz="3200" dirty="0">
              <a:solidFill>
                <a:srgbClr val="0000CC"/>
              </a:solidFill>
              <a:latin typeface="微软雅黑" pitchFamily="34" charset="-122"/>
            </a:endParaRPr>
          </a:p>
        </p:txBody>
      </p:sp>
      <p:sp>
        <p:nvSpPr>
          <p:cNvPr id="18437" name="矩形 2"/>
          <p:cNvSpPr>
            <a:spLocks noChangeArrowheads="1"/>
          </p:cNvSpPr>
          <p:nvPr/>
        </p:nvSpPr>
        <p:spPr bwMode="auto">
          <a:xfrm>
            <a:off x="575200" y="3957208"/>
            <a:ext cx="7787403" cy="1077194"/>
          </a:xfrm>
          <a:prstGeom prst="rect">
            <a:avLst/>
          </a:prstGeom>
          <a:noFill/>
          <a:ln w="9525">
            <a:noFill/>
            <a:miter lim="800000"/>
            <a:headEnd/>
            <a:tailEnd/>
          </a:ln>
        </p:spPr>
        <p:txBody>
          <a:bodyPr wrap="square" lIns="91418" tIns="45708" rIns="91418" bIns="45708">
            <a:spAutoFit/>
          </a:bodyPr>
          <a:lstStyle/>
          <a:p>
            <a:pPr eaLnBrk="0" hangingPunct="0">
              <a:lnSpc>
                <a:spcPct val="200000"/>
              </a:lnSpc>
            </a:pPr>
            <a:r>
              <a:rPr lang="zh-CN" altLang="en-US" sz="3200" dirty="0" smtClean="0">
                <a:solidFill>
                  <a:srgbClr val="006699"/>
                </a:solidFill>
                <a:latin typeface="微软雅黑" pitchFamily="34" charset="-122"/>
              </a:rPr>
              <a:t>第四篇章    员工关系</a:t>
            </a:r>
            <a:endParaRPr lang="zh-CN" altLang="en-US" sz="3200" dirty="0" smtClean="0">
              <a:solidFill>
                <a:schemeClr val="tx1"/>
              </a:solidFill>
              <a:latin typeface="微软雅黑" pitchFamily="34" charset="-122"/>
            </a:endParaRPr>
          </a:p>
        </p:txBody>
      </p:sp>
      <p:sp>
        <p:nvSpPr>
          <p:cNvPr id="6" name="矩形 2"/>
          <p:cNvSpPr>
            <a:spLocks noChangeArrowheads="1"/>
          </p:cNvSpPr>
          <p:nvPr/>
        </p:nvSpPr>
        <p:spPr bwMode="auto">
          <a:xfrm>
            <a:off x="575202" y="2919013"/>
            <a:ext cx="3954884" cy="1077194"/>
          </a:xfrm>
          <a:prstGeom prst="rect">
            <a:avLst/>
          </a:prstGeom>
          <a:noFill/>
          <a:ln w="9525">
            <a:noFill/>
            <a:miter lim="800000"/>
            <a:headEnd/>
            <a:tailEnd/>
          </a:ln>
        </p:spPr>
        <p:txBody>
          <a:bodyPr wrap="none" lIns="91418" tIns="45708" rIns="91418" bIns="45708">
            <a:spAutoFit/>
          </a:bodyPr>
          <a:lstStyle/>
          <a:p>
            <a:pPr eaLnBrk="0" hangingPunct="0">
              <a:lnSpc>
                <a:spcPct val="200000"/>
              </a:lnSpc>
            </a:pPr>
            <a:r>
              <a:rPr lang="zh-CN" altLang="en-US" sz="3200" dirty="0" smtClean="0">
                <a:solidFill>
                  <a:srgbClr val="006699"/>
                </a:solidFill>
                <a:latin typeface="微软雅黑" pitchFamily="34" charset="-122"/>
              </a:rPr>
              <a:t>第三篇章    薪酬管理</a:t>
            </a:r>
            <a:endParaRPr lang="zh-CN" altLang="en-US" sz="3200" dirty="0" smtClean="0">
              <a:solidFill>
                <a:srgbClr val="0000CC"/>
              </a:solidFill>
              <a:latin typeface="微软雅黑" pitchFamily="34" charset="-122"/>
            </a:endParaRPr>
          </a:p>
        </p:txBody>
      </p:sp>
      <p:sp>
        <p:nvSpPr>
          <p:cNvPr id="8" name="矩形 2"/>
          <p:cNvSpPr>
            <a:spLocks noChangeArrowheads="1"/>
          </p:cNvSpPr>
          <p:nvPr/>
        </p:nvSpPr>
        <p:spPr bwMode="auto">
          <a:xfrm>
            <a:off x="575202" y="1847568"/>
            <a:ext cx="6805848" cy="1077194"/>
          </a:xfrm>
          <a:prstGeom prst="rect">
            <a:avLst/>
          </a:prstGeom>
          <a:noFill/>
          <a:ln w="9525">
            <a:noFill/>
            <a:miter lim="800000"/>
            <a:headEnd/>
            <a:tailEnd/>
          </a:ln>
        </p:spPr>
        <p:txBody>
          <a:bodyPr wrap="square" lIns="91418" tIns="45708" rIns="91418" bIns="45708">
            <a:spAutoFit/>
          </a:bodyPr>
          <a:lstStyle/>
          <a:p>
            <a:pPr eaLnBrk="0" hangingPunct="0">
              <a:lnSpc>
                <a:spcPct val="200000"/>
              </a:lnSpc>
            </a:pPr>
            <a:r>
              <a:rPr lang="zh-CN" altLang="en-US" sz="3200" dirty="0" smtClean="0">
                <a:solidFill>
                  <a:srgbClr val="006699"/>
                </a:solidFill>
                <a:latin typeface="微软雅黑" pitchFamily="34" charset="-122"/>
              </a:rPr>
              <a:t>第二篇章    绩效管理</a:t>
            </a:r>
            <a:endParaRPr lang="zh-CN" altLang="en-US" sz="3200" dirty="0">
              <a:solidFill>
                <a:srgbClr val="0000CC"/>
              </a:solidFill>
              <a:latin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p:cNvPicPr>
            <a:picLocks noChangeAspect="1" noChangeArrowheads="1"/>
          </p:cNvPicPr>
          <p:nvPr/>
        </p:nvPicPr>
        <p:blipFill>
          <a:blip r:embed="rId3" cstate="print"/>
          <a:srcRect/>
          <a:stretch>
            <a:fillRect/>
          </a:stretch>
        </p:blipFill>
        <p:spPr bwMode="auto">
          <a:xfrm>
            <a:off x="5320145" y="1778923"/>
            <a:ext cx="4941455" cy="5050121"/>
          </a:xfrm>
          <a:prstGeom prst="rect">
            <a:avLst/>
          </a:prstGeom>
          <a:noFill/>
          <a:ln w="9525">
            <a:noFill/>
            <a:miter lim="800000"/>
            <a:headEnd/>
            <a:tailEnd/>
          </a:ln>
        </p:spPr>
      </p:pic>
      <p:sp>
        <p:nvSpPr>
          <p:cNvPr id="21506" name="Rectangle 2"/>
          <p:cNvSpPr>
            <a:spLocks noChangeArrowheads="1"/>
          </p:cNvSpPr>
          <p:nvPr/>
        </p:nvSpPr>
        <p:spPr bwMode="auto">
          <a:xfrm>
            <a:off x="648367" y="1496909"/>
            <a:ext cx="6434077" cy="1846659"/>
          </a:xfrm>
          <a:prstGeom prst="rect">
            <a:avLst/>
          </a:prstGeom>
          <a:noFill/>
          <a:ln w="9525">
            <a:noFill/>
            <a:miter lim="800000"/>
            <a:headEnd/>
            <a:tailEnd/>
          </a:ln>
        </p:spPr>
        <p:txBody>
          <a:bodyPr wrap="square" lIns="0" tIns="0" rIns="0" bIns="0">
            <a:spAutoFit/>
          </a:bodyPr>
          <a:lstStyle/>
          <a:p>
            <a:pPr defTabSz="1042988">
              <a:lnSpc>
                <a:spcPct val="150000"/>
              </a:lnSpc>
            </a:pPr>
            <a:r>
              <a:rPr lang="zh-CN" altLang="en-US" sz="2000" dirty="0">
                <a:solidFill>
                  <a:srgbClr val="00B050"/>
                </a:solidFill>
                <a:latin typeface="微软雅黑" pitchFamily="34" charset="-122"/>
                <a:ea typeface="微软雅黑" pitchFamily="34" charset="-122"/>
              </a:rPr>
              <a:t>岗位职级：</a:t>
            </a:r>
          </a:p>
          <a:p>
            <a:pPr defTabSz="1042988">
              <a:lnSpc>
                <a:spcPct val="150000"/>
              </a:lnSpc>
            </a:pPr>
            <a:r>
              <a:rPr lang="zh-CN" altLang="en-US" sz="2000" dirty="0">
                <a:solidFill>
                  <a:schemeClr val="tx1"/>
                </a:solidFill>
                <a:latin typeface="微软雅黑" pitchFamily="34" charset="-122"/>
                <a:ea typeface="微软雅黑" pitchFamily="34" charset="-122"/>
              </a:rPr>
              <a:t>  </a:t>
            </a:r>
            <a:r>
              <a:rPr lang="zh-CN" altLang="en-US" sz="2000" dirty="0" smtClean="0">
                <a:solidFill>
                  <a:schemeClr val="tx1"/>
                </a:solidFill>
                <a:latin typeface="微软雅黑" pitchFamily="34" charset="-122"/>
                <a:ea typeface="微软雅黑" pitchFamily="34" charset="-122"/>
              </a:rPr>
              <a:t>     宇</a:t>
            </a:r>
            <a:r>
              <a:rPr lang="zh-CN" altLang="en-US" sz="2000" dirty="0">
                <a:solidFill>
                  <a:schemeClr val="tx1"/>
                </a:solidFill>
                <a:latin typeface="微软雅黑" pitchFamily="34" charset="-122"/>
                <a:ea typeface="微软雅黑" pitchFamily="34" charset="-122"/>
              </a:rPr>
              <a:t>通岗位职级体现岗位价值和在公司层级，由岗位评估确定</a:t>
            </a:r>
            <a:r>
              <a:rPr lang="zh-CN" altLang="en-US" sz="2000" dirty="0" smtClean="0">
                <a:solidFill>
                  <a:schemeClr val="tx1"/>
                </a:solidFill>
                <a:latin typeface="微软雅黑" pitchFamily="34" charset="-122"/>
                <a:ea typeface="微软雅黑" pitchFamily="34" charset="-122"/>
              </a:rPr>
              <a:t>。</a:t>
            </a:r>
            <a:endParaRPr lang="zh-CN" altLang="en-US" sz="2000" dirty="0">
              <a:solidFill>
                <a:schemeClr val="tx1"/>
              </a:solidFill>
              <a:latin typeface="微软雅黑" pitchFamily="34" charset="-122"/>
              <a:ea typeface="微软雅黑" pitchFamily="34" charset="-122"/>
            </a:endParaRPr>
          </a:p>
          <a:p>
            <a:pPr defTabSz="1042988">
              <a:lnSpc>
                <a:spcPct val="150000"/>
              </a:lnSpc>
            </a:pPr>
            <a:r>
              <a:rPr lang="zh-CN" altLang="en-US" sz="2000" b="1" dirty="0">
                <a:solidFill>
                  <a:schemeClr val="tx1"/>
                </a:solidFill>
                <a:latin typeface="微软雅黑" pitchFamily="34" charset="-122"/>
                <a:ea typeface="微软雅黑" pitchFamily="34" charset="-122"/>
              </a:rPr>
              <a:t>			</a:t>
            </a:r>
          </a:p>
        </p:txBody>
      </p:sp>
      <p:sp>
        <p:nvSpPr>
          <p:cNvPr id="21507" name="Text Box 4"/>
          <p:cNvSpPr txBox="1">
            <a:spLocks noChangeArrowheads="1"/>
          </p:cNvSpPr>
          <p:nvPr/>
        </p:nvSpPr>
        <p:spPr bwMode="auto">
          <a:xfrm>
            <a:off x="203200" y="951971"/>
            <a:ext cx="4267200" cy="461665"/>
          </a:xfrm>
          <a:prstGeom prst="rect">
            <a:avLst/>
          </a:prstGeom>
          <a:noFill/>
          <a:ln w="9525">
            <a:noFill/>
            <a:miter lim="800000"/>
            <a:headEnd/>
            <a:tailEnd/>
          </a:ln>
        </p:spPr>
        <p:txBody>
          <a:bodyPr>
            <a:spAutoFit/>
          </a:bodyPr>
          <a:lstStyle/>
          <a:p>
            <a:pPr defTabSz="1017588">
              <a:spcBef>
                <a:spcPct val="50000"/>
              </a:spcBef>
            </a:pPr>
            <a:r>
              <a:rPr lang="zh-CN" altLang="en-US" sz="2400" dirty="0">
                <a:solidFill>
                  <a:srgbClr val="008000"/>
                </a:solidFill>
                <a:latin typeface="微软雅黑" pitchFamily="34" charset="-122"/>
              </a:rPr>
              <a:t>公司职级体系</a:t>
            </a:r>
          </a:p>
        </p:txBody>
      </p:sp>
      <p:sp>
        <p:nvSpPr>
          <p:cNvPr id="5" name="矩形 4"/>
          <p:cNvSpPr/>
          <p:nvPr/>
        </p:nvSpPr>
        <p:spPr>
          <a:xfrm>
            <a:off x="99750" y="-28847"/>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公司职级职位体系（</a:t>
            </a:r>
            <a:r>
              <a:rPr lang="en-US" altLang="zh-CN" sz="2500" dirty="0" smtClean="0">
                <a:solidFill>
                  <a:schemeClr val="bg1"/>
                </a:solidFill>
                <a:latin typeface="微软雅黑" pitchFamily="34" charset="-122"/>
              </a:rPr>
              <a:t>1/2</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6" name="矩形 5"/>
          <p:cNvSpPr/>
          <p:nvPr/>
        </p:nvSpPr>
        <p:spPr>
          <a:xfrm>
            <a:off x="545122" y="3803890"/>
            <a:ext cx="6653700" cy="1477328"/>
          </a:xfrm>
          <a:prstGeom prst="rect">
            <a:avLst/>
          </a:prstGeom>
        </p:spPr>
        <p:txBody>
          <a:bodyPr wrap="square">
            <a:spAutoFit/>
          </a:bodyPr>
          <a:lstStyle/>
          <a:p>
            <a:pPr defTabSz="1042988">
              <a:lnSpc>
                <a:spcPct val="150000"/>
              </a:lnSpc>
            </a:pPr>
            <a:r>
              <a:rPr lang="zh-CN" altLang="en-US" sz="2000" dirty="0" smtClean="0">
                <a:solidFill>
                  <a:srgbClr val="00B050"/>
                </a:solidFill>
                <a:latin typeface="微软雅黑" pitchFamily="34" charset="-122"/>
              </a:rPr>
              <a:t>个人职级：</a:t>
            </a:r>
          </a:p>
          <a:p>
            <a:pPr defTabSz="1042988">
              <a:lnSpc>
                <a:spcPct val="150000"/>
              </a:lnSpc>
            </a:pPr>
            <a:r>
              <a:rPr lang="zh-CN" altLang="en-US" sz="2000" dirty="0" smtClean="0">
                <a:solidFill>
                  <a:schemeClr val="tx1"/>
                </a:solidFill>
                <a:latin typeface="微软雅黑" pitchFamily="34" charset="-122"/>
              </a:rPr>
              <a:t>       个人的职级是表示本人在宇通的级别</a:t>
            </a:r>
            <a:r>
              <a:rPr lang="en-US" altLang="zh-CN" sz="2000" dirty="0" smtClean="0">
                <a:solidFill>
                  <a:schemeClr val="tx1"/>
                </a:solidFill>
                <a:latin typeface="微软雅黑" pitchFamily="34" charset="-122"/>
              </a:rPr>
              <a:t>,</a:t>
            </a:r>
            <a:r>
              <a:rPr lang="zh-CN" altLang="en-US" sz="2000" dirty="0" smtClean="0">
                <a:solidFill>
                  <a:schemeClr val="tx1"/>
                </a:solidFill>
                <a:latin typeface="微软雅黑" pitchFamily="34" charset="-122"/>
              </a:rPr>
              <a:t>它根据个人实际能力结合岗位要求评定，其级别可以和岗位职级不一致。</a:t>
            </a:r>
            <a:endParaRPr lang="zh-CN" altLang="en-US" sz="2000" dirty="0">
              <a:solidFill>
                <a:schemeClr val="tx1"/>
              </a:solidFill>
              <a:latin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box(in)">
                                      <p:cBhvr>
                                        <p:cTn id="7" dur="500"/>
                                        <p:tgtEl>
                                          <p:spTgt spid="7065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checkerboard(across)">
                                      <p:cBhvr>
                                        <p:cTn id="12" dur="500"/>
                                        <p:tgtEl>
                                          <p:spTgt spid="215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75"/>
          <p:cNvSpPr txBox="1">
            <a:spLocks noChangeArrowheads="1"/>
          </p:cNvSpPr>
          <p:nvPr/>
        </p:nvSpPr>
        <p:spPr bwMode="auto">
          <a:xfrm>
            <a:off x="0" y="748772"/>
            <a:ext cx="4267200" cy="461665"/>
          </a:xfrm>
          <a:prstGeom prst="rect">
            <a:avLst/>
          </a:prstGeom>
          <a:noFill/>
          <a:ln w="9525">
            <a:noFill/>
            <a:miter lim="800000"/>
            <a:headEnd/>
            <a:tailEnd/>
          </a:ln>
        </p:spPr>
        <p:txBody>
          <a:bodyPr>
            <a:spAutoFit/>
          </a:bodyPr>
          <a:lstStyle/>
          <a:p>
            <a:pPr defTabSz="1017588">
              <a:spcBef>
                <a:spcPct val="50000"/>
              </a:spcBef>
            </a:pPr>
            <a:r>
              <a:rPr lang="zh-CN" altLang="en-US" sz="2400" dirty="0">
                <a:solidFill>
                  <a:schemeClr val="tx1"/>
                </a:solidFill>
                <a:latin typeface="微软雅黑" pitchFamily="34" charset="-122"/>
              </a:rPr>
              <a:t>公司职位等级体系</a:t>
            </a:r>
          </a:p>
        </p:txBody>
      </p:sp>
      <p:graphicFrame>
        <p:nvGraphicFramePr>
          <p:cNvPr id="5" name="表格 4"/>
          <p:cNvGraphicFramePr>
            <a:graphicFrameLocks noGrp="1"/>
          </p:cNvGraphicFramePr>
          <p:nvPr/>
        </p:nvGraphicFramePr>
        <p:xfrm>
          <a:off x="965192" y="1383766"/>
          <a:ext cx="7501476" cy="5634044"/>
        </p:xfrm>
        <a:graphic>
          <a:graphicData uri="http://schemas.openxmlformats.org/drawingml/2006/table">
            <a:tbl>
              <a:tblPr/>
              <a:tblGrid>
                <a:gridCol w="1250246"/>
                <a:gridCol w="1250246"/>
                <a:gridCol w="1250246"/>
                <a:gridCol w="1250246"/>
                <a:gridCol w="1250246"/>
                <a:gridCol w="1250246"/>
              </a:tblGrid>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rPr>
                        <a:t>职级</a:t>
                      </a:r>
                    </a:p>
                  </a:txBody>
                  <a:tcPr marL="9525" marR="9525" marT="9525" marB="0" anchor="ctr" horzOverflow="overflow">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rPr>
                        <a:t>操作</a:t>
                      </a:r>
                    </a:p>
                  </a:txBody>
                  <a:tcPr marL="9525" marR="9525" marT="9525" marB="0" anchor="ctr" horzOverflow="overflow">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rPr>
                        <a:t>专业</a:t>
                      </a:r>
                    </a:p>
                  </a:txBody>
                  <a:tcPr marL="9525" marR="9525" marT="9525"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rPr>
                        <a:t>销售</a:t>
                      </a:r>
                    </a:p>
                  </a:txBody>
                  <a:tcPr marL="9525" marR="9525" marT="9525"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rPr>
                        <a:t>研发</a:t>
                      </a:r>
                    </a:p>
                  </a:txBody>
                  <a:tcPr marL="9525" marR="9525" marT="9525"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rPr>
                        <a:t>管理</a:t>
                      </a:r>
                    </a:p>
                  </a:txBody>
                  <a:tcPr marL="9525" marR="9525" marT="9525"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11</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17375D"/>
                    </a:solid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10</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17375D"/>
                    </a:solid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9</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17375D"/>
                    </a:solid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8</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17375D"/>
                    </a:solid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7</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B8CCE4"/>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0066CC"/>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17375D"/>
                    </a:solid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6</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B8CCE4"/>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0066CC"/>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17375D"/>
                    </a:solid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5</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B8CCE4"/>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0066CC"/>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17375D"/>
                    </a:solid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4</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B8CCE4"/>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0066CC"/>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3</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B8CCE4"/>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0066CC"/>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itchFamily="34" charset="-122"/>
                          <a:ea typeface="微软雅黑" pitchFamily="34" charset="-122"/>
                        </a:rPr>
                        <a:t>2</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B8CCE4"/>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0066CC"/>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7609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1</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B8CCE4"/>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微软雅黑" pitchFamily="34" charset="-122"/>
                          <a:ea typeface="微软雅黑" pitchFamily="34" charset="-122"/>
                        </a:rPr>
                        <a:t>0</a:t>
                      </a:r>
                    </a:p>
                  </a:txBody>
                  <a:tcPr marL="9525" marR="9525" marT="9525" marB="0" anchor="ctr" horzOverflow="overflow">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　</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lnTlToBr>
                      <a:noFill/>
                    </a:lnTlToBr>
                    <a:lnBlToTr>
                      <a:noFill/>
                    </a:lnBlToTr>
                    <a:noFill/>
                  </a:tcPr>
                </a:tc>
              </a:tr>
            </a:tbl>
          </a:graphicData>
        </a:graphic>
      </p:graphicFrame>
      <p:sp>
        <p:nvSpPr>
          <p:cNvPr id="6" name="圆角矩形 5"/>
          <p:cNvSpPr/>
          <p:nvPr/>
        </p:nvSpPr>
        <p:spPr bwMode="auto">
          <a:xfrm>
            <a:off x="8785600" y="5938366"/>
            <a:ext cx="1476000" cy="432000"/>
          </a:xfrm>
          <a:prstGeom prst="roundRect">
            <a:avLst/>
          </a:prstGeom>
          <a:solidFill>
            <a:srgbClr val="FFC000"/>
          </a:solidFill>
          <a:ln w="9525" cap="flat" cmpd="sng" algn="ctr">
            <a:solidFill>
              <a:schemeClr val="bg1">
                <a:lumMod val="9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1017588">
              <a:defRPr/>
            </a:pPr>
            <a:r>
              <a:rPr lang="zh-CN" altLang="en-US" sz="1600" dirty="0">
                <a:solidFill>
                  <a:schemeClr val="tx1"/>
                </a:solidFill>
                <a:latin typeface="微软雅黑" pitchFamily="34" charset="-122"/>
                <a:ea typeface="微软雅黑" pitchFamily="34" charset="-122"/>
              </a:rPr>
              <a:t>大学生定级线</a:t>
            </a:r>
          </a:p>
        </p:txBody>
      </p:sp>
      <p:sp>
        <p:nvSpPr>
          <p:cNvPr id="8" name="矩形 7"/>
          <p:cNvSpPr/>
          <p:nvPr/>
        </p:nvSpPr>
        <p:spPr>
          <a:xfrm>
            <a:off x="99750" y="-28847"/>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公司职级职位体系（</a:t>
            </a:r>
            <a:r>
              <a:rPr lang="en-US" altLang="zh-CN" sz="2500" dirty="0" smtClean="0">
                <a:solidFill>
                  <a:schemeClr val="bg1"/>
                </a:solidFill>
                <a:latin typeface="微软雅黑" pitchFamily="34" charset="-122"/>
              </a:rPr>
              <a:t>2/2</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9" name="上箭头 8"/>
          <p:cNvSpPr/>
          <p:nvPr/>
        </p:nvSpPr>
        <p:spPr bwMode="auto">
          <a:xfrm>
            <a:off x="232756" y="1812176"/>
            <a:ext cx="448887" cy="4305991"/>
          </a:xfrm>
          <a:prstGeom prst="up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charset="-122"/>
            </a:endParaRPr>
          </a:p>
        </p:txBody>
      </p:sp>
      <p:cxnSp>
        <p:nvCxnSpPr>
          <p:cNvPr id="12" name="直接箭头连接符 11"/>
          <p:cNvCxnSpPr/>
          <p:nvPr/>
        </p:nvCxnSpPr>
        <p:spPr bwMode="auto">
          <a:xfrm>
            <a:off x="947651" y="6134795"/>
            <a:ext cx="7730836" cy="16624"/>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23850" y="819150"/>
            <a:ext cx="9478290" cy="5629176"/>
            <a:chOff x="323850" y="819150"/>
            <a:chExt cx="9478290" cy="5629176"/>
          </a:xfrm>
        </p:grpSpPr>
        <p:sp>
          <p:nvSpPr>
            <p:cNvPr id="196" name="Rectangle 4"/>
            <p:cNvSpPr>
              <a:spLocks noChangeArrowheads="1"/>
            </p:cNvSpPr>
            <p:nvPr/>
          </p:nvSpPr>
          <p:spPr bwMode="auto">
            <a:xfrm>
              <a:off x="323850" y="819150"/>
              <a:ext cx="7857586" cy="5629176"/>
            </a:xfrm>
            <a:prstGeom prst="rect">
              <a:avLst/>
            </a:prstGeom>
            <a:solidFill>
              <a:srgbClr val="EAEAEA"/>
            </a:solidFill>
            <a:ln w="28575" algn="ctr">
              <a:noFill/>
              <a:miter lim="800000"/>
              <a:headEnd/>
              <a:tailEnd/>
            </a:ln>
            <a:effectLst>
              <a:outerShdw dist="91581" dir="3378596" algn="ctr" rotWithShape="0">
                <a:schemeClr val="bg2"/>
              </a:outerShdw>
            </a:effectLst>
          </p:spPr>
          <p:txBody>
            <a:bodyPr lIns="30253" tIns="15126" rIns="30253" bIns="15126" anchor="ctr"/>
            <a:lstStyle/>
            <a:p>
              <a:pPr>
                <a:defRPr/>
              </a:pPr>
              <a:endParaRPr lang="zh-CN" altLang="en-US">
                <a:solidFill>
                  <a:schemeClr val="tx1"/>
                </a:solidFill>
                <a:ea typeface="宋体" pitchFamily="2" charset="-122"/>
                <a:cs typeface="+mn-cs"/>
              </a:endParaRPr>
            </a:p>
          </p:txBody>
        </p:sp>
        <p:grpSp>
          <p:nvGrpSpPr>
            <p:cNvPr id="43" name="组合 42"/>
            <p:cNvGrpSpPr/>
            <p:nvPr/>
          </p:nvGrpSpPr>
          <p:grpSpPr>
            <a:xfrm>
              <a:off x="815724" y="5297613"/>
              <a:ext cx="8986416" cy="1089299"/>
              <a:chOff x="815724" y="5297613"/>
              <a:chExt cx="8986416" cy="1089299"/>
            </a:xfrm>
          </p:grpSpPr>
          <p:sp>
            <p:nvSpPr>
              <p:cNvPr id="197" name="Text Box 5"/>
              <p:cNvSpPr txBox="1">
                <a:spLocks noChangeArrowheads="1"/>
              </p:cNvSpPr>
              <p:nvPr/>
            </p:nvSpPr>
            <p:spPr bwMode="auto">
              <a:xfrm>
                <a:off x="815724" y="5612063"/>
                <a:ext cx="1659630" cy="276769"/>
              </a:xfrm>
              <a:prstGeom prst="rect">
                <a:avLst/>
              </a:prstGeom>
              <a:noFill/>
              <a:ln w="9525">
                <a:noFill/>
                <a:miter lim="800000"/>
                <a:headEnd/>
                <a:tailEnd/>
              </a:ln>
            </p:spPr>
            <p:txBody>
              <a:bodyPr lIns="30253" tIns="15126" rIns="30253" bIns="15126" anchor="ctr">
                <a:spAutoFit/>
              </a:bodyPr>
              <a:lstStyle/>
              <a:p>
                <a:pPr defTabSz="860425">
                  <a:spcBef>
                    <a:spcPct val="50000"/>
                  </a:spcBef>
                  <a:buFont typeface="Wingdings" pitchFamily="2" charset="2"/>
                  <a:buNone/>
                </a:pPr>
                <a:r>
                  <a:rPr kumimoji="1" lang="zh-CN" altLang="en-US" dirty="0">
                    <a:solidFill>
                      <a:schemeClr val="tx1"/>
                    </a:solidFill>
                    <a:ea typeface="宋体" charset="-122"/>
                  </a:rPr>
                  <a:t>内在回报</a:t>
                </a:r>
              </a:p>
            </p:txBody>
          </p:sp>
          <p:sp>
            <p:nvSpPr>
              <p:cNvPr id="198" name="Text Box 6"/>
              <p:cNvSpPr txBox="1">
                <a:spLocks noChangeArrowheads="1"/>
              </p:cNvSpPr>
              <p:nvPr/>
            </p:nvSpPr>
            <p:spPr bwMode="auto">
              <a:xfrm>
                <a:off x="2098486" y="5297613"/>
                <a:ext cx="5635814" cy="1089299"/>
              </a:xfrm>
              <a:prstGeom prst="rect">
                <a:avLst/>
              </a:prstGeom>
              <a:noFill/>
              <a:ln w="9525">
                <a:noFill/>
                <a:miter lim="800000"/>
                <a:headEnd/>
                <a:tailEnd/>
              </a:ln>
            </p:spPr>
            <p:txBody>
              <a:bodyPr wrap="square" lIns="30253" tIns="15126" rIns="30253" bIns="15126" anchor="ctr">
                <a:spAutoFit/>
              </a:bodyPr>
              <a:lstStyle/>
              <a:p>
                <a:pPr defTabSz="860425">
                  <a:lnSpc>
                    <a:spcPct val="70000"/>
                  </a:lnSpc>
                  <a:spcBef>
                    <a:spcPct val="50000"/>
                  </a:spcBef>
                  <a:buSzPct val="150000"/>
                  <a:buFontTx/>
                  <a:buChar char="•"/>
                </a:pPr>
                <a:r>
                  <a:rPr kumimoji="1" lang="zh-CN" altLang="en-US" b="0" dirty="0">
                    <a:solidFill>
                      <a:schemeClr val="tx1"/>
                    </a:solidFill>
                    <a:ea typeface="宋体" charset="-122"/>
                  </a:rPr>
                  <a:t>好的平台（高起点的平台）提升个人价值</a:t>
                </a:r>
              </a:p>
              <a:p>
                <a:pPr defTabSz="860425">
                  <a:lnSpc>
                    <a:spcPct val="70000"/>
                  </a:lnSpc>
                  <a:spcBef>
                    <a:spcPct val="50000"/>
                  </a:spcBef>
                  <a:buSzPct val="150000"/>
                  <a:buFontTx/>
                  <a:buChar char="•"/>
                </a:pPr>
                <a:r>
                  <a:rPr kumimoji="1" lang="zh-CN" altLang="en-US" b="0" dirty="0">
                    <a:solidFill>
                      <a:schemeClr val="tx1"/>
                    </a:solidFill>
                    <a:ea typeface="宋体" charset="-122"/>
                  </a:rPr>
                  <a:t>好的平台提供更多实现个人价值的机会</a:t>
                </a:r>
              </a:p>
              <a:p>
                <a:pPr defTabSz="860425">
                  <a:lnSpc>
                    <a:spcPct val="70000"/>
                  </a:lnSpc>
                  <a:spcBef>
                    <a:spcPct val="50000"/>
                  </a:spcBef>
                  <a:buSzPct val="150000"/>
                  <a:buFontTx/>
                  <a:buChar char="•"/>
                </a:pPr>
                <a:r>
                  <a:rPr kumimoji="1" lang="zh-CN" altLang="en-US" b="0" dirty="0">
                    <a:solidFill>
                      <a:schemeClr val="tx1"/>
                    </a:solidFill>
                    <a:ea typeface="宋体" charset="-122"/>
                  </a:rPr>
                  <a:t>个人发展（职权、成长）</a:t>
                </a:r>
              </a:p>
              <a:p>
                <a:pPr defTabSz="860425">
                  <a:lnSpc>
                    <a:spcPct val="70000"/>
                  </a:lnSpc>
                  <a:spcBef>
                    <a:spcPct val="50000"/>
                  </a:spcBef>
                  <a:buSzPct val="150000"/>
                  <a:buFontTx/>
                  <a:buChar char="•"/>
                </a:pPr>
                <a:r>
                  <a:rPr kumimoji="1" lang="zh-CN" altLang="en-US" b="0" dirty="0" smtClean="0">
                    <a:solidFill>
                      <a:schemeClr val="tx1"/>
                    </a:solidFill>
                    <a:ea typeface="宋体" charset="-122"/>
                  </a:rPr>
                  <a:t>工作环境      员工</a:t>
                </a:r>
                <a:r>
                  <a:rPr kumimoji="1" lang="zh-CN" altLang="en-US" b="0" dirty="0">
                    <a:solidFill>
                      <a:schemeClr val="tx1"/>
                    </a:solidFill>
                    <a:ea typeface="宋体" charset="-122"/>
                  </a:rPr>
                  <a:t>关怀（排忧解难，心理辅导、沟通等）</a:t>
                </a:r>
              </a:p>
            </p:txBody>
          </p:sp>
          <p:sp>
            <p:nvSpPr>
              <p:cNvPr id="208" name="Text Box 24"/>
              <p:cNvSpPr txBox="1">
                <a:spLocks noChangeArrowheads="1"/>
              </p:cNvSpPr>
              <p:nvPr/>
            </p:nvSpPr>
            <p:spPr bwMode="auto">
              <a:xfrm>
                <a:off x="8653847" y="5727963"/>
                <a:ext cx="1148293" cy="522990"/>
              </a:xfrm>
              <a:prstGeom prst="rect">
                <a:avLst/>
              </a:prstGeom>
              <a:solidFill>
                <a:schemeClr val="hlink"/>
              </a:solidFill>
              <a:ln w="28575">
                <a:noFill/>
                <a:miter lim="800000"/>
                <a:headEnd/>
                <a:tailEnd/>
              </a:ln>
              <a:effectLst>
                <a:outerShdw dist="81320" dir="3080412" algn="ctr" rotWithShape="0">
                  <a:schemeClr val="bg2"/>
                </a:outerShdw>
              </a:effectLst>
            </p:spPr>
            <p:txBody>
              <a:bodyPr lIns="30253" tIns="15126" rIns="30253" bIns="15126" anchor="ctr">
                <a:spAutoFit/>
              </a:bodyPr>
              <a:lstStyle/>
              <a:p>
                <a:pPr algn="ctr" defTabSz="860425">
                  <a:spcBef>
                    <a:spcPct val="50000"/>
                  </a:spcBef>
                  <a:defRPr/>
                </a:pPr>
                <a:r>
                  <a:rPr kumimoji="1" lang="zh-CN" altLang="en-US" b="0" dirty="0">
                    <a:solidFill>
                      <a:schemeClr val="tx1"/>
                    </a:solidFill>
                    <a:ea typeface="宋体" pitchFamily="2" charset="-122"/>
                    <a:cs typeface="+mn-cs"/>
                  </a:rPr>
                  <a:t>内在价值或动机</a:t>
                </a:r>
              </a:p>
            </p:txBody>
          </p:sp>
          <p:sp>
            <p:nvSpPr>
              <p:cNvPr id="211" name="AutoShape 27"/>
              <p:cNvSpPr>
                <a:spLocks noChangeArrowheads="1"/>
              </p:cNvSpPr>
              <p:nvPr/>
            </p:nvSpPr>
            <p:spPr bwMode="auto">
              <a:xfrm>
                <a:off x="7788645" y="5838513"/>
                <a:ext cx="279554" cy="346362"/>
              </a:xfrm>
              <a:prstGeom prst="bevel">
                <a:avLst>
                  <a:gd name="adj" fmla="val 12500"/>
                </a:avLst>
              </a:prstGeom>
              <a:solidFill>
                <a:srgbClr val="0000FF"/>
              </a:solidFill>
              <a:ln w="9525">
                <a:noFill/>
                <a:miter lim="800000"/>
                <a:headEnd/>
                <a:tailEnd/>
              </a:ln>
              <a:effectLst>
                <a:outerShdw dist="35921" dir="2700000" algn="ctr" rotWithShape="0">
                  <a:schemeClr val="tx1"/>
                </a:outerShdw>
              </a:effectLst>
            </p:spPr>
            <p:txBody>
              <a:bodyPr lIns="30253" tIns="15126" rIns="30253" bIns="15126" anchor="ctr">
                <a:spAutoFit/>
              </a:bodyPr>
              <a:lstStyle/>
              <a:p>
                <a:pPr>
                  <a:defRPr/>
                </a:pPr>
                <a:endParaRPr lang="zh-CN" altLang="en-US">
                  <a:solidFill>
                    <a:schemeClr val="tx1"/>
                  </a:solidFill>
                  <a:ea typeface="宋体" pitchFamily="2" charset="-122"/>
                  <a:cs typeface="+mn-cs"/>
                </a:endParaRPr>
              </a:p>
            </p:txBody>
          </p:sp>
          <p:sp>
            <p:nvSpPr>
              <p:cNvPr id="217" name="Line 33"/>
              <p:cNvSpPr>
                <a:spLocks noChangeShapeType="1"/>
              </p:cNvSpPr>
              <p:nvPr/>
            </p:nvSpPr>
            <p:spPr bwMode="auto">
              <a:xfrm>
                <a:off x="8046967" y="5986509"/>
                <a:ext cx="675883" cy="0"/>
              </a:xfrm>
              <a:prstGeom prst="line">
                <a:avLst/>
              </a:prstGeom>
              <a:noFill/>
              <a:ln w="9525">
                <a:solidFill>
                  <a:srgbClr val="0000FF"/>
                </a:solidFill>
                <a:prstDash val="sysDot"/>
                <a:round/>
                <a:headEnd/>
                <a:tailEnd type="triangle" w="sm" len="med"/>
              </a:ln>
            </p:spPr>
            <p:txBody>
              <a:bodyPr lIns="85990" tIns="42995" rIns="85990" bIns="42995">
                <a:spAutoFit/>
              </a:bodyPr>
              <a:lstStyle/>
              <a:p>
                <a:endParaRPr lang="zh-CN" altLang="en-US">
                  <a:solidFill>
                    <a:schemeClr val="tx1"/>
                  </a:solidFill>
                </a:endParaRPr>
              </a:p>
            </p:txBody>
          </p:sp>
        </p:grpSp>
      </p:grpSp>
      <p:grpSp>
        <p:nvGrpSpPr>
          <p:cNvPr id="74" name="组合 73"/>
          <p:cNvGrpSpPr/>
          <p:nvPr/>
        </p:nvGrpSpPr>
        <p:grpSpPr>
          <a:xfrm>
            <a:off x="357102" y="852401"/>
            <a:ext cx="7193970" cy="4337344"/>
            <a:chOff x="357102" y="852401"/>
            <a:chExt cx="7193970" cy="4337344"/>
          </a:xfrm>
        </p:grpSpPr>
        <p:grpSp>
          <p:nvGrpSpPr>
            <p:cNvPr id="64" name="组合 63"/>
            <p:cNvGrpSpPr/>
            <p:nvPr/>
          </p:nvGrpSpPr>
          <p:grpSpPr>
            <a:xfrm>
              <a:off x="357102" y="852401"/>
              <a:ext cx="7132161" cy="4337344"/>
              <a:chOff x="357102" y="852401"/>
              <a:chExt cx="7132161" cy="4337344"/>
            </a:xfrm>
          </p:grpSpPr>
          <p:sp>
            <p:nvSpPr>
              <p:cNvPr id="199" name="Rectangle 8"/>
              <p:cNvSpPr>
                <a:spLocks noChangeArrowheads="1"/>
              </p:cNvSpPr>
              <p:nvPr/>
            </p:nvSpPr>
            <p:spPr bwMode="auto">
              <a:xfrm>
                <a:off x="357102" y="852401"/>
                <a:ext cx="7132161" cy="4322181"/>
              </a:xfrm>
              <a:prstGeom prst="rect">
                <a:avLst/>
              </a:prstGeom>
              <a:solidFill>
                <a:srgbClr val="CCECFF"/>
              </a:solidFill>
              <a:ln w="28575" algn="ctr">
                <a:noFill/>
                <a:miter lim="800000"/>
                <a:headEnd/>
                <a:tailEnd/>
              </a:ln>
              <a:effectLst>
                <a:outerShdw dist="91581" dir="3378596" algn="ctr" rotWithShape="0">
                  <a:schemeClr val="bg2"/>
                </a:outerShdw>
              </a:effectLst>
            </p:spPr>
            <p:txBody>
              <a:bodyPr lIns="30253" tIns="15126" rIns="30253" bIns="15126" anchor="ctr"/>
              <a:lstStyle/>
              <a:p>
                <a:pPr>
                  <a:defRPr/>
                </a:pPr>
                <a:endParaRPr lang="zh-CN" altLang="en-US">
                  <a:solidFill>
                    <a:schemeClr val="tx1"/>
                  </a:solidFill>
                  <a:ea typeface="宋体" pitchFamily="2" charset="-122"/>
                  <a:cs typeface="+mn-cs"/>
                </a:endParaRPr>
              </a:p>
            </p:txBody>
          </p:sp>
          <p:sp>
            <p:nvSpPr>
              <p:cNvPr id="200" name="Text Box 10"/>
              <p:cNvSpPr txBox="1">
                <a:spLocks noChangeArrowheads="1"/>
              </p:cNvSpPr>
              <p:nvPr/>
            </p:nvSpPr>
            <p:spPr bwMode="auto">
              <a:xfrm>
                <a:off x="765847" y="4406754"/>
                <a:ext cx="1199605" cy="276769"/>
              </a:xfrm>
              <a:prstGeom prst="rect">
                <a:avLst/>
              </a:prstGeom>
              <a:noFill/>
              <a:ln w="9525">
                <a:noFill/>
                <a:miter lim="800000"/>
                <a:headEnd/>
                <a:tailEnd/>
              </a:ln>
            </p:spPr>
            <p:txBody>
              <a:bodyPr lIns="30253" tIns="15126" rIns="30253" bIns="15126" anchor="ctr">
                <a:spAutoFit/>
              </a:bodyPr>
              <a:lstStyle/>
              <a:p>
                <a:pPr defTabSz="860425">
                  <a:spcBef>
                    <a:spcPct val="50000"/>
                  </a:spcBef>
                  <a:buFont typeface="Wingdings" pitchFamily="2" charset="2"/>
                  <a:buNone/>
                </a:pPr>
                <a:r>
                  <a:rPr kumimoji="1" lang="zh-CN" altLang="en-US" dirty="0">
                    <a:solidFill>
                      <a:schemeClr val="tx1"/>
                    </a:solidFill>
                    <a:ea typeface="宋体" charset="-122"/>
                  </a:rPr>
                  <a:t>专项福利</a:t>
                </a:r>
                <a:endParaRPr kumimoji="1" lang="en-US" altLang="zh-CN" dirty="0">
                  <a:solidFill>
                    <a:schemeClr val="tx1"/>
                  </a:solidFill>
                  <a:ea typeface="宋体" charset="-122"/>
                </a:endParaRPr>
              </a:p>
            </p:txBody>
          </p:sp>
          <p:sp>
            <p:nvSpPr>
              <p:cNvPr id="201" name="Text Box 12"/>
              <p:cNvSpPr txBox="1">
                <a:spLocks noChangeArrowheads="1"/>
              </p:cNvSpPr>
              <p:nvPr/>
            </p:nvSpPr>
            <p:spPr bwMode="auto">
              <a:xfrm>
                <a:off x="2052147" y="4108928"/>
                <a:ext cx="2146196" cy="202902"/>
              </a:xfrm>
              <a:prstGeom prst="rect">
                <a:avLst/>
              </a:prstGeom>
              <a:noFill/>
              <a:ln w="9525">
                <a:noFill/>
                <a:miter lim="800000"/>
                <a:headEnd/>
                <a:tailEnd/>
              </a:ln>
            </p:spPr>
            <p:txBody>
              <a:bodyPr lIns="30253" tIns="15126" rIns="30253" bIns="15126" anchor="ctr">
                <a:spAutoFit/>
              </a:bodyPr>
              <a:lstStyle/>
              <a:p>
                <a:pPr defTabSz="860425">
                  <a:lnSpc>
                    <a:spcPct val="70000"/>
                  </a:lnSpc>
                  <a:spcBef>
                    <a:spcPct val="50000"/>
                  </a:spcBef>
                  <a:buSzPct val="150000"/>
                  <a:buFontTx/>
                  <a:buChar char="•"/>
                </a:pPr>
                <a:r>
                  <a:rPr kumimoji="1" lang="zh-CN" altLang="en-US" b="0" dirty="0">
                    <a:solidFill>
                      <a:schemeClr val="tx1"/>
                    </a:solidFill>
                    <a:ea typeface="宋体" charset="-122"/>
                  </a:rPr>
                  <a:t>五险一金</a:t>
                </a:r>
              </a:p>
            </p:txBody>
          </p:sp>
          <p:sp>
            <p:nvSpPr>
              <p:cNvPr id="220" name="Text Box 38"/>
              <p:cNvSpPr txBox="1">
                <a:spLocks noChangeArrowheads="1"/>
              </p:cNvSpPr>
              <p:nvPr/>
            </p:nvSpPr>
            <p:spPr bwMode="auto">
              <a:xfrm>
                <a:off x="3691881" y="4080780"/>
                <a:ext cx="2744242" cy="1089299"/>
              </a:xfrm>
              <a:prstGeom prst="rect">
                <a:avLst/>
              </a:prstGeom>
              <a:noFill/>
              <a:ln w="9525">
                <a:noFill/>
                <a:miter lim="800000"/>
                <a:headEnd/>
                <a:tailEnd/>
              </a:ln>
            </p:spPr>
            <p:txBody>
              <a:bodyPr wrap="square" lIns="30253" tIns="15126" rIns="30253" bIns="15126" anchor="ctr">
                <a:spAutoFit/>
              </a:bodyPr>
              <a:lstStyle/>
              <a:p>
                <a:pPr defTabSz="860425">
                  <a:lnSpc>
                    <a:spcPct val="70000"/>
                  </a:lnSpc>
                  <a:spcBef>
                    <a:spcPct val="50000"/>
                  </a:spcBef>
                  <a:buSzPct val="150000"/>
                  <a:buFontTx/>
                  <a:buChar char="•"/>
                </a:pPr>
                <a:endParaRPr kumimoji="1" lang="zh-CN" altLang="en-US" b="0" dirty="0">
                  <a:solidFill>
                    <a:schemeClr val="tx1"/>
                  </a:solidFill>
                  <a:ea typeface="宋体" charset="-122"/>
                </a:endParaRPr>
              </a:p>
              <a:p>
                <a:pPr defTabSz="860425">
                  <a:lnSpc>
                    <a:spcPct val="70000"/>
                  </a:lnSpc>
                  <a:spcBef>
                    <a:spcPct val="50000"/>
                  </a:spcBef>
                  <a:buSzPct val="150000"/>
                  <a:buFontTx/>
                  <a:buChar char="•"/>
                </a:pPr>
                <a:r>
                  <a:rPr kumimoji="1" lang="zh-CN" altLang="en-US" b="0" dirty="0">
                    <a:solidFill>
                      <a:schemeClr val="tx1"/>
                    </a:solidFill>
                    <a:ea typeface="宋体" charset="-122"/>
                  </a:rPr>
                  <a:t>高温补贴</a:t>
                </a:r>
              </a:p>
              <a:p>
                <a:pPr defTabSz="860425">
                  <a:lnSpc>
                    <a:spcPct val="70000"/>
                  </a:lnSpc>
                  <a:spcBef>
                    <a:spcPct val="50000"/>
                  </a:spcBef>
                  <a:buSzPct val="150000"/>
                  <a:buFontTx/>
                  <a:buChar char="•"/>
                </a:pPr>
                <a:r>
                  <a:rPr kumimoji="1" lang="zh-CN" altLang="en-US" b="0" dirty="0">
                    <a:solidFill>
                      <a:schemeClr val="tx1"/>
                    </a:solidFill>
                    <a:ea typeface="宋体" charset="-122"/>
                  </a:rPr>
                  <a:t>食堂暗补</a:t>
                </a:r>
              </a:p>
              <a:p>
                <a:pPr defTabSz="860425">
                  <a:lnSpc>
                    <a:spcPct val="70000"/>
                  </a:lnSpc>
                  <a:spcBef>
                    <a:spcPct val="50000"/>
                  </a:spcBef>
                  <a:buSzPct val="150000"/>
                  <a:buFontTx/>
                  <a:buChar char="•"/>
                </a:pPr>
                <a:r>
                  <a:rPr kumimoji="1" lang="zh-CN" altLang="en-US" b="0" dirty="0">
                    <a:solidFill>
                      <a:schemeClr val="tx1"/>
                    </a:solidFill>
                    <a:ea typeface="宋体" charset="-122"/>
                  </a:rPr>
                  <a:t>误餐费、取暖费、实物福利</a:t>
                </a:r>
              </a:p>
            </p:txBody>
          </p:sp>
          <p:sp>
            <p:nvSpPr>
              <p:cNvPr id="222" name="Text Box 40"/>
              <p:cNvSpPr txBox="1">
                <a:spLocks noChangeArrowheads="1"/>
              </p:cNvSpPr>
              <p:nvPr/>
            </p:nvSpPr>
            <p:spPr bwMode="auto">
              <a:xfrm>
                <a:off x="780001" y="4057219"/>
                <a:ext cx="1082829" cy="276769"/>
              </a:xfrm>
              <a:prstGeom prst="rect">
                <a:avLst/>
              </a:prstGeom>
              <a:noFill/>
              <a:ln w="9525">
                <a:noFill/>
                <a:miter lim="800000"/>
                <a:headEnd/>
                <a:tailEnd/>
              </a:ln>
            </p:spPr>
            <p:txBody>
              <a:bodyPr lIns="30253" tIns="15126" rIns="30253" bIns="15126" anchor="ctr">
                <a:spAutoFit/>
              </a:bodyPr>
              <a:lstStyle/>
              <a:p>
                <a:pPr defTabSz="860425">
                  <a:spcBef>
                    <a:spcPct val="50000"/>
                  </a:spcBef>
                  <a:buFont typeface="Wingdings" pitchFamily="2" charset="2"/>
                  <a:buNone/>
                </a:pPr>
                <a:r>
                  <a:rPr kumimoji="1" lang="zh-CN" altLang="en-US" dirty="0">
                    <a:solidFill>
                      <a:schemeClr val="tx1"/>
                    </a:solidFill>
                    <a:ea typeface="宋体" charset="-122"/>
                  </a:rPr>
                  <a:t>法定福利</a:t>
                </a:r>
              </a:p>
            </p:txBody>
          </p:sp>
          <p:sp>
            <p:nvSpPr>
              <p:cNvPr id="223" name="Text Box 43"/>
              <p:cNvSpPr txBox="1">
                <a:spLocks noChangeArrowheads="1"/>
              </p:cNvSpPr>
              <p:nvPr/>
            </p:nvSpPr>
            <p:spPr bwMode="auto">
              <a:xfrm>
                <a:off x="2050378" y="4395912"/>
                <a:ext cx="2146194" cy="793833"/>
              </a:xfrm>
              <a:prstGeom prst="rect">
                <a:avLst/>
              </a:prstGeom>
              <a:noFill/>
              <a:ln w="9525">
                <a:noFill/>
                <a:miter lim="800000"/>
                <a:headEnd/>
                <a:tailEnd/>
              </a:ln>
            </p:spPr>
            <p:txBody>
              <a:bodyPr lIns="30253" tIns="15126" rIns="30253" bIns="15126" anchor="ctr">
                <a:spAutoFit/>
              </a:bodyPr>
              <a:lstStyle/>
              <a:p>
                <a:pPr defTabSz="860425">
                  <a:lnSpc>
                    <a:spcPct val="70000"/>
                  </a:lnSpc>
                  <a:spcBef>
                    <a:spcPct val="50000"/>
                  </a:spcBef>
                  <a:buSzPct val="150000"/>
                  <a:buFontTx/>
                  <a:buChar char="•"/>
                </a:pPr>
                <a:r>
                  <a:rPr kumimoji="1" lang="zh-CN" altLang="en-US" b="0" dirty="0">
                    <a:solidFill>
                      <a:schemeClr val="tx1"/>
                    </a:solidFill>
                    <a:ea typeface="宋体" charset="-122"/>
                  </a:rPr>
                  <a:t>通勤车</a:t>
                </a:r>
              </a:p>
              <a:p>
                <a:pPr defTabSz="860425">
                  <a:lnSpc>
                    <a:spcPct val="70000"/>
                  </a:lnSpc>
                  <a:spcBef>
                    <a:spcPct val="50000"/>
                  </a:spcBef>
                  <a:buSzPct val="150000"/>
                  <a:buFontTx/>
                  <a:buChar char="•"/>
                </a:pPr>
                <a:r>
                  <a:rPr kumimoji="1" lang="zh-CN" altLang="en-US" b="0" dirty="0">
                    <a:solidFill>
                      <a:schemeClr val="tx1"/>
                    </a:solidFill>
                    <a:ea typeface="宋体" charset="-122"/>
                  </a:rPr>
                  <a:t>商业保险</a:t>
                </a:r>
              </a:p>
              <a:p>
                <a:pPr defTabSz="860425">
                  <a:lnSpc>
                    <a:spcPct val="70000"/>
                  </a:lnSpc>
                  <a:spcBef>
                    <a:spcPct val="50000"/>
                  </a:spcBef>
                  <a:buSzPct val="150000"/>
                  <a:buFontTx/>
                  <a:buChar char="•"/>
                </a:pPr>
                <a:r>
                  <a:rPr kumimoji="1" lang="zh-CN" altLang="en-US" b="0" dirty="0">
                    <a:solidFill>
                      <a:schemeClr val="tx1"/>
                    </a:solidFill>
                    <a:ea typeface="宋体" charset="-122"/>
                  </a:rPr>
                  <a:t>用车补贴</a:t>
                </a:r>
              </a:p>
            </p:txBody>
          </p:sp>
        </p:grpSp>
        <p:grpSp>
          <p:nvGrpSpPr>
            <p:cNvPr id="73" name="组合 72"/>
            <p:cNvGrpSpPr/>
            <p:nvPr/>
          </p:nvGrpSpPr>
          <p:grpSpPr>
            <a:xfrm>
              <a:off x="3691881" y="4110756"/>
              <a:ext cx="3859191" cy="805534"/>
              <a:chOff x="3691881" y="4110756"/>
              <a:chExt cx="3859191" cy="805534"/>
            </a:xfrm>
          </p:grpSpPr>
          <p:sp>
            <p:nvSpPr>
              <p:cNvPr id="219" name="Text Box 37"/>
              <p:cNvSpPr txBox="1">
                <a:spLocks noChangeArrowheads="1"/>
              </p:cNvSpPr>
              <p:nvPr/>
            </p:nvSpPr>
            <p:spPr bwMode="auto">
              <a:xfrm>
                <a:off x="5267045" y="4122457"/>
                <a:ext cx="2284027" cy="793833"/>
              </a:xfrm>
              <a:prstGeom prst="rect">
                <a:avLst/>
              </a:prstGeom>
              <a:noFill/>
              <a:ln w="9525">
                <a:noFill/>
                <a:miter lim="800000"/>
                <a:headEnd/>
                <a:tailEnd/>
              </a:ln>
            </p:spPr>
            <p:txBody>
              <a:bodyPr wrap="square" lIns="30253" tIns="15126" rIns="30253" bIns="15126" anchor="ctr">
                <a:spAutoFit/>
              </a:bodyPr>
              <a:lstStyle/>
              <a:p>
                <a:pPr defTabSz="860425">
                  <a:lnSpc>
                    <a:spcPct val="70000"/>
                  </a:lnSpc>
                  <a:spcBef>
                    <a:spcPct val="50000"/>
                  </a:spcBef>
                  <a:buSzPct val="150000"/>
                  <a:buFontTx/>
                  <a:buChar char="•"/>
                </a:pPr>
                <a:r>
                  <a:rPr kumimoji="1" lang="zh-CN" altLang="en-US" b="0" dirty="0">
                    <a:solidFill>
                      <a:schemeClr val="tx1"/>
                    </a:solidFill>
                    <a:ea typeface="宋体" charset="-122"/>
                  </a:rPr>
                  <a:t>体检</a:t>
                </a:r>
                <a:endParaRPr kumimoji="1" lang="en-US" altLang="zh-CN" b="0" dirty="0">
                  <a:solidFill>
                    <a:schemeClr val="tx1"/>
                  </a:solidFill>
                  <a:ea typeface="宋体" charset="-122"/>
                </a:endParaRPr>
              </a:p>
              <a:p>
                <a:pPr defTabSz="860425">
                  <a:lnSpc>
                    <a:spcPct val="70000"/>
                  </a:lnSpc>
                  <a:spcBef>
                    <a:spcPct val="50000"/>
                  </a:spcBef>
                  <a:buSzPct val="150000"/>
                  <a:buFontTx/>
                  <a:buChar char="•"/>
                </a:pPr>
                <a:r>
                  <a:rPr kumimoji="1" lang="zh-CN" altLang="en-US" b="0" dirty="0">
                    <a:solidFill>
                      <a:schemeClr val="tx1"/>
                    </a:solidFill>
                    <a:ea typeface="宋体" charset="-122"/>
                  </a:rPr>
                  <a:t>公寓或租房补贴</a:t>
                </a:r>
                <a:endParaRPr kumimoji="1" lang="en-US" altLang="zh-CN" b="0" dirty="0">
                  <a:solidFill>
                    <a:schemeClr val="tx1"/>
                  </a:solidFill>
                  <a:ea typeface="宋体" charset="-122"/>
                </a:endParaRPr>
              </a:p>
              <a:p>
                <a:pPr defTabSz="860425">
                  <a:lnSpc>
                    <a:spcPct val="70000"/>
                  </a:lnSpc>
                  <a:spcBef>
                    <a:spcPct val="50000"/>
                  </a:spcBef>
                  <a:buSzPct val="150000"/>
                  <a:buFontTx/>
                  <a:buChar char="•"/>
                </a:pPr>
                <a:r>
                  <a:rPr kumimoji="1" lang="zh-CN" altLang="en-US" b="0" dirty="0" smtClean="0">
                    <a:solidFill>
                      <a:schemeClr val="tx1"/>
                    </a:solidFill>
                    <a:ea typeface="宋体" charset="-122"/>
                  </a:rPr>
                  <a:t>过渡套房</a:t>
                </a:r>
                <a:endParaRPr kumimoji="1" lang="zh-CN" altLang="en-US" b="0" dirty="0">
                  <a:solidFill>
                    <a:schemeClr val="tx1"/>
                  </a:solidFill>
                  <a:ea typeface="宋体" charset="-122"/>
                </a:endParaRPr>
              </a:p>
            </p:txBody>
          </p:sp>
          <p:sp>
            <p:nvSpPr>
              <p:cNvPr id="224" name="Text Box 12"/>
              <p:cNvSpPr txBox="1">
                <a:spLocks noChangeArrowheads="1"/>
              </p:cNvSpPr>
              <p:nvPr/>
            </p:nvSpPr>
            <p:spPr bwMode="auto">
              <a:xfrm>
                <a:off x="3691881" y="4110756"/>
                <a:ext cx="1528512" cy="202902"/>
              </a:xfrm>
              <a:prstGeom prst="rect">
                <a:avLst/>
              </a:prstGeom>
              <a:noFill/>
              <a:ln w="9525">
                <a:noFill/>
                <a:miter lim="800000"/>
                <a:headEnd/>
                <a:tailEnd/>
              </a:ln>
            </p:spPr>
            <p:txBody>
              <a:bodyPr wrap="square" lIns="30253" tIns="15126" rIns="30253" bIns="15126" anchor="ctr">
                <a:spAutoFit/>
              </a:bodyPr>
              <a:lstStyle/>
              <a:p>
                <a:pPr defTabSz="860425">
                  <a:lnSpc>
                    <a:spcPct val="70000"/>
                  </a:lnSpc>
                  <a:spcBef>
                    <a:spcPct val="50000"/>
                  </a:spcBef>
                  <a:buSzPct val="150000"/>
                  <a:buFontTx/>
                  <a:buChar char="•"/>
                </a:pPr>
                <a:r>
                  <a:rPr kumimoji="1" lang="zh-CN" altLang="en-US" b="0" dirty="0">
                    <a:solidFill>
                      <a:schemeClr val="tx1"/>
                    </a:solidFill>
                    <a:ea typeface="宋体" charset="-122"/>
                  </a:rPr>
                  <a:t>带薪休假</a:t>
                </a:r>
              </a:p>
            </p:txBody>
          </p:sp>
        </p:grpSp>
      </p:grpSp>
      <p:grpSp>
        <p:nvGrpSpPr>
          <p:cNvPr id="59" name="组合 58"/>
          <p:cNvGrpSpPr/>
          <p:nvPr/>
        </p:nvGrpSpPr>
        <p:grpSpPr>
          <a:xfrm>
            <a:off x="332482" y="869027"/>
            <a:ext cx="6343041" cy="3145350"/>
            <a:chOff x="332509" y="802525"/>
            <a:chExt cx="6343041" cy="3145350"/>
          </a:xfrm>
        </p:grpSpPr>
        <p:sp>
          <p:nvSpPr>
            <p:cNvPr id="202" name="Rectangle 14"/>
            <p:cNvSpPr>
              <a:spLocks noChangeArrowheads="1"/>
            </p:cNvSpPr>
            <p:nvPr/>
          </p:nvSpPr>
          <p:spPr bwMode="auto">
            <a:xfrm>
              <a:off x="332509" y="802525"/>
              <a:ext cx="6343041" cy="3145350"/>
            </a:xfrm>
            <a:prstGeom prst="rect">
              <a:avLst/>
            </a:prstGeom>
            <a:solidFill>
              <a:srgbClr val="FFCCFF"/>
            </a:solidFill>
            <a:ln w="28575" algn="ctr">
              <a:noFill/>
              <a:miter lim="800000"/>
              <a:headEnd/>
              <a:tailEnd/>
            </a:ln>
            <a:effectLst>
              <a:outerShdw dist="91581" dir="3378596" algn="ctr" rotWithShape="0">
                <a:schemeClr val="bg2"/>
              </a:outerShdw>
            </a:effectLst>
          </p:spPr>
          <p:txBody>
            <a:bodyPr lIns="30253" tIns="15126" rIns="30253" bIns="15126" anchor="ctr"/>
            <a:lstStyle/>
            <a:p>
              <a:pPr>
                <a:defRPr/>
              </a:pPr>
              <a:endParaRPr lang="zh-CN" altLang="en-US">
                <a:solidFill>
                  <a:schemeClr val="tx1"/>
                </a:solidFill>
                <a:ea typeface="宋体" pitchFamily="2" charset="-122"/>
                <a:cs typeface="+mn-cs"/>
              </a:endParaRPr>
            </a:p>
          </p:txBody>
        </p:sp>
        <p:grpSp>
          <p:nvGrpSpPr>
            <p:cNvPr id="57" name="组合 56"/>
            <p:cNvGrpSpPr/>
            <p:nvPr/>
          </p:nvGrpSpPr>
          <p:grpSpPr>
            <a:xfrm>
              <a:off x="791132" y="3412590"/>
              <a:ext cx="4661745" cy="379459"/>
              <a:chOff x="782473" y="3229710"/>
              <a:chExt cx="4661745" cy="379459"/>
            </a:xfrm>
          </p:grpSpPr>
          <p:sp>
            <p:nvSpPr>
              <p:cNvPr id="203" name="Text Box 15"/>
              <p:cNvSpPr txBox="1">
                <a:spLocks noChangeArrowheads="1"/>
              </p:cNvSpPr>
              <p:nvPr/>
            </p:nvSpPr>
            <p:spPr bwMode="auto">
              <a:xfrm>
                <a:off x="782473" y="3332400"/>
                <a:ext cx="1617166" cy="276769"/>
              </a:xfrm>
              <a:prstGeom prst="rect">
                <a:avLst/>
              </a:prstGeom>
              <a:noFill/>
              <a:ln w="9525">
                <a:noFill/>
                <a:miter lim="800000"/>
                <a:headEnd/>
                <a:tailEnd/>
              </a:ln>
            </p:spPr>
            <p:txBody>
              <a:bodyPr lIns="30253" tIns="15126" rIns="30253" bIns="15126" anchor="ctr">
                <a:spAutoFit/>
              </a:bodyPr>
              <a:lstStyle/>
              <a:p>
                <a:pPr defTabSz="860425">
                  <a:spcBef>
                    <a:spcPct val="50000"/>
                  </a:spcBef>
                  <a:buFont typeface="Wingdings" pitchFamily="2" charset="2"/>
                  <a:buNone/>
                </a:pPr>
                <a:r>
                  <a:rPr kumimoji="1" lang="zh-CN" altLang="en-US" dirty="0">
                    <a:solidFill>
                      <a:schemeClr val="tx1"/>
                    </a:solidFill>
                    <a:ea typeface="宋体" charset="-122"/>
                  </a:rPr>
                  <a:t>中长期激励</a:t>
                </a:r>
              </a:p>
            </p:txBody>
          </p:sp>
          <p:sp>
            <p:nvSpPr>
              <p:cNvPr id="204" name="Text Box 16"/>
              <p:cNvSpPr txBox="1">
                <a:spLocks noChangeArrowheads="1"/>
              </p:cNvSpPr>
              <p:nvPr/>
            </p:nvSpPr>
            <p:spPr bwMode="auto">
              <a:xfrm>
                <a:off x="2055535" y="3326519"/>
                <a:ext cx="2848974" cy="204313"/>
              </a:xfrm>
              <a:prstGeom prst="rect">
                <a:avLst/>
              </a:prstGeom>
              <a:noFill/>
              <a:ln w="9525">
                <a:noFill/>
                <a:miter lim="800000"/>
                <a:headEnd/>
                <a:tailEnd/>
              </a:ln>
            </p:spPr>
            <p:txBody>
              <a:bodyPr wrap="square" lIns="30253" tIns="15126" rIns="30253" bIns="15126" anchor="ctr">
                <a:spAutoFit/>
              </a:bodyPr>
              <a:lstStyle/>
              <a:p>
                <a:pPr defTabSz="860425">
                  <a:lnSpc>
                    <a:spcPct val="70000"/>
                  </a:lnSpc>
                  <a:spcBef>
                    <a:spcPct val="50000"/>
                  </a:spcBef>
                  <a:buSzPct val="150000"/>
                  <a:buFontTx/>
                  <a:buChar char="•"/>
                </a:pPr>
                <a:r>
                  <a:rPr kumimoji="1" lang="zh-CN" altLang="en-US" b="0" dirty="0" smtClean="0">
                    <a:solidFill>
                      <a:schemeClr val="tx1"/>
                    </a:solidFill>
                    <a:ea typeface="宋体" charset="-122"/>
                  </a:rPr>
                  <a:t>优惠</a:t>
                </a:r>
                <a:r>
                  <a:rPr kumimoji="1" lang="zh-CN" altLang="en-US" b="0" dirty="0">
                    <a:solidFill>
                      <a:schemeClr val="tx1"/>
                    </a:solidFill>
                    <a:ea typeface="宋体" charset="-122"/>
                  </a:rPr>
                  <a:t>购房</a:t>
                </a:r>
              </a:p>
            </p:txBody>
          </p:sp>
          <p:sp>
            <p:nvSpPr>
              <p:cNvPr id="218" name="Text Box 35"/>
              <p:cNvSpPr txBox="1">
                <a:spLocks noChangeArrowheads="1"/>
              </p:cNvSpPr>
              <p:nvPr/>
            </p:nvSpPr>
            <p:spPr bwMode="auto">
              <a:xfrm>
                <a:off x="3708507" y="3229710"/>
                <a:ext cx="1735711" cy="313702"/>
              </a:xfrm>
              <a:prstGeom prst="rect">
                <a:avLst/>
              </a:prstGeom>
              <a:noFill/>
              <a:ln w="9525">
                <a:noFill/>
                <a:miter lim="800000"/>
                <a:headEnd/>
                <a:tailEnd/>
              </a:ln>
            </p:spPr>
            <p:txBody>
              <a:bodyPr lIns="30253" tIns="15126" rIns="30253" bIns="15126" anchor="ctr">
                <a:spAutoFit/>
              </a:bodyPr>
              <a:lstStyle/>
              <a:p>
                <a:pPr defTabSz="860425">
                  <a:lnSpc>
                    <a:spcPct val="115000"/>
                  </a:lnSpc>
                  <a:spcBef>
                    <a:spcPct val="50000"/>
                  </a:spcBef>
                  <a:buSzPct val="150000"/>
                  <a:buFontTx/>
                  <a:buChar char="•"/>
                </a:pPr>
                <a:r>
                  <a:rPr kumimoji="1" lang="zh-CN" altLang="en-US" b="0" dirty="0">
                    <a:solidFill>
                      <a:schemeClr val="tx1"/>
                    </a:solidFill>
                    <a:ea typeface="宋体" charset="-122"/>
                  </a:rPr>
                  <a:t>股权</a:t>
                </a:r>
                <a:r>
                  <a:rPr kumimoji="1" lang="zh-CN" altLang="en-US" b="0" dirty="0" smtClean="0">
                    <a:solidFill>
                      <a:schemeClr val="tx1"/>
                    </a:solidFill>
                    <a:ea typeface="宋体" charset="-122"/>
                  </a:rPr>
                  <a:t>激励</a:t>
                </a:r>
                <a:endParaRPr kumimoji="1" lang="zh-CN" altLang="en-US" b="0" dirty="0">
                  <a:solidFill>
                    <a:schemeClr val="tx1"/>
                  </a:solidFill>
                  <a:ea typeface="宋体" charset="-122"/>
                </a:endParaRPr>
              </a:p>
            </p:txBody>
          </p:sp>
        </p:grpSp>
      </p:grpSp>
      <p:grpSp>
        <p:nvGrpSpPr>
          <p:cNvPr id="56" name="组合 55"/>
          <p:cNvGrpSpPr/>
          <p:nvPr/>
        </p:nvGrpSpPr>
        <p:grpSpPr>
          <a:xfrm>
            <a:off x="290562" y="802518"/>
            <a:ext cx="5601694" cy="2235979"/>
            <a:chOff x="290599" y="603020"/>
            <a:chExt cx="5601694" cy="2235979"/>
          </a:xfrm>
        </p:grpSpPr>
        <p:grpSp>
          <p:nvGrpSpPr>
            <p:cNvPr id="55" name="组合 54"/>
            <p:cNvGrpSpPr/>
            <p:nvPr/>
          </p:nvGrpSpPr>
          <p:grpSpPr>
            <a:xfrm>
              <a:off x="290599" y="603020"/>
              <a:ext cx="5601694" cy="2235979"/>
              <a:chOff x="257348" y="652896"/>
              <a:chExt cx="5601694" cy="2235979"/>
            </a:xfrm>
          </p:grpSpPr>
          <p:sp>
            <p:nvSpPr>
              <p:cNvPr id="205" name="Rectangle 18"/>
              <p:cNvSpPr>
                <a:spLocks noChangeArrowheads="1"/>
              </p:cNvSpPr>
              <p:nvPr/>
            </p:nvSpPr>
            <p:spPr bwMode="auto">
              <a:xfrm>
                <a:off x="257348" y="652896"/>
                <a:ext cx="5601694" cy="2235979"/>
              </a:xfrm>
              <a:prstGeom prst="rect">
                <a:avLst/>
              </a:prstGeom>
              <a:solidFill>
                <a:srgbClr val="CCFFCC"/>
              </a:solidFill>
              <a:ln w="28575" algn="ctr">
                <a:noFill/>
                <a:miter lim="800000"/>
                <a:headEnd/>
                <a:tailEnd/>
              </a:ln>
              <a:effectLst>
                <a:outerShdw dist="91581" dir="3378596" algn="ctr" rotWithShape="0">
                  <a:schemeClr val="bg2"/>
                </a:outerShdw>
              </a:effectLst>
            </p:spPr>
            <p:txBody>
              <a:bodyPr lIns="30253" tIns="15126" rIns="30253" bIns="15126" anchor="ctr"/>
              <a:lstStyle/>
              <a:p>
                <a:pPr>
                  <a:defRPr/>
                </a:pPr>
                <a:endParaRPr lang="zh-CN" altLang="en-US">
                  <a:solidFill>
                    <a:schemeClr val="tx1"/>
                  </a:solidFill>
                  <a:ea typeface="宋体" pitchFamily="2" charset="-122"/>
                  <a:cs typeface="+mn-cs"/>
                </a:endParaRPr>
              </a:p>
            </p:txBody>
          </p:sp>
          <p:grpSp>
            <p:nvGrpSpPr>
              <p:cNvPr id="54" name="组合 53"/>
              <p:cNvGrpSpPr/>
              <p:nvPr/>
            </p:nvGrpSpPr>
            <p:grpSpPr>
              <a:xfrm>
                <a:off x="782473" y="2007590"/>
                <a:ext cx="4338167" cy="769211"/>
                <a:chOff x="782473" y="2007590"/>
                <a:chExt cx="4338167" cy="769211"/>
              </a:xfrm>
            </p:grpSpPr>
            <p:sp>
              <p:nvSpPr>
                <p:cNvPr id="207" name="Text Box 22"/>
                <p:cNvSpPr txBox="1">
                  <a:spLocks noChangeArrowheads="1"/>
                </p:cNvSpPr>
                <p:nvPr/>
              </p:nvSpPr>
              <p:spPr bwMode="auto">
                <a:xfrm>
                  <a:off x="2052148" y="2007590"/>
                  <a:ext cx="3068492" cy="769211"/>
                </a:xfrm>
                <a:prstGeom prst="rect">
                  <a:avLst/>
                </a:prstGeom>
                <a:noFill/>
                <a:ln w="9525">
                  <a:noFill/>
                  <a:miter lim="800000"/>
                  <a:headEnd/>
                  <a:tailEnd/>
                </a:ln>
              </p:spPr>
              <p:txBody>
                <a:bodyPr wrap="square" lIns="30253" tIns="15126" rIns="30253" bIns="15126" anchor="ctr">
                  <a:spAutoFit/>
                </a:bodyPr>
                <a:lstStyle/>
                <a:p>
                  <a:pPr defTabSz="860425">
                    <a:spcBef>
                      <a:spcPts val="0"/>
                    </a:spcBef>
                    <a:buSzPct val="150000"/>
                    <a:buFontTx/>
                    <a:buChar char="•"/>
                  </a:pPr>
                  <a:r>
                    <a:rPr kumimoji="1" lang="zh-CN" altLang="en-US" b="0" dirty="0">
                      <a:solidFill>
                        <a:srgbClr val="006699"/>
                      </a:solidFill>
                      <a:ea typeface="宋体" charset="-122"/>
                    </a:rPr>
                    <a:t>职级薪酬（变动）</a:t>
                  </a:r>
                </a:p>
                <a:p>
                  <a:pPr defTabSz="860425">
                    <a:spcBef>
                      <a:spcPts val="0"/>
                    </a:spcBef>
                    <a:buSzPct val="150000"/>
                    <a:buFontTx/>
                    <a:buChar char="•"/>
                  </a:pPr>
                  <a:r>
                    <a:rPr kumimoji="1" lang="zh-CN" altLang="en-US" b="0" dirty="0">
                      <a:solidFill>
                        <a:schemeClr val="tx1"/>
                      </a:solidFill>
                      <a:ea typeface="宋体" charset="-122"/>
                    </a:rPr>
                    <a:t>提成工资</a:t>
                  </a:r>
                </a:p>
                <a:p>
                  <a:pPr defTabSz="860425">
                    <a:spcBef>
                      <a:spcPts val="0"/>
                    </a:spcBef>
                    <a:buSzPct val="150000"/>
                    <a:buFontTx/>
                    <a:buChar char="•"/>
                  </a:pPr>
                  <a:r>
                    <a:rPr kumimoji="1" lang="zh-CN" altLang="en-US" b="0" dirty="0" smtClean="0">
                      <a:solidFill>
                        <a:schemeClr val="tx1"/>
                      </a:solidFill>
                      <a:ea typeface="宋体" charset="-122"/>
                    </a:rPr>
                    <a:t>加班费</a:t>
                  </a:r>
                  <a:endParaRPr kumimoji="1" lang="zh-CN" altLang="en-US" b="0" dirty="0">
                    <a:solidFill>
                      <a:schemeClr val="tx1"/>
                    </a:solidFill>
                    <a:ea typeface="宋体" charset="-122"/>
                  </a:endParaRPr>
                </a:p>
              </p:txBody>
            </p:sp>
            <p:sp>
              <p:nvSpPr>
                <p:cNvPr id="206" name="Text Box 20"/>
                <p:cNvSpPr txBox="1">
                  <a:spLocks noChangeArrowheads="1"/>
                </p:cNvSpPr>
                <p:nvPr/>
              </p:nvSpPr>
              <p:spPr bwMode="auto">
                <a:xfrm>
                  <a:off x="782473" y="2358015"/>
                  <a:ext cx="1029702" cy="276769"/>
                </a:xfrm>
                <a:prstGeom prst="rect">
                  <a:avLst/>
                </a:prstGeom>
                <a:noFill/>
                <a:ln w="9525">
                  <a:noFill/>
                  <a:miter lim="800000"/>
                  <a:headEnd/>
                  <a:tailEnd/>
                </a:ln>
              </p:spPr>
              <p:txBody>
                <a:bodyPr wrap="square" lIns="30253" tIns="15126" rIns="30253" bIns="15126" anchor="ctr">
                  <a:spAutoFit/>
                </a:bodyPr>
                <a:lstStyle/>
                <a:p>
                  <a:pPr defTabSz="860425">
                    <a:spcBef>
                      <a:spcPct val="50000"/>
                    </a:spcBef>
                    <a:buFont typeface="Wingdings" pitchFamily="2" charset="2"/>
                    <a:buNone/>
                  </a:pPr>
                  <a:r>
                    <a:rPr kumimoji="1" lang="zh-CN" altLang="en-US" dirty="0">
                      <a:solidFill>
                        <a:schemeClr val="tx1"/>
                      </a:solidFill>
                      <a:ea typeface="宋体" charset="-122"/>
                    </a:rPr>
                    <a:t>短期激励</a:t>
                  </a:r>
                </a:p>
              </p:txBody>
            </p:sp>
          </p:grpSp>
        </p:grpSp>
        <p:sp>
          <p:nvSpPr>
            <p:cNvPr id="221" name="Text Box 39"/>
            <p:cNvSpPr txBox="1">
              <a:spLocks noChangeArrowheads="1"/>
            </p:cNvSpPr>
            <p:nvPr/>
          </p:nvSpPr>
          <p:spPr bwMode="auto">
            <a:xfrm>
              <a:off x="3706781" y="1988424"/>
              <a:ext cx="2140888" cy="793833"/>
            </a:xfrm>
            <a:prstGeom prst="rect">
              <a:avLst/>
            </a:prstGeom>
            <a:noFill/>
            <a:ln w="9525">
              <a:noFill/>
              <a:miter lim="800000"/>
              <a:headEnd/>
              <a:tailEnd/>
            </a:ln>
          </p:spPr>
          <p:txBody>
            <a:bodyPr lIns="30253" tIns="15126" rIns="30253" bIns="15126" anchor="ctr">
              <a:spAutoFit/>
            </a:bodyPr>
            <a:lstStyle/>
            <a:p>
              <a:pPr defTabSz="860425">
                <a:lnSpc>
                  <a:spcPct val="70000"/>
                </a:lnSpc>
                <a:spcBef>
                  <a:spcPct val="50000"/>
                </a:spcBef>
                <a:buSzPct val="150000"/>
                <a:buFontTx/>
                <a:buChar char="•"/>
              </a:pPr>
              <a:r>
                <a:rPr kumimoji="1" lang="zh-CN" altLang="en-US" b="0" dirty="0">
                  <a:solidFill>
                    <a:schemeClr val="tx1"/>
                  </a:solidFill>
                  <a:ea typeface="宋体" charset="-122"/>
                </a:rPr>
                <a:t>部门奖励基金</a:t>
              </a:r>
            </a:p>
            <a:p>
              <a:pPr defTabSz="860425">
                <a:lnSpc>
                  <a:spcPct val="70000"/>
                </a:lnSpc>
                <a:spcBef>
                  <a:spcPct val="50000"/>
                </a:spcBef>
                <a:buSzPct val="150000"/>
                <a:buFontTx/>
                <a:buChar char="•"/>
              </a:pPr>
              <a:r>
                <a:rPr kumimoji="1" lang="zh-CN" altLang="en-US" b="0" dirty="0">
                  <a:solidFill>
                    <a:schemeClr val="tx1"/>
                  </a:solidFill>
                  <a:ea typeface="宋体" charset="-122"/>
                </a:rPr>
                <a:t>年终奖</a:t>
              </a:r>
            </a:p>
            <a:p>
              <a:pPr defTabSz="860425">
                <a:lnSpc>
                  <a:spcPct val="70000"/>
                </a:lnSpc>
                <a:spcBef>
                  <a:spcPct val="50000"/>
                </a:spcBef>
                <a:buSzPct val="150000"/>
                <a:buFontTx/>
                <a:buChar char="•"/>
              </a:pPr>
              <a:r>
                <a:rPr kumimoji="1" lang="zh-CN" altLang="en-US" b="0" dirty="0">
                  <a:solidFill>
                    <a:schemeClr val="tx1"/>
                  </a:solidFill>
                  <a:ea typeface="宋体" charset="-122"/>
                </a:rPr>
                <a:t>专项奖励</a:t>
              </a:r>
            </a:p>
          </p:txBody>
        </p:sp>
      </p:grpSp>
      <p:grpSp>
        <p:nvGrpSpPr>
          <p:cNvPr id="63" name="组合 62"/>
          <p:cNvGrpSpPr/>
          <p:nvPr/>
        </p:nvGrpSpPr>
        <p:grpSpPr>
          <a:xfrm>
            <a:off x="5175713" y="2013862"/>
            <a:ext cx="4754186" cy="2374561"/>
            <a:chOff x="5175713" y="2013862"/>
            <a:chExt cx="4754186" cy="2374561"/>
          </a:xfrm>
        </p:grpSpPr>
        <p:sp>
          <p:nvSpPr>
            <p:cNvPr id="212" name="AutoShape 28"/>
            <p:cNvSpPr>
              <a:spLocks noChangeArrowheads="1"/>
            </p:cNvSpPr>
            <p:nvPr/>
          </p:nvSpPr>
          <p:spPr bwMode="auto">
            <a:xfrm>
              <a:off x="6974419" y="4044737"/>
              <a:ext cx="277785" cy="343686"/>
            </a:xfrm>
            <a:prstGeom prst="bevel">
              <a:avLst>
                <a:gd name="adj" fmla="val 12500"/>
              </a:avLst>
            </a:prstGeom>
            <a:solidFill>
              <a:srgbClr val="CC3300"/>
            </a:solidFill>
            <a:ln w="9525">
              <a:noFill/>
              <a:miter lim="800000"/>
              <a:headEnd/>
              <a:tailEnd/>
            </a:ln>
            <a:effectLst>
              <a:outerShdw dist="35921" dir="2700000" algn="ctr" rotWithShape="0">
                <a:schemeClr val="bg2"/>
              </a:outerShdw>
            </a:effectLst>
          </p:spPr>
          <p:txBody>
            <a:bodyPr lIns="30253" tIns="15126" rIns="30253" bIns="15126" anchor="ctr">
              <a:spAutoFit/>
            </a:bodyPr>
            <a:lstStyle/>
            <a:p>
              <a:pPr>
                <a:defRPr/>
              </a:pPr>
              <a:endParaRPr lang="zh-CN" altLang="en-US">
                <a:solidFill>
                  <a:schemeClr val="tx1"/>
                </a:solidFill>
                <a:ea typeface="宋体" pitchFamily="2" charset="-122"/>
                <a:cs typeface="+mn-cs"/>
              </a:endParaRPr>
            </a:p>
          </p:txBody>
        </p:sp>
        <p:cxnSp>
          <p:nvCxnSpPr>
            <p:cNvPr id="216" name="AutoShape 32"/>
            <p:cNvCxnSpPr>
              <a:cxnSpLocks noChangeShapeType="1"/>
            </p:cNvCxnSpPr>
            <p:nvPr/>
          </p:nvCxnSpPr>
          <p:spPr bwMode="auto">
            <a:xfrm flipV="1">
              <a:off x="7217481" y="3836511"/>
              <a:ext cx="2058834" cy="446571"/>
            </a:xfrm>
            <a:prstGeom prst="bentConnector2">
              <a:avLst/>
            </a:prstGeom>
            <a:noFill/>
            <a:ln w="9525">
              <a:solidFill>
                <a:srgbClr val="CC3300"/>
              </a:solidFill>
              <a:prstDash val="sysDot"/>
              <a:miter lim="800000"/>
              <a:headEnd/>
              <a:tailEnd type="triangle" w="sm" len="med"/>
            </a:ln>
          </p:spPr>
        </p:cxnSp>
        <p:grpSp>
          <p:nvGrpSpPr>
            <p:cNvPr id="61" name="组合 60"/>
            <p:cNvGrpSpPr/>
            <p:nvPr/>
          </p:nvGrpSpPr>
          <p:grpSpPr>
            <a:xfrm>
              <a:off x="5175713" y="2013862"/>
              <a:ext cx="4754186" cy="1706271"/>
              <a:chOff x="5175713" y="2013862"/>
              <a:chExt cx="4754186" cy="1706271"/>
            </a:xfrm>
          </p:grpSpPr>
          <p:sp>
            <p:nvSpPr>
              <p:cNvPr id="209" name="Text Box 25"/>
              <p:cNvSpPr txBox="1">
                <a:spLocks noChangeArrowheads="1"/>
              </p:cNvSpPr>
              <p:nvPr/>
            </p:nvSpPr>
            <p:spPr bwMode="auto">
              <a:xfrm>
                <a:off x="8655982" y="2803189"/>
                <a:ext cx="1273917" cy="916944"/>
              </a:xfrm>
              <a:prstGeom prst="rect">
                <a:avLst/>
              </a:prstGeom>
              <a:solidFill>
                <a:schemeClr val="hlink"/>
              </a:solidFill>
              <a:ln w="28575">
                <a:noFill/>
                <a:miter lim="800000"/>
                <a:headEnd/>
                <a:tailEnd/>
              </a:ln>
              <a:effectLst>
                <a:outerShdw dist="81320" dir="3080412" algn="ctr" rotWithShape="0">
                  <a:schemeClr val="bg2"/>
                </a:outerShdw>
              </a:effectLst>
            </p:spPr>
            <p:txBody>
              <a:bodyPr lIns="30253" tIns="15126" rIns="30253" bIns="15126" anchor="ctr">
                <a:spAutoFit/>
              </a:bodyPr>
              <a:lstStyle/>
              <a:p>
                <a:pPr algn="ctr" defTabSz="860425">
                  <a:lnSpc>
                    <a:spcPct val="120000"/>
                  </a:lnSpc>
                  <a:spcBef>
                    <a:spcPct val="50000"/>
                  </a:spcBef>
                  <a:defRPr/>
                </a:pPr>
                <a:r>
                  <a:rPr kumimoji="1" lang="zh-CN" altLang="en-US" b="0" dirty="0">
                    <a:solidFill>
                      <a:schemeClr val="tx1"/>
                    </a:solidFill>
                    <a:ea typeface="宋体" pitchFamily="2" charset="-122"/>
                    <a:cs typeface="+mn-cs"/>
                  </a:rPr>
                  <a:t>可以用财务形式支出的部分</a:t>
                </a:r>
              </a:p>
            </p:txBody>
          </p:sp>
          <p:sp>
            <p:nvSpPr>
              <p:cNvPr id="214" name="AutoShape 30"/>
              <p:cNvSpPr>
                <a:spLocks noChangeArrowheads="1"/>
              </p:cNvSpPr>
              <p:nvPr/>
            </p:nvSpPr>
            <p:spPr bwMode="auto">
              <a:xfrm>
                <a:off x="5175713" y="2013862"/>
                <a:ext cx="260091" cy="341009"/>
              </a:xfrm>
              <a:prstGeom prst="bevel">
                <a:avLst>
                  <a:gd name="adj" fmla="val 12500"/>
                </a:avLst>
              </a:prstGeom>
              <a:solidFill>
                <a:srgbClr val="009900"/>
              </a:solidFill>
              <a:ln w="9525">
                <a:noFill/>
                <a:miter lim="800000"/>
                <a:headEnd/>
                <a:tailEnd/>
              </a:ln>
              <a:effectLst>
                <a:outerShdw dist="35921" dir="2700000" algn="ctr" rotWithShape="0">
                  <a:schemeClr val="tx1"/>
                </a:outerShdw>
              </a:effectLst>
            </p:spPr>
            <p:txBody>
              <a:bodyPr lIns="30253" tIns="15126" rIns="30253" bIns="15126" anchor="ctr">
                <a:spAutoFit/>
              </a:bodyPr>
              <a:lstStyle/>
              <a:p>
                <a:pPr>
                  <a:defRPr/>
                </a:pPr>
                <a:endParaRPr lang="zh-CN" altLang="en-US">
                  <a:solidFill>
                    <a:schemeClr val="tx1"/>
                  </a:solidFill>
                  <a:ea typeface="宋体" pitchFamily="2" charset="-122"/>
                  <a:cs typeface="+mn-cs"/>
                </a:endParaRPr>
              </a:p>
            </p:txBody>
          </p:sp>
          <p:sp>
            <p:nvSpPr>
              <p:cNvPr id="213" name="AutoShape 29"/>
              <p:cNvSpPr>
                <a:spLocks noChangeArrowheads="1"/>
              </p:cNvSpPr>
              <p:nvPr/>
            </p:nvSpPr>
            <p:spPr bwMode="auto">
              <a:xfrm>
                <a:off x="6125843" y="2949401"/>
                <a:ext cx="272477" cy="343686"/>
              </a:xfrm>
              <a:prstGeom prst="bevel">
                <a:avLst>
                  <a:gd name="adj" fmla="val 12500"/>
                </a:avLst>
              </a:prstGeom>
              <a:solidFill>
                <a:srgbClr val="FF0FAF"/>
              </a:solidFill>
              <a:ln w="9525">
                <a:noFill/>
                <a:miter lim="800000"/>
                <a:headEnd/>
                <a:tailEnd/>
              </a:ln>
              <a:effectLst>
                <a:outerShdw dist="35921" dir="2700000" algn="ctr" rotWithShape="0">
                  <a:schemeClr val="tx1"/>
                </a:outerShdw>
              </a:effectLst>
            </p:spPr>
            <p:txBody>
              <a:bodyPr lIns="30253" tIns="15126" rIns="30253" bIns="15126" anchor="ctr">
                <a:spAutoFit/>
              </a:bodyPr>
              <a:lstStyle/>
              <a:p>
                <a:pPr>
                  <a:defRPr/>
                </a:pPr>
                <a:endParaRPr lang="zh-CN" altLang="en-US">
                  <a:solidFill>
                    <a:schemeClr val="tx1"/>
                  </a:solidFill>
                  <a:ea typeface="宋体" pitchFamily="2" charset="-122"/>
                  <a:cs typeface="+mn-cs"/>
                </a:endParaRPr>
              </a:p>
            </p:txBody>
          </p:sp>
          <p:cxnSp>
            <p:nvCxnSpPr>
              <p:cNvPr id="215" name="AutoShape 31"/>
              <p:cNvCxnSpPr>
                <a:cxnSpLocks noChangeShapeType="1"/>
                <a:stCxn id="214" idx="1"/>
                <a:endCxn id="209" idx="0"/>
              </p:cNvCxnSpPr>
              <p:nvPr/>
            </p:nvCxnSpPr>
            <p:spPr bwMode="auto">
              <a:xfrm>
                <a:off x="5403293" y="2184367"/>
                <a:ext cx="3889648" cy="618822"/>
              </a:xfrm>
              <a:prstGeom prst="bentConnector2">
                <a:avLst/>
              </a:prstGeom>
              <a:noFill/>
              <a:ln w="9525">
                <a:solidFill>
                  <a:srgbClr val="009900"/>
                </a:solidFill>
                <a:prstDash val="sysDot"/>
                <a:miter lim="800000"/>
                <a:headEnd/>
                <a:tailEnd type="triangle" w="sm" len="med"/>
              </a:ln>
            </p:spPr>
          </p:cxnSp>
          <p:sp>
            <p:nvSpPr>
              <p:cNvPr id="210" name="Line 26"/>
              <p:cNvSpPr>
                <a:spLocks noChangeShapeType="1"/>
              </p:cNvSpPr>
              <p:nvPr/>
            </p:nvSpPr>
            <p:spPr bwMode="auto">
              <a:xfrm flipV="1">
                <a:off x="6448196" y="3067084"/>
                <a:ext cx="2257663" cy="5349"/>
              </a:xfrm>
              <a:prstGeom prst="line">
                <a:avLst/>
              </a:prstGeom>
              <a:noFill/>
              <a:ln w="9525">
                <a:solidFill>
                  <a:srgbClr val="CC0099"/>
                </a:solidFill>
                <a:prstDash val="sysDot"/>
                <a:round/>
                <a:headEnd/>
                <a:tailEnd type="triangle" w="sm" len="med"/>
              </a:ln>
            </p:spPr>
            <p:txBody>
              <a:bodyPr lIns="30253" tIns="15126" rIns="30253" bIns="15126" anchor="ctr">
                <a:spAutoFit/>
              </a:bodyPr>
              <a:lstStyle/>
              <a:p>
                <a:endParaRPr lang="zh-CN" altLang="en-US">
                  <a:solidFill>
                    <a:schemeClr val="tx1"/>
                  </a:solidFill>
                </a:endParaRPr>
              </a:p>
            </p:txBody>
          </p:sp>
        </p:grpSp>
      </p:grpSp>
      <p:sp>
        <p:nvSpPr>
          <p:cNvPr id="53" name="Text Box 9"/>
          <p:cNvSpPr txBox="1">
            <a:spLocks noChangeArrowheads="1"/>
          </p:cNvSpPr>
          <p:nvPr/>
        </p:nvSpPr>
        <p:spPr bwMode="auto">
          <a:xfrm>
            <a:off x="101599" y="122238"/>
            <a:ext cx="5467927" cy="477054"/>
          </a:xfrm>
          <a:prstGeom prst="rect">
            <a:avLst/>
          </a:prstGeom>
          <a:noFill/>
          <a:ln w="9525">
            <a:noFill/>
            <a:miter lim="800000"/>
            <a:headEnd/>
            <a:tailEnd/>
          </a:ln>
        </p:spPr>
        <p:txBody>
          <a:bodyPr wrap="square">
            <a:spAutoFit/>
          </a:bodyPr>
          <a:lstStyle/>
          <a:p>
            <a:pPr defTabSz="1017588">
              <a:spcBef>
                <a:spcPct val="50000"/>
              </a:spcBef>
            </a:pPr>
            <a:r>
              <a:rPr lang="zh-CN" altLang="en-US" sz="2500" dirty="0" smtClean="0">
                <a:solidFill>
                  <a:schemeClr val="bg1"/>
                </a:solidFill>
                <a:latin typeface="微软雅黑" pitchFamily="34" charset="-122"/>
              </a:rPr>
              <a:t>我能享受哪些薪酬福利项？</a:t>
            </a:r>
            <a:endParaRPr lang="zh-CN" altLang="en-US" sz="2500" dirty="0">
              <a:solidFill>
                <a:schemeClr val="bg1"/>
              </a:solidFill>
              <a:latin typeface="微软雅黑" pitchFamily="34" charset="-122"/>
            </a:endParaRPr>
          </a:p>
        </p:txBody>
      </p:sp>
      <p:grpSp>
        <p:nvGrpSpPr>
          <p:cNvPr id="58" name="组合 57"/>
          <p:cNvGrpSpPr/>
          <p:nvPr/>
        </p:nvGrpSpPr>
        <p:grpSpPr>
          <a:xfrm>
            <a:off x="290601" y="761545"/>
            <a:ext cx="5628529" cy="1250133"/>
            <a:chOff x="290601" y="761545"/>
            <a:chExt cx="5628529" cy="1250133"/>
          </a:xfrm>
        </p:grpSpPr>
        <p:grpSp>
          <p:nvGrpSpPr>
            <p:cNvPr id="39" name="组合 38"/>
            <p:cNvGrpSpPr/>
            <p:nvPr/>
          </p:nvGrpSpPr>
          <p:grpSpPr>
            <a:xfrm>
              <a:off x="290601" y="761545"/>
              <a:ext cx="5628529" cy="1250133"/>
              <a:chOff x="323850" y="828048"/>
              <a:chExt cx="5628529" cy="1250133"/>
            </a:xfrm>
          </p:grpSpPr>
          <p:sp>
            <p:nvSpPr>
              <p:cNvPr id="225" name="Rectangle 18"/>
              <p:cNvSpPr>
                <a:spLocks noChangeArrowheads="1"/>
              </p:cNvSpPr>
              <p:nvPr/>
            </p:nvSpPr>
            <p:spPr bwMode="auto">
              <a:xfrm>
                <a:off x="323850" y="834500"/>
                <a:ext cx="5295554" cy="1243681"/>
              </a:xfrm>
              <a:prstGeom prst="rect">
                <a:avLst/>
              </a:prstGeom>
              <a:solidFill>
                <a:srgbClr val="FFCC00"/>
              </a:solidFill>
              <a:ln w="28575" algn="ctr">
                <a:noFill/>
                <a:miter lim="800000"/>
                <a:headEnd/>
                <a:tailEnd/>
              </a:ln>
              <a:effectLst>
                <a:outerShdw dist="91581" dir="3378596" algn="ctr" rotWithShape="0">
                  <a:schemeClr val="bg2"/>
                </a:outerShdw>
              </a:effectLst>
            </p:spPr>
            <p:txBody>
              <a:bodyPr lIns="30253" tIns="15126" rIns="30253" bIns="15126" anchor="ctr"/>
              <a:lstStyle/>
              <a:p>
                <a:pPr>
                  <a:defRPr/>
                </a:pPr>
                <a:endParaRPr lang="zh-CN" altLang="en-US" dirty="0">
                  <a:solidFill>
                    <a:schemeClr val="tx1"/>
                  </a:solidFill>
                  <a:ea typeface="宋体" pitchFamily="2" charset="-122"/>
                  <a:cs typeface="+mn-cs"/>
                </a:endParaRPr>
              </a:p>
            </p:txBody>
          </p:sp>
          <p:sp>
            <p:nvSpPr>
              <p:cNvPr id="226" name="Text Box 19"/>
              <p:cNvSpPr txBox="1">
                <a:spLocks noChangeArrowheads="1"/>
              </p:cNvSpPr>
              <p:nvPr/>
            </p:nvSpPr>
            <p:spPr bwMode="auto">
              <a:xfrm>
                <a:off x="801956" y="828048"/>
                <a:ext cx="1617166" cy="276769"/>
              </a:xfrm>
              <a:prstGeom prst="rect">
                <a:avLst/>
              </a:prstGeom>
              <a:noFill/>
              <a:ln w="9525">
                <a:noFill/>
                <a:miter lim="800000"/>
                <a:headEnd/>
                <a:tailEnd/>
              </a:ln>
            </p:spPr>
            <p:txBody>
              <a:bodyPr lIns="30253" tIns="15126" rIns="30253" bIns="15126" anchor="ctr">
                <a:spAutoFit/>
              </a:bodyPr>
              <a:lstStyle/>
              <a:p>
                <a:pPr defTabSz="860425">
                  <a:spcBef>
                    <a:spcPct val="50000"/>
                  </a:spcBef>
                  <a:buFont typeface="Wingdings" pitchFamily="2" charset="2"/>
                  <a:buNone/>
                </a:pPr>
                <a:r>
                  <a:rPr kumimoji="1" lang="zh-CN" altLang="en-US" dirty="0">
                    <a:solidFill>
                      <a:schemeClr val="tx1"/>
                    </a:solidFill>
                    <a:ea typeface="宋体" charset="-122"/>
                  </a:rPr>
                  <a:t>基本薪酬</a:t>
                </a:r>
              </a:p>
            </p:txBody>
          </p:sp>
          <p:sp>
            <p:nvSpPr>
              <p:cNvPr id="227" name="Text Box 21"/>
              <p:cNvSpPr txBox="1">
                <a:spLocks noChangeArrowheads="1"/>
              </p:cNvSpPr>
              <p:nvPr/>
            </p:nvSpPr>
            <p:spPr bwMode="auto">
              <a:xfrm>
                <a:off x="2093634" y="887123"/>
                <a:ext cx="2728304" cy="204313"/>
              </a:xfrm>
              <a:prstGeom prst="rect">
                <a:avLst/>
              </a:prstGeom>
              <a:noFill/>
              <a:ln w="9525">
                <a:noFill/>
                <a:miter lim="800000"/>
                <a:headEnd/>
                <a:tailEnd/>
              </a:ln>
            </p:spPr>
            <p:txBody>
              <a:bodyPr wrap="square" lIns="30253" tIns="15126" rIns="30253" bIns="15126" anchor="ctr">
                <a:spAutoFit/>
              </a:bodyPr>
              <a:lstStyle/>
              <a:p>
                <a:pPr defTabSz="860425">
                  <a:lnSpc>
                    <a:spcPct val="70000"/>
                  </a:lnSpc>
                  <a:spcBef>
                    <a:spcPct val="50000"/>
                  </a:spcBef>
                  <a:buSzPct val="150000"/>
                  <a:buFontTx/>
                  <a:buChar char="•"/>
                </a:pPr>
                <a:r>
                  <a:rPr kumimoji="1" lang="zh-CN" altLang="en-US" b="0" dirty="0">
                    <a:solidFill>
                      <a:schemeClr val="tx1"/>
                    </a:solidFill>
                    <a:ea typeface="宋体" charset="-122"/>
                  </a:rPr>
                  <a:t>职级薪酬（固定</a:t>
                </a:r>
                <a:r>
                  <a:rPr kumimoji="1" lang="zh-CN" altLang="en-US" b="0" dirty="0" smtClean="0">
                    <a:solidFill>
                      <a:schemeClr val="tx1"/>
                    </a:solidFill>
                    <a:ea typeface="宋体" charset="-122"/>
                  </a:rPr>
                  <a:t>）</a:t>
                </a:r>
                <a:endParaRPr kumimoji="1" lang="en-US" altLang="zh-CN" b="0" dirty="0" smtClean="0">
                  <a:solidFill>
                    <a:schemeClr val="tx1"/>
                  </a:solidFill>
                  <a:ea typeface="宋体" charset="-122"/>
                </a:endParaRPr>
              </a:p>
            </p:txBody>
          </p:sp>
          <p:sp>
            <p:nvSpPr>
              <p:cNvPr id="229" name="Text Box 21"/>
              <p:cNvSpPr txBox="1">
                <a:spLocks noChangeArrowheads="1"/>
              </p:cNvSpPr>
              <p:nvPr/>
            </p:nvSpPr>
            <p:spPr bwMode="auto">
              <a:xfrm>
                <a:off x="3806183" y="1313531"/>
                <a:ext cx="2146196" cy="204313"/>
              </a:xfrm>
              <a:prstGeom prst="rect">
                <a:avLst/>
              </a:prstGeom>
              <a:noFill/>
              <a:ln w="9525">
                <a:noFill/>
                <a:miter lim="800000"/>
                <a:headEnd/>
                <a:tailEnd/>
              </a:ln>
            </p:spPr>
            <p:txBody>
              <a:bodyPr lIns="30253" tIns="15126" rIns="30253" bIns="15126" anchor="ctr">
                <a:spAutoFit/>
              </a:bodyPr>
              <a:lstStyle/>
              <a:p>
                <a:pPr defTabSz="860425">
                  <a:lnSpc>
                    <a:spcPct val="70000"/>
                  </a:lnSpc>
                  <a:spcBef>
                    <a:spcPct val="50000"/>
                  </a:spcBef>
                  <a:buSzPct val="150000"/>
                  <a:buFontTx/>
                  <a:buChar char="•"/>
                </a:pPr>
                <a:r>
                  <a:rPr kumimoji="1" lang="zh-CN" altLang="en-US" b="0" dirty="0" smtClean="0">
                    <a:solidFill>
                      <a:schemeClr val="tx1"/>
                    </a:solidFill>
                    <a:ea typeface="宋体" charset="-122"/>
                  </a:rPr>
                  <a:t>夜班</a:t>
                </a:r>
                <a:r>
                  <a:rPr kumimoji="1" lang="zh-CN" altLang="en-US" b="0" dirty="0">
                    <a:solidFill>
                      <a:schemeClr val="tx1"/>
                    </a:solidFill>
                    <a:ea typeface="宋体" charset="-122"/>
                  </a:rPr>
                  <a:t>补贴</a:t>
                </a:r>
              </a:p>
            </p:txBody>
          </p:sp>
          <p:sp>
            <p:nvSpPr>
              <p:cNvPr id="230" name="Text Box 20"/>
              <p:cNvSpPr txBox="1">
                <a:spLocks noChangeArrowheads="1"/>
              </p:cNvSpPr>
              <p:nvPr/>
            </p:nvSpPr>
            <p:spPr bwMode="auto">
              <a:xfrm>
                <a:off x="815724" y="1229243"/>
                <a:ext cx="1617166" cy="276769"/>
              </a:xfrm>
              <a:prstGeom prst="rect">
                <a:avLst/>
              </a:prstGeom>
              <a:noFill/>
              <a:ln w="9525">
                <a:noFill/>
                <a:miter lim="800000"/>
                <a:headEnd/>
                <a:tailEnd/>
              </a:ln>
            </p:spPr>
            <p:txBody>
              <a:bodyPr lIns="30253" tIns="15126" rIns="30253" bIns="15126" anchor="ctr">
                <a:spAutoFit/>
              </a:bodyPr>
              <a:lstStyle/>
              <a:p>
                <a:pPr defTabSz="860425">
                  <a:spcBef>
                    <a:spcPct val="50000"/>
                  </a:spcBef>
                  <a:buFont typeface="Wingdings" pitchFamily="2" charset="2"/>
                  <a:buNone/>
                </a:pPr>
                <a:r>
                  <a:rPr kumimoji="1" lang="zh-CN" altLang="en-US" dirty="0">
                    <a:solidFill>
                      <a:schemeClr val="tx1"/>
                    </a:solidFill>
                    <a:ea typeface="宋体" charset="-122"/>
                  </a:rPr>
                  <a:t>津补贴</a:t>
                </a:r>
              </a:p>
            </p:txBody>
          </p:sp>
          <p:sp>
            <p:nvSpPr>
              <p:cNvPr id="231" name="Text Box 21"/>
              <p:cNvSpPr txBox="1">
                <a:spLocks noChangeArrowheads="1"/>
              </p:cNvSpPr>
              <p:nvPr/>
            </p:nvSpPr>
            <p:spPr bwMode="auto">
              <a:xfrm>
                <a:off x="3789908" y="887926"/>
                <a:ext cx="2146196" cy="206493"/>
              </a:xfrm>
              <a:prstGeom prst="rect">
                <a:avLst/>
              </a:prstGeom>
              <a:noFill/>
              <a:ln w="9525">
                <a:noFill/>
                <a:miter lim="800000"/>
                <a:headEnd/>
                <a:tailEnd/>
              </a:ln>
            </p:spPr>
            <p:txBody>
              <a:bodyPr lIns="30253" tIns="15126" rIns="30253" bIns="15126" anchor="ctr">
                <a:spAutoFit/>
              </a:bodyPr>
              <a:lstStyle/>
              <a:p>
                <a:pPr defTabSz="860425">
                  <a:lnSpc>
                    <a:spcPct val="70000"/>
                  </a:lnSpc>
                  <a:spcBef>
                    <a:spcPct val="50000"/>
                  </a:spcBef>
                  <a:buSzPct val="150000"/>
                  <a:buFontTx/>
                  <a:buChar char="•"/>
                </a:pPr>
                <a:endParaRPr kumimoji="1" lang="zh-CN" altLang="en-US" b="0" dirty="0">
                  <a:solidFill>
                    <a:schemeClr val="tx1"/>
                  </a:solidFill>
                  <a:ea typeface="宋体" charset="-122"/>
                </a:endParaRPr>
              </a:p>
            </p:txBody>
          </p:sp>
          <p:sp>
            <p:nvSpPr>
              <p:cNvPr id="232" name="Text Box 21"/>
              <p:cNvSpPr txBox="1">
                <a:spLocks noChangeArrowheads="1"/>
              </p:cNvSpPr>
              <p:nvPr/>
            </p:nvSpPr>
            <p:spPr bwMode="auto">
              <a:xfrm>
                <a:off x="3774899" y="1036121"/>
                <a:ext cx="2146196" cy="206493"/>
              </a:xfrm>
              <a:prstGeom prst="rect">
                <a:avLst/>
              </a:prstGeom>
              <a:noFill/>
              <a:ln w="9525">
                <a:noFill/>
                <a:miter lim="800000"/>
                <a:headEnd/>
                <a:tailEnd/>
              </a:ln>
            </p:spPr>
            <p:txBody>
              <a:bodyPr lIns="30253" tIns="15126" rIns="30253" bIns="15126" anchor="ctr">
                <a:spAutoFit/>
              </a:bodyPr>
              <a:lstStyle/>
              <a:p>
                <a:pPr defTabSz="860425">
                  <a:lnSpc>
                    <a:spcPct val="70000"/>
                  </a:lnSpc>
                  <a:spcBef>
                    <a:spcPct val="50000"/>
                  </a:spcBef>
                  <a:buSzPct val="150000"/>
                  <a:buFontTx/>
                  <a:buChar char="•"/>
                </a:pPr>
                <a:endParaRPr kumimoji="1" lang="zh-CN" altLang="en-US" b="0" dirty="0" smtClean="0">
                  <a:solidFill>
                    <a:schemeClr val="tx1"/>
                  </a:solidFill>
                  <a:ea typeface="宋体" charset="-122"/>
                </a:endParaRPr>
              </a:p>
            </p:txBody>
          </p:sp>
        </p:grpSp>
        <p:sp>
          <p:nvSpPr>
            <p:cNvPr id="2" name="矩形 1"/>
            <p:cNvSpPr/>
            <p:nvPr/>
          </p:nvSpPr>
          <p:spPr>
            <a:xfrm>
              <a:off x="1991769" y="1214183"/>
              <a:ext cx="1728358" cy="264688"/>
            </a:xfrm>
            <a:prstGeom prst="rect">
              <a:avLst/>
            </a:prstGeom>
          </p:spPr>
          <p:txBody>
            <a:bodyPr wrap="none">
              <a:spAutoFit/>
            </a:bodyPr>
            <a:lstStyle/>
            <a:p>
              <a:pPr defTabSz="860425">
                <a:lnSpc>
                  <a:spcPct val="70000"/>
                </a:lnSpc>
                <a:spcBef>
                  <a:spcPct val="50000"/>
                </a:spcBef>
                <a:buSzPct val="150000"/>
                <a:buFontTx/>
                <a:buChar char="•"/>
              </a:pPr>
              <a:r>
                <a:rPr kumimoji="1" lang="zh-CN" altLang="en-US" b="0" dirty="0">
                  <a:solidFill>
                    <a:schemeClr val="tx1"/>
                  </a:solidFill>
                  <a:ea typeface="宋体" charset="-122"/>
                </a:rPr>
                <a:t>出差及驻外补贴</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fill="hold"/>
                                        <p:tgtEl>
                                          <p:spTgt spid="74"/>
                                        </p:tgtEl>
                                        <p:attrNameLst>
                                          <p:attrName>ppt_x</p:attrName>
                                        </p:attrNameLst>
                                      </p:cBhvr>
                                      <p:tavLst>
                                        <p:tav tm="0">
                                          <p:val>
                                            <p:strVal val="#ppt_x"/>
                                          </p:val>
                                        </p:tav>
                                        <p:tav tm="100000">
                                          <p:val>
                                            <p:strVal val="#ppt_x"/>
                                          </p:val>
                                        </p:tav>
                                      </p:tavLst>
                                    </p:anim>
                                    <p:anim calcmode="lin" valueType="num">
                                      <p:cBhvr additive="base">
                                        <p:cTn id="2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ppt_x"/>
                                          </p:val>
                                        </p:tav>
                                        <p:tav tm="100000">
                                          <p:val>
                                            <p:strVal val="#ppt_x"/>
                                          </p:val>
                                        </p:tav>
                                      </p:tavLst>
                                    </p:anim>
                                    <p:anim calcmode="lin" valueType="num">
                                      <p:cBhvr additive="base">
                                        <p:cTn id="3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标题 1"/>
          <p:cNvSpPr>
            <a:spLocks/>
          </p:cNvSpPr>
          <p:nvPr/>
        </p:nvSpPr>
        <p:spPr bwMode="auto">
          <a:xfrm>
            <a:off x="169863" y="868363"/>
            <a:ext cx="9451975" cy="467491"/>
          </a:xfrm>
          <a:prstGeom prst="rect">
            <a:avLst/>
          </a:prstGeom>
          <a:noFill/>
          <a:ln w="9525">
            <a:noFill/>
            <a:miter lim="800000"/>
            <a:headEnd/>
            <a:tailEnd/>
          </a:ln>
        </p:spPr>
        <p:txBody>
          <a:bodyPr lIns="97209" tIns="48605" rIns="97209" bIns="48605">
            <a:spAutoFit/>
          </a:bodyPr>
          <a:lstStyle/>
          <a:p>
            <a:pPr marL="363538" indent="-363538"/>
            <a:r>
              <a:rPr lang="zh-CN" altLang="en-US" sz="2400" dirty="0">
                <a:solidFill>
                  <a:schemeClr val="tx1"/>
                </a:solidFill>
                <a:latin typeface="微软雅黑" pitchFamily="34" charset="-122"/>
                <a:ea typeface="微软雅黑" pitchFamily="34" charset="-122"/>
                <a:cs typeface="楷体"/>
              </a:rPr>
              <a:t>  引发薪酬调整的条件有</a:t>
            </a:r>
            <a:r>
              <a:rPr lang="en-US" altLang="zh-CN" sz="2400" dirty="0">
                <a:solidFill>
                  <a:schemeClr val="tx1"/>
                </a:solidFill>
                <a:latin typeface="微软雅黑" pitchFamily="34" charset="-122"/>
                <a:ea typeface="微软雅黑" pitchFamily="34" charset="-122"/>
                <a:cs typeface="楷体"/>
              </a:rPr>
              <a:t>…</a:t>
            </a:r>
          </a:p>
        </p:txBody>
      </p:sp>
      <p:sp>
        <p:nvSpPr>
          <p:cNvPr id="7" name="矩形 6"/>
          <p:cNvSpPr/>
          <p:nvPr/>
        </p:nvSpPr>
        <p:spPr bwMode="auto">
          <a:xfrm>
            <a:off x="761426" y="1702496"/>
            <a:ext cx="2160000" cy="3774553"/>
          </a:xfrm>
          <a:prstGeom prst="rect">
            <a:avLst/>
          </a:prstGeom>
          <a:solidFill>
            <a:srgbClr val="00B0F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1017588">
              <a:defRPr/>
            </a:pPr>
            <a:endParaRPr lang="zh-CN" altLang="en-US" sz="2000" dirty="0">
              <a:latin typeface="微软雅黑" pitchFamily="34" charset="-122"/>
              <a:ea typeface="微软雅黑" pitchFamily="34" charset="-122"/>
            </a:endParaRPr>
          </a:p>
        </p:txBody>
      </p:sp>
      <p:sp>
        <p:nvSpPr>
          <p:cNvPr id="8" name="矩形 10"/>
          <p:cNvSpPr>
            <a:spLocks noChangeArrowheads="1"/>
          </p:cNvSpPr>
          <p:nvPr/>
        </p:nvSpPr>
        <p:spPr bwMode="auto">
          <a:xfrm>
            <a:off x="3282949" y="1735747"/>
            <a:ext cx="6060555" cy="3755503"/>
          </a:xfrm>
          <a:prstGeom prst="rect">
            <a:avLst/>
          </a:prstGeom>
          <a:solidFill>
            <a:schemeClr val="accent1"/>
          </a:solidFill>
          <a:ln w="9525" algn="ctr">
            <a:noFill/>
            <a:round/>
            <a:headEnd/>
            <a:tailEnd/>
          </a:ln>
        </p:spPr>
        <p:txBody>
          <a:bodyPr/>
          <a:lstStyle/>
          <a:p>
            <a:pPr defTabSz="1017588">
              <a:lnSpc>
                <a:spcPct val="150000"/>
              </a:lnSpc>
            </a:pPr>
            <a:r>
              <a:rPr lang="zh-CN" altLang="en-US" sz="2000" dirty="0" smtClean="0">
                <a:solidFill>
                  <a:schemeClr val="tx1"/>
                </a:solidFill>
              </a:rPr>
              <a:t>行业薪酬水平</a:t>
            </a:r>
            <a:endParaRPr lang="en-US" altLang="zh-CN" sz="2000" dirty="0" smtClean="0">
              <a:solidFill>
                <a:schemeClr val="tx1"/>
              </a:solidFill>
            </a:endParaRPr>
          </a:p>
          <a:p>
            <a:pPr defTabSz="1017588">
              <a:lnSpc>
                <a:spcPct val="150000"/>
              </a:lnSpc>
            </a:pPr>
            <a:r>
              <a:rPr lang="zh-CN" altLang="en-US" sz="2000" dirty="0" smtClean="0">
                <a:solidFill>
                  <a:schemeClr val="tx1"/>
                </a:solidFill>
              </a:rPr>
              <a:t>社会整体收入水平的提高</a:t>
            </a:r>
            <a:endParaRPr lang="en-US" altLang="zh-CN" sz="2000" dirty="0" smtClean="0">
              <a:solidFill>
                <a:schemeClr val="tx1"/>
              </a:solidFill>
            </a:endParaRPr>
          </a:p>
          <a:p>
            <a:pPr defTabSz="1017588">
              <a:lnSpc>
                <a:spcPct val="130000"/>
              </a:lnSpc>
              <a:spcBef>
                <a:spcPts val="1800"/>
              </a:spcBef>
            </a:pPr>
            <a:r>
              <a:rPr lang="zh-CN" altLang="en-US" sz="2000" dirty="0" smtClean="0">
                <a:solidFill>
                  <a:schemeClr val="tx1"/>
                </a:solidFill>
              </a:rPr>
              <a:t>公司经营情况变化</a:t>
            </a:r>
            <a:endParaRPr lang="en-US" altLang="zh-CN" sz="2000" dirty="0" smtClean="0">
              <a:solidFill>
                <a:schemeClr val="tx1"/>
              </a:solidFill>
            </a:endParaRPr>
          </a:p>
          <a:p>
            <a:pPr defTabSz="1017588">
              <a:lnSpc>
                <a:spcPct val="130000"/>
              </a:lnSpc>
            </a:pPr>
            <a:r>
              <a:rPr lang="zh-CN" altLang="en-US" sz="2000" dirty="0" smtClean="0">
                <a:solidFill>
                  <a:schemeClr val="tx1"/>
                </a:solidFill>
              </a:rPr>
              <a:t>价值导向变化</a:t>
            </a:r>
            <a:endParaRPr lang="en-US" altLang="zh-CN" sz="2000" dirty="0" smtClean="0">
              <a:solidFill>
                <a:schemeClr val="tx1"/>
              </a:solidFill>
            </a:endParaRPr>
          </a:p>
          <a:p>
            <a:pPr defTabSz="1017588">
              <a:lnSpc>
                <a:spcPct val="130000"/>
              </a:lnSpc>
            </a:pPr>
            <a:r>
              <a:rPr lang="zh-CN" altLang="en-US" sz="2000" dirty="0" smtClean="0">
                <a:solidFill>
                  <a:schemeClr val="tx1"/>
                </a:solidFill>
              </a:rPr>
              <a:t>组织结构</a:t>
            </a:r>
            <a:r>
              <a:rPr lang="en-US" altLang="zh-CN" sz="2000" dirty="0" smtClean="0">
                <a:solidFill>
                  <a:schemeClr val="tx1"/>
                </a:solidFill>
              </a:rPr>
              <a:t>/</a:t>
            </a:r>
            <a:r>
              <a:rPr lang="zh-CN" altLang="en-US" sz="2000" dirty="0" smtClean="0">
                <a:solidFill>
                  <a:schemeClr val="tx1"/>
                </a:solidFill>
              </a:rPr>
              <a:t>职位设置</a:t>
            </a:r>
            <a:endParaRPr lang="en-US" altLang="zh-CN" sz="2000" dirty="0" smtClean="0">
              <a:solidFill>
                <a:schemeClr val="tx1"/>
              </a:solidFill>
            </a:endParaRPr>
          </a:p>
          <a:p>
            <a:pPr defTabSz="1017588">
              <a:lnSpc>
                <a:spcPct val="130000"/>
              </a:lnSpc>
              <a:spcBef>
                <a:spcPts val="1200"/>
              </a:spcBef>
            </a:pPr>
            <a:r>
              <a:rPr lang="zh-CN" altLang="en-US" sz="2000" dirty="0" smtClean="0">
                <a:solidFill>
                  <a:schemeClr val="tx1"/>
                </a:solidFill>
              </a:rPr>
              <a:t>能力提升</a:t>
            </a:r>
            <a:endParaRPr lang="en-US" altLang="zh-CN" sz="2000" dirty="0" smtClean="0">
              <a:solidFill>
                <a:schemeClr val="tx1"/>
              </a:solidFill>
            </a:endParaRPr>
          </a:p>
          <a:p>
            <a:pPr defTabSz="1017588">
              <a:lnSpc>
                <a:spcPct val="130000"/>
              </a:lnSpc>
            </a:pPr>
            <a:r>
              <a:rPr lang="zh-CN" altLang="en-US" sz="2000" dirty="0" smtClean="0">
                <a:solidFill>
                  <a:schemeClr val="tx1"/>
                </a:solidFill>
              </a:rPr>
              <a:t>年度综合调薪</a:t>
            </a:r>
            <a:endParaRPr lang="en-US" altLang="zh-CN" sz="2000" dirty="0" smtClean="0">
              <a:solidFill>
                <a:schemeClr val="tx1"/>
              </a:solidFill>
            </a:endParaRPr>
          </a:p>
          <a:p>
            <a:pPr defTabSz="1017588">
              <a:lnSpc>
                <a:spcPct val="130000"/>
              </a:lnSpc>
            </a:pPr>
            <a:r>
              <a:rPr lang="zh-CN" altLang="en-US" sz="2000" dirty="0" smtClean="0">
                <a:solidFill>
                  <a:schemeClr val="tx1"/>
                </a:solidFill>
              </a:rPr>
              <a:t>职位变化</a:t>
            </a:r>
            <a:endParaRPr lang="zh-CN" altLang="en-US" sz="2000" dirty="0">
              <a:solidFill>
                <a:schemeClr val="tx1"/>
              </a:solidFill>
            </a:endParaRPr>
          </a:p>
          <a:p>
            <a:pPr defTabSz="1017588">
              <a:lnSpc>
                <a:spcPct val="150000"/>
              </a:lnSpc>
            </a:pPr>
            <a:endParaRPr lang="en-US" altLang="zh-CN" sz="2000" dirty="0">
              <a:solidFill>
                <a:schemeClr val="tx1"/>
              </a:solidFill>
            </a:endParaRPr>
          </a:p>
        </p:txBody>
      </p:sp>
      <p:sp>
        <p:nvSpPr>
          <p:cNvPr id="9" name="矩形 11"/>
          <p:cNvSpPr>
            <a:spLocks noChangeArrowheads="1"/>
          </p:cNvSpPr>
          <p:nvPr/>
        </p:nvSpPr>
        <p:spPr bwMode="auto">
          <a:xfrm>
            <a:off x="844550" y="1854897"/>
            <a:ext cx="2160000" cy="838200"/>
          </a:xfrm>
          <a:prstGeom prst="rect">
            <a:avLst/>
          </a:prstGeom>
          <a:noFill/>
          <a:ln w="9525" algn="ctr">
            <a:noFill/>
            <a:round/>
            <a:headEnd/>
            <a:tailEnd/>
          </a:ln>
        </p:spPr>
        <p:txBody>
          <a:bodyPr anchor="ctr"/>
          <a:lstStyle/>
          <a:p>
            <a:pPr algn="ctr" defTabSz="1017588"/>
            <a:r>
              <a:rPr lang="zh-CN" altLang="en-US" sz="2000" b="1" dirty="0" smtClean="0">
                <a:solidFill>
                  <a:schemeClr val="tx1"/>
                </a:solidFill>
                <a:latin typeface="微软雅黑" pitchFamily="34" charset="-122"/>
                <a:ea typeface="微软雅黑" pitchFamily="34" charset="-122"/>
              </a:rPr>
              <a:t>外部环境变化</a:t>
            </a:r>
            <a:endParaRPr lang="zh-CN" altLang="en-US" sz="2000" b="1" dirty="0">
              <a:solidFill>
                <a:schemeClr val="tx1"/>
              </a:solidFill>
              <a:latin typeface="微软雅黑" pitchFamily="34" charset="-122"/>
              <a:ea typeface="微软雅黑" pitchFamily="34" charset="-122"/>
            </a:endParaRPr>
          </a:p>
        </p:txBody>
      </p:sp>
      <p:sp>
        <p:nvSpPr>
          <p:cNvPr id="10" name="矩形 12"/>
          <p:cNvSpPr>
            <a:spLocks noChangeArrowheads="1"/>
          </p:cNvSpPr>
          <p:nvPr/>
        </p:nvSpPr>
        <p:spPr bwMode="auto">
          <a:xfrm>
            <a:off x="844550" y="3074097"/>
            <a:ext cx="2160000" cy="838200"/>
          </a:xfrm>
          <a:prstGeom prst="rect">
            <a:avLst/>
          </a:prstGeom>
          <a:noFill/>
          <a:ln w="9525" algn="ctr">
            <a:noFill/>
            <a:round/>
            <a:headEnd/>
            <a:tailEnd/>
          </a:ln>
        </p:spPr>
        <p:txBody>
          <a:bodyPr anchor="ctr"/>
          <a:lstStyle/>
          <a:p>
            <a:pPr algn="ctr" defTabSz="1017588"/>
            <a:r>
              <a:rPr lang="zh-CN" altLang="en-US" sz="2000" b="1" dirty="0" smtClean="0">
                <a:solidFill>
                  <a:schemeClr val="tx1"/>
                </a:solidFill>
                <a:latin typeface="微软雅黑" pitchFamily="34" charset="-122"/>
                <a:ea typeface="微软雅黑" pitchFamily="34" charset="-122"/>
              </a:rPr>
              <a:t>公司内部的变化</a:t>
            </a:r>
            <a:endParaRPr lang="zh-CN" altLang="en-US" sz="2000" b="1" dirty="0">
              <a:solidFill>
                <a:schemeClr val="tx1"/>
              </a:solidFill>
              <a:latin typeface="微软雅黑" pitchFamily="34" charset="-122"/>
              <a:ea typeface="微软雅黑" pitchFamily="34" charset="-122"/>
            </a:endParaRPr>
          </a:p>
        </p:txBody>
      </p:sp>
      <p:sp>
        <p:nvSpPr>
          <p:cNvPr id="11" name="矩形 13"/>
          <p:cNvSpPr>
            <a:spLocks noChangeArrowheads="1"/>
          </p:cNvSpPr>
          <p:nvPr/>
        </p:nvSpPr>
        <p:spPr bwMode="auto">
          <a:xfrm>
            <a:off x="844550" y="4445697"/>
            <a:ext cx="2160000" cy="838200"/>
          </a:xfrm>
          <a:prstGeom prst="rect">
            <a:avLst/>
          </a:prstGeom>
          <a:noFill/>
          <a:ln w="9525" algn="ctr">
            <a:noFill/>
            <a:round/>
            <a:headEnd/>
            <a:tailEnd/>
          </a:ln>
        </p:spPr>
        <p:txBody>
          <a:bodyPr anchor="ctr"/>
          <a:lstStyle/>
          <a:p>
            <a:pPr algn="ctr" defTabSz="1017588"/>
            <a:r>
              <a:rPr lang="zh-CN" altLang="en-US" sz="2000" b="1" dirty="0" smtClean="0">
                <a:solidFill>
                  <a:schemeClr val="tx1"/>
                </a:solidFill>
                <a:latin typeface="微软雅黑" pitchFamily="34" charset="-122"/>
                <a:ea typeface="微软雅黑" pitchFamily="34" charset="-122"/>
              </a:rPr>
              <a:t>个人方面的变化</a:t>
            </a:r>
            <a:endParaRPr lang="zh-CN" altLang="en-US" sz="2000" b="1" dirty="0">
              <a:solidFill>
                <a:schemeClr val="tx1"/>
              </a:solidFill>
              <a:latin typeface="微软雅黑" pitchFamily="34" charset="-122"/>
              <a:ea typeface="微软雅黑" pitchFamily="34" charset="-122"/>
            </a:endParaRPr>
          </a:p>
        </p:txBody>
      </p:sp>
      <p:cxnSp>
        <p:nvCxnSpPr>
          <p:cNvPr id="13" name="直接连接符 16"/>
          <p:cNvCxnSpPr>
            <a:cxnSpLocks noChangeShapeType="1"/>
          </p:cNvCxnSpPr>
          <p:nvPr/>
        </p:nvCxnSpPr>
        <p:spPr bwMode="auto">
          <a:xfrm>
            <a:off x="844550" y="2828872"/>
            <a:ext cx="9448800" cy="3175"/>
          </a:xfrm>
          <a:prstGeom prst="line">
            <a:avLst/>
          </a:prstGeom>
          <a:noFill/>
          <a:ln w="28575" algn="ctr">
            <a:solidFill>
              <a:schemeClr val="bg1"/>
            </a:solidFill>
            <a:round/>
            <a:headEnd/>
            <a:tailEnd/>
          </a:ln>
        </p:spPr>
      </p:cxnSp>
      <p:cxnSp>
        <p:nvCxnSpPr>
          <p:cNvPr id="14" name="直接连接符 23"/>
          <p:cNvCxnSpPr>
            <a:cxnSpLocks noChangeShapeType="1"/>
          </p:cNvCxnSpPr>
          <p:nvPr/>
        </p:nvCxnSpPr>
        <p:spPr bwMode="auto">
          <a:xfrm>
            <a:off x="692150" y="4149009"/>
            <a:ext cx="9448800" cy="1588"/>
          </a:xfrm>
          <a:prstGeom prst="line">
            <a:avLst/>
          </a:prstGeom>
          <a:noFill/>
          <a:ln w="28575" algn="ctr">
            <a:solidFill>
              <a:schemeClr val="bg1"/>
            </a:solidFill>
            <a:round/>
            <a:headEnd/>
            <a:tailEnd/>
          </a:ln>
        </p:spPr>
      </p:cxnSp>
      <p:cxnSp>
        <p:nvCxnSpPr>
          <p:cNvPr id="15" name="直接连接符 24"/>
          <p:cNvCxnSpPr>
            <a:cxnSpLocks noChangeShapeType="1"/>
          </p:cNvCxnSpPr>
          <p:nvPr/>
        </p:nvCxnSpPr>
        <p:spPr bwMode="auto">
          <a:xfrm>
            <a:off x="844550" y="5577409"/>
            <a:ext cx="9448800" cy="1588"/>
          </a:xfrm>
          <a:prstGeom prst="line">
            <a:avLst/>
          </a:prstGeom>
          <a:noFill/>
          <a:ln w="28575" algn="ctr">
            <a:solidFill>
              <a:schemeClr val="bg1"/>
            </a:solidFill>
            <a:round/>
            <a:headEnd/>
            <a:tailEnd/>
          </a:ln>
        </p:spPr>
      </p:cxnSp>
      <p:sp>
        <p:nvSpPr>
          <p:cNvPr id="12" name="Text Box 9"/>
          <p:cNvSpPr txBox="1">
            <a:spLocks noChangeArrowheads="1"/>
          </p:cNvSpPr>
          <p:nvPr/>
        </p:nvSpPr>
        <p:spPr bwMode="auto">
          <a:xfrm>
            <a:off x="101600" y="122238"/>
            <a:ext cx="4267200" cy="477054"/>
          </a:xfrm>
          <a:prstGeom prst="rect">
            <a:avLst/>
          </a:prstGeom>
          <a:noFill/>
          <a:ln w="9525">
            <a:noFill/>
            <a:miter lim="800000"/>
            <a:headEnd/>
            <a:tailEnd/>
          </a:ln>
        </p:spPr>
        <p:txBody>
          <a:bodyPr>
            <a:spAutoFit/>
          </a:bodyPr>
          <a:lstStyle/>
          <a:p>
            <a:pPr defTabSz="1017588">
              <a:spcBef>
                <a:spcPct val="50000"/>
              </a:spcBef>
            </a:pPr>
            <a:r>
              <a:rPr lang="zh-CN" altLang="en-US" sz="2500" dirty="0" smtClean="0">
                <a:solidFill>
                  <a:schemeClr val="bg1"/>
                </a:solidFill>
                <a:latin typeface="微软雅黑" pitchFamily="34" charset="-122"/>
              </a:rPr>
              <a:t>为什么给我涨工资</a:t>
            </a:r>
            <a:r>
              <a:rPr lang="en-US" altLang="zh-CN" sz="2500" dirty="0" smtClean="0">
                <a:solidFill>
                  <a:schemeClr val="bg1"/>
                </a:solidFill>
                <a:latin typeface="微软雅黑" pitchFamily="34" charset="-122"/>
              </a:rPr>
              <a:t>?</a:t>
            </a:r>
            <a:endParaRPr lang="zh-CN" altLang="en-US" sz="2500" dirty="0">
              <a:solidFill>
                <a:schemeClr val="bg1"/>
              </a:solidFill>
              <a:latin typeface="微软雅黑" pitchFamily="34" charset="-122"/>
            </a:endParaRPr>
          </a:p>
        </p:txBody>
      </p:sp>
      <p:pic>
        <p:nvPicPr>
          <p:cNvPr id="71682" name="Picture 2"/>
          <p:cNvPicPr>
            <a:picLocks noChangeAspect="1" noChangeArrowheads="1"/>
          </p:cNvPicPr>
          <p:nvPr/>
        </p:nvPicPr>
        <p:blipFill>
          <a:blip r:embed="rId3" cstate="print"/>
          <a:srcRect/>
          <a:stretch>
            <a:fillRect/>
          </a:stretch>
        </p:blipFill>
        <p:spPr bwMode="auto">
          <a:xfrm>
            <a:off x="7182196" y="1282730"/>
            <a:ext cx="2819170" cy="4362450"/>
          </a:xfrm>
          <a:prstGeom prst="rect">
            <a:avLst/>
          </a:prstGeom>
          <a:noFill/>
          <a:ln w="9525">
            <a:noFill/>
            <a:miter lim="800000"/>
            <a:headEnd/>
            <a:tailEnd/>
          </a:ln>
        </p:spPr>
      </p:pic>
    </p:spTree>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box(in)">
                                      <p:cBhvr>
                                        <p:cTn id="7" dur="500"/>
                                        <p:tgtEl>
                                          <p:spTgt spid="7168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heckerboard(across)">
                                      <p:cBhvr>
                                        <p:cTn id="18" dur="500"/>
                                        <p:tgtEl>
                                          <p:spTgt spid="9"/>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par>
                                <p:cTn id="25" presetID="5" presetClass="entr" presetSubtype="1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par>
                                <p:cTn id="28" presetID="5"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checkerboard(across)">
                                      <p:cBhvr>
                                        <p:cTn id="30" dur="500"/>
                                        <p:tgtEl>
                                          <p:spTgt spid="14"/>
                                        </p:tgtEl>
                                      </p:cBhvr>
                                    </p:animEffect>
                                  </p:childTnLst>
                                </p:cTn>
                              </p:par>
                              <p:par>
                                <p:cTn id="31" presetID="5" presetClass="entr" presetSubtype="1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heckerboard(across)">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5"/>
          <p:cNvSpPr>
            <a:spLocks noChangeArrowheads="1"/>
          </p:cNvSpPr>
          <p:nvPr/>
        </p:nvSpPr>
        <p:spPr bwMode="auto">
          <a:xfrm>
            <a:off x="5120974" y="2853168"/>
            <a:ext cx="3733800" cy="381000"/>
          </a:xfrm>
          <a:prstGeom prst="rect">
            <a:avLst/>
          </a:prstGeom>
          <a:solidFill>
            <a:srgbClr val="008080"/>
          </a:solidFill>
          <a:ln w="9525">
            <a:solidFill>
              <a:schemeClr val="tx1"/>
            </a:solidFill>
            <a:miter lim="800000"/>
            <a:headEnd/>
            <a:tailEnd/>
          </a:ln>
        </p:spPr>
        <p:txBody>
          <a:bodyPr wrap="none" anchor="t"/>
          <a:lstStyle/>
          <a:p>
            <a:r>
              <a:rPr lang="zh-CN" altLang="en-US" sz="1800" dirty="0" smtClean="0">
                <a:solidFill>
                  <a:schemeClr val="tx1"/>
                </a:solidFill>
                <a:latin typeface="微软雅黑" pitchFamily="34" charset="-122"/>
              </a:rPr>
              <a:t>以下行为不违反薪酬保密：</a:t>
            </a:r>
          </a:p>
          <a:p>
            <a:endParaRPr lang="zh-CN" altLang="en-US" sz="1800" dirty="0">
              <a:solidFill>
                <a:schemeClr val="tx1"/>
              </a:solidFill>
              <a:latin typeface="微软雅黑" pitchFamily="34" charset="-122"/>
              <a:ea typeface="微软雅黑" pitchFamily="34" charset="-122"/>
            </a:endParaRPr>
          </a:p>
        </p:txBody>
      </p:sp>
      <p:sp>
        <p:nvSpPr>
          <p:cNvPr id="28675" name="Rectangle 14"/>
          <p:cNvSpPr>
            <a:spLocks noChangeArrowheads="1"/>
          </p:cNvSpPr>
          <p:nvPr/>
        </p:nvSpPr>
        <p:spPr bwMode="auto">
          <a:xfrm>
            <a:off x="363585" y="2842953"/>
            <a:ext cx="3733800" cy="399011"/>
          </a:xfrm>
          <a:prstGeom prst="rect">
            <a:avLst/>
          </a:prstGeom>
          <a:solidFill>
            <a:srgbClr val="FF6600"/>
          </a:solidFill>
          <a:ln w="9525">
            <a:solidFill>
              <a:schemeClr val="tx1"/>
            </a:solidFill>
            <a:miter lim="800000"/>
            <a:headEnd/>
            <a:tailEnd/>
          </a:ln>
        </p:spPr>
        <p:txBody>
          <a:bodyPr wrap="none" anchor="t"/>
          <a:lstStyle/>
          <a:p>
            <a:r>
              <a:rPr lang="zh-CN" altLang="en-US" sz="1800" dirty="0" smtClean="0">
                <a:solidFill>
                  <a:schemeClr val="tx1"/>
                </a:solidFill>
                <a:latin typeface="微软雅黑" pitchFamily="34" charset="-122"/>
              </a:rPr>
              <a:t>以下行为违反薪酬保密：</a:t>
            </a:r>
          </a:p>
          <a:p>
            <a:endParaRPr lang="zh-CN" altLang="en-US" sz="1800" dirty="0">
              <a:solidFill>
                <a:schemeClr val="tx1"/>
              </a:solidFill>
              <a:latin typeface="微软雅黑" pitchFamily="34" charset="-122"/>
              <a:ea typeface="微软雅黑" pitchFamily="34" charset="-122"/>
            </a:endParaRPr>
          </a:p>
        </p:txBody>
      </p:sp>
      <p:sp>
        <p:nvSpPr>
          <p:cNvPr id="28677" name="Text Box 9"/>
          <p:cNvSpPr txBox="1">
            <a:spLocks noChangeArrowheads="1"/>
          </p:cNvSpPr>
          <p:nvPr/>
        </p:nvSpPr>
        <p:spPr bwMode="auto">
          <a:xfrm>
            <a:off x="101600" y="122238"/>
            <a:ext cx="4267200" cy="477054"/>
          </a:xfrm>
          <a:prstGeom prst="rect">
            <a:avLst/>
          </a:prstGeom>
          <a:noFill/>
          <a:ln w="9525">
            <a:noFill/>
            <a:miter lim="800000"/>
            <a:headEnd/>
            <a:tailEnd/>
          </a:ln>
        </p:spPr>
        <p:txBody>
          <a:bodyPr>
            <a:spAutoFit/>
          </a:bodyPr>
          <a:lstStyle/>
          <a:p>
            <a:pPr defTabSz="1017588">
              <a:spcBef>
                <a:spcPct val="50000"/>
              </a:spcBef>
            </a:pPr>
            <a:r>
              <a:rPr lang="zh-CN" altLang="en-US" sz="2500" dirty="0" smtClean="0">
                <a:solidFill>
                  <a:schemeClr val="bg1"/>
                </a:solidFill>
                <a:latin typeface="微软雅黑" pitchFamily="34" charset="-122"/>
              </a:rPr>
              <a:t>不能说的秘密</a:t>
            </a:r>
            <a:endParaRPr lang="zh-CN" altLang="en-US" sz="2500" dirty="0">
              <a:solidFill>
                <a:schemeClr val="bg1"/>
              </a:solidFill>
              <a:latin typeface="微软雅黑" pitchFamily="34" charset="-122"/>
            </a:endParaRPr>
          </a:p>
        </p:txBody>
      </p:sp>
      <p:sp>
        <p:nvSpPr>
          <p:cNvPr id="28679" name="Text Box 11"/>
          <p:cNvSpPr txBox="1">
            <a:spLocks noChangeArrowheads="1"/>
          </p:cNvSpPr>
          <p:nvPr/>
        </p:nvSpPr>
        <p:spPr bwMode="auto">
          <a:xfrm>
            <a:off x="406534" y="3376408"/>
            <a:ext cx="4498110" cy="1800493"/>
          </a:xfrm>
          <a:prstGeom prst="rect">
            <a:avLst/>
          </a:prstGeom>
          <a:noFill/>
          <a:ln w="9525">
            <a:noFill/>
            <a:miter lim="800000"/>
            <a:headEnd/>
            <a:tailEnd/>
          </a:ln>
        </p:spPr>
        <p:txBody>
          <a:bodyPr wrap="square" lIns="0" tIns="0" rIns="0" bIns="0">
            <a:spAutoFit/>
          </a:bodyPr>
          <a:lstStyle/>
          <a:p>
            <a:pPr defTabSz="973138">
              <a:lnSpc>
                <a:spcPct val="150000"/>
              </a:lnSpc>
              <a:spcBef>
                <a:spcPct val="50000"/>
              </a:spcBef>
            </a:pPr>
            <a:r>
              <a:rPr lang="en-US" altLang="zh-CN" sz="1800" dirty="0" smtClean="0">
                <a:solidFill>
                  <a:schemeClr val="tx1"/>
                </a:solidFill>
                <a:latin typeface="微软雅黑" pitchFamily="34" charset="-122"/>
                <a:ea typeface="微软雅黑" pitchFamily="34" charset="-122"/>
              </a:rPr>
              <a:t>A</a:t>
            </a:r>
            <a:r>
              <a:rPr lang="zh-CN" altLang="en-US" sz="1800" dirty="0">
                <a:solidFill>
                  <a:schemeClr val="tx1"/>
                </a:solidFill>
                <a:latin typeface="微软雅黑" pitchFamily="34" charset="-122"/>
                <a:ea typeface="微软雅黑" pitchFamily="34" charset="-122"/>
              </a:rPr>
              <a:t>、探询、议论同事的工资标准，或利用以上信息质疑自己的工资；</a:t>
            </a:r>
          </a:p>
          <a:p>
            <a:pPr defTabSz="973138">
              <a:lnSpc>
                <a:spcPct val="150000"/>
              </a:lnSpc>
              <a:spcBef>
                <a:spcPct val="50000"/>
              </a:spcBef>
            </a:pPr>
            <a:r>
              <a:rPr lang="en-US" altLang="zh-CN" sz="1800" dirty="0">
                <a:solidFill>
                  <a:schemeClr val="tx1"/>
                </a:solidFill>
                <a:latin typeface="微软雅黑" pitchFamily="34" charset="-122"/>
                <a:ea typeface="微软雅黑" pitchFamily="34" charset="-122"/>
              </a:rPr>
              <a:t>B</a:t>
            </a:r>
            <a:r>
              <a:rPr lang="zh-CN" altLang="en-US" sz="1800" dirty="0">
                <a:solidFill>
                  <a:schemeClr val="tx1"/>
                </a:solidFill>
                <a:latin typeface="微软雅黑" pitchFamily="34" charset="-122"/>
                <a:ea typeface="微软雅黑" pitchFamily="34" charset="-122"/>
              </a:rPr>
              <a:t>、将自己的薪酬标准透漏给他人或其他机构。</a:t>
            </a:r>
          </a:p>
        </p:txBody>
      </p:sp>
      <p:sp>
        <p:nvSpPr>
          <p:cNvPr id="28680" name="Text Box 12"/>
          <p:cNvSpPr txBox="1">
            <a:spLocks noChangeArrowheads="1"/>
          </p:cNvSpPr>
          <p:nvPr/>
        </p:nvSpPr>
        <p:spPr bwMode="auto">
          <a:xfrm>
            <a:off x="5047542" y="3408737"/>
            <a:ext cx="4495800" cy="1800493"/>
          </a:xfrm>
          <a:prstGeom prst="rect">
            <a:avLst/>
          </a:prstGeom>
          <a:noFill/>
          <a:ln w="9525">
            <a:noFill/>
            <a:miter lim="800000"/>
            <a:headEnd/>
            <a:tailEnd/>
          </a:ln>
        </p:spPr>
        <p:txBody>
          <a:bodyPr lIns="0" tIns="0" rIns="0" bIns="0">
            <a:spAutoFit/>
          </a:bodyPr>
          <a:lstStyle/>
          <a:p>
            <a:pPr defTabSz="973138">
              <a:lnSpc>
                <a:spcPct val="150000"/>
              </a:lnSpc>
              <a:spcBef>
                <a:spcPct val="50000"/>
              </a:spcBef>
            </a:pPr>
            <a:r>
              <a:rPr lang="en-US" altLang="zh-CN" sz="1800" dirty="0" smtClean="0">
                <a:solidFill>
                  <a:schemeClr val="tx1"/>
                </a:solidFill>
                <a:latin typeface="微软雅黑" pitchFamily="34" charset="-122"/>
                <a:ea typeface="微软雅黑" pitchFamily="34" charset="-122"/>
              </a:rPr>
              <a:t>A</a:t>
            </a:r>
            <a:r>
              <a:rPr lang="zh-CN" altLang="en-US" sz="1800" dirty="0">
                <a:solidFill>
                  <a:schemeClr val="tx1"/>
                </a:solidFill>
                <a:latin typeface="微软雅黑" pitchFamily="34" charset="-122"/>
                <a:ea typeface="微软雅黑" pitchFamily="34" charset="-122"/>
              </a:rPr>
              <a:t>、向直接上级</a:t>
            </a:r>
            <a:r>
              <a:rPr lang="zh-CN" altLang="en-US" sz="1800" dirty="0" smtClean="0">
                <a:solidFill>
                  <a:schemeClr val="tx1"/>
                </a:solidFill>
                <a:latin typeface="微软雅黑" pitchFamily="34" charset="-122"/>
                <a:ea typeface="微软雅黑" pitchFamily="34" charset="-122"/>
              </a:rPr>
              <a:t>或体系部门薪</a:t>
            </a:r>
            <a:r>
              <a:rPr lang="zh-CN" altLang="en-US" sz="1800" dirty="0">
                <a:solidFill>
                  <a:schemeClr val="tx1"/>
                </a:solidFill>
                <a:latin typeface="微软雅黑" pitchFamily="34" charset="-122"/>
                <a:ea typeface="微软雅黑" pitchFamily="34" charset="-122"/>
              </a:rPr>
              <a:t>酬管理员询问自己的工资标准和工资等级；</a:t>
            </a:r>
          </a:p>
          <a:p>
            <a:pPr defTabSz="973138">
              <a:lnSpc>
                <a:spcPct val="150000"/>
              </a:lnSpc>
              <a:spcBef>
                <a:spcPct val="50000"/>
              </a:spcBef>
            </a:pPr>
            <a:r>
              <a:rPr lang="en-US" altLang="zh-CN" sz="1800" dirty="0">
                <a:solidFill>
                  <a:schemeClr val="tx1"/>
                </a:solidFill>
                <a:latin typeface="微软雅黑" pitchFamily="34" charset="-122"/>
                <a:ea typeface="微软雅黑" pitchFamily="34" charset="-122"/>
              </a:rPr>
              <a:t>B</a:t>
            </a:r>
            <a:r>
              <a:rPr lang="zh-CN" altLang="en-US" sz="1800" dirty="0">
                <a:solidFill>
                  <a:schemeClr val="tx1"/>
                </a:solidFill>
                <a:latin typeface="微软雅黑" pitchFamily="34" charset="-122"/>
                <a:ea typeface="微软雅黑" pitchFamily="34" charset="-122"/>
              </a:rPr>
              <a:t>、向直接上级或薪酬管理员询问薪酬政策。</a:t>
            </a:r>
          </a:p>
        </p:txBody>
      </p:sp>
      <p:grpSp>
        <p:nvGrpSpPr>
          <p:cNvPr id="12" name="组合 11"/>
          <p:cNvGrpSpPr/>
          <p:nvPr/>
        </p:nvGrpSpPr>
        <p:grpSpPr>
          <a:xfrm>
            <a:off x="406400" y="699280"/>
            <a:ext cx="9068492" cy="1905000"/>
            <a:chOff x="406400" y="699280"/>
            <a:chExt cx="9068492" cy="1905000"/>
          </a:xfrm>
        </p:grpSpPr>
        <p:sp>
          <p:nvSpPr>
            <p:cNvPr id="28676" name="Text Box 4"/>
            <p:cNvSpPr txBox="1">
              <a:spLocks noChangeArrowheads="1"/>
            </p:cNvSpPr>
            <p:nvPr/>
          </p:nvSpPr>
          <p:spPr bwMode="auto">
            <a:xfrm>
              <a:off x="406400" y="962025"/>
              <a:ext cx="8991600" cy="1523494"/>
            </a:xfrm>
            <a:prstGeom prst="rect">
              <a:avLst/>
            </a:prstGeom>
            <a:noFill/>
            <a:ln w="9525">
              <a:noFill/>
              <a:miter lim="800000"/>
              <a:headEnd/>
              <a:tailEnd/>
            </a:ln>
          </p:spPr>
          <p:txBody>
            <a:bodyPr lIns="0" tIns="0" rIns="0" bIns="0">
              <a:spAutoFit/>
            </a:bodyPr>
            <a:lstStyle/>
            <a:p>
              <a:pPr marL="381000" indent="-381000" defTabSz="973138">
                <a:spcBef>
                  <a:spcPct val="50000"/>
                </a:spcBef>
              </a:pPr>
              <a:r>
                <a:rPr lang="zh-CN" altLang="en-US" sz="1800" b="1" dirty="0">
                  <a:solidFill>
                    <a:schemeClr val="tx1"/>
                  </a:solidFill>
                  <a:latin typeface="微软雅黑" pitchFamily="34" charset="-122"/>
                  <a:ea typeface="微软雅黑" pitchFamily="34" charset="-122"/>
                </a:rPr>
                <a:t>实行薪酬保密原因：</a:t>
              </a:r>
            </a:p>
            <a:p>
              <a:pPr marL="381000" indent="-381000" defTabSz="973138">
                <a:spcBef>
                  <a:spcPct val="50000"/>
                </a:spcBef>
                <a:buFontTx/>
                <a:buAutoNum type="arabicPeriod"/>
              </a:pPr>
              <a:r>
                <a:rPr lang="zh-CN" altLang="en-US" sz="1800" dirty="0">
                  <a:solidFill>
                    <a:schemeClr val="tx1"/>
                  </a:solidFill>
                  <a:latin typeface="微软雅黑" pitchFamily="34" charset="-122"/>
                  <a:ea typeface="微软雅黑" pitchFamily="34" charset="-122"/>
                </a:rPr>
                <a:t>保护员工的隐私权；</a:t>
              </a:r>
            </a:p>
            <a:p>
              <a:pPr marL="381000" indent="-381000" defTabSz="973138">
                <a:spcBef>
                  <a:spcPct val="50000"/>
                </a:spcBef>
                <a:buFontTx/>
                <a:buAutoNum type="arabicPeriod"/>
              </a:pPr>
              <a:r>
                <a:rPr lang="zh-CN" altLang="en-US" sz="1800" dirty="0">
                  <a:solidFill>
                    <a:schemeClr val="tx1"/>
                  </a:solidFill>
                  <a:latin typeface="微软雅黑" pitchFamily="34" charset="-122"/>
                  <a:ea typeface="微软雅黑" pitchFamily="34" charset="-122"/>
                </a:rPr>
                <a:t>保证公司的工作氛围，调动员工的积极性；</a:t>
              </a:r>
            </a:p>
            <a:p>
              <a:pPr marL="381000" indent="-381000" defTabSz="973138">
                <a:spcBef>
                  <a:spcPct val="50000"/>
                </a:spcBef>
                <a:buFontTx/>
                <a:buAutoNum type="arabicPeriod"/>
              </a:pPr>
              <a:r>
                <a:rPr lang="zh-CN" altLang="en-US" sz="1800" dirty="0">
                  <a:solidFill>
                    <a:schemeClr val="tx1"/>
                  </a:solidFill>
                  <a:latin typeface="微软雅黑" pitchFamily="34" charset="-122"/>
                  <a:ea typeface="微软雅黑" pitchFamily="34" charset="-122"/>
                </a:rPr>
                <a:t>防止公司的经营信息外泄。</a:t>
              </a:r>
            </a:p>
          </p:txBody>
        </p:sp>
        <p:pic>
          <p:nvPicPr>
            <p:cNvPr id="68610" name="Picture 2" descr="D:\Users\pengqf\Desktop\英雄联盟\禁止说话.gif"/>
            <p:cNvPicPr>
              <a:picLocks noChangeAspect="1" noChangeArrowheads="1" noCrop="1"/>
            </p:cNvPicPr>
            <p:nvPr/>
          </p:nvPicPr>
          <p:blipFill>
            <a:blip r:embed="rId3" cstate="print"/>
            <a:srcRect/>
            <a:stretch>
              <a:fillRect/>
            </a:stretch>
          </p:blipFill>
          <p:spPr bwMode="auto">
            <a:xfrm>
              <a:off x="7569892" y="699280"/>
              <a:ext cx="1905000" cy="1905000"/>
            </a:xfrm>
            <a:prstGeom prst="rect">
              <a:avLst/>
            </a:prstGeom>
            <a:noFill/>
          </p:spPr>
        </p:pic>
      </p:grpSp>
      <p:pic>
        <p:nvPicPr>
          <p:cNvPr id="2" name="Picture 2"/>
          <p:cNvPicPr>
            <a:picLocks noChangeAspect="1" noChangeArrowheads="1"/>
          </p:cNvPicPr>
          <p:nvPr/>
        </p:nvPicPr>
        <p:blipFill>
          <a:blip r:embed="rId4" cstate="print"/>
          <a:srcRect/>
          <a:stretch>
            <a:fillRect/>
          </a:stretch>
        </p:blipFill>
        <p:spPr bwMode="auto">
          <a:xfrm>
            <a:off x="1562795" y="4788131"/>
            <a:ext cx="6400800" cy="2360814"/>
          </a:xfrm>
          <a:prstGeom prst="rect">
            <a:avLst/>
          </a:prstGeom>
          <a:noFill/>
          <a:ln w="9525">
            <a:noFill/>
            <a:miter lim="800000"/>
            <a:headEnd/>
            <a:tailEnd/>
          </a:ln>
        </p:spPr>
      </p:pic>
      <p:grpSp>
        <p:nvGrpSpPr>
          <p:cNvPr id="14" name="组合 13"/>
          <p:cNvGrpSpPr/>
          <p:nvPr/>
        </p:nvGrpSpPr>
        <p:grpSpPr>
          <a:xfrm>
            <a:off x="254000" y="2714625"/>
            <a:ext cx="9448800" cy="4267200"/>
            <a:chOff x="254000" y="2714625"/>
            <a:chExt cx="9448800" cy="4267200"/>
          </a:xfrm>
        </p:grpSpPr>
        <p:sp>
          <p:nvSpPr>
            <p:cNvPr id="28678" name="Line 10"/>
            <p:cNvSpPr>
              <a:spLocks noChangeShapeType="1"/>
            </p:cNvSpPr>
            <p:nvPr/>
          </p:nvSpPr>
          <p:spPr bwMode="auto">
            <a:xfrm>
              <a:off x="254000" y="2714625"/>
              <a:ext cx="9448800" cy="0"/>
            </a:xfrm>
            <a:prstGeom prst="line">
              <a:avLst/>
            </a:prstGeom>
            <a:noFill/>
            <a:ln w="19050">
              <a:solidFill>
                <a:srgbClr val="366B7E"/>
              </a:solidFill>
              <a:round/>
              <a:headEnd/>
              <a:tailEnd/>
            </a:ln>
          </p:spPr>
          <p:txBody>
            <a:bodyPr/>
            <a:lstStyle/>
            <a:p>
              <a:endParaRPr lang="zh-CN" altLang="en-US" sz="1800">
                <a:solidFill>
                  <a:schemeClr val="tx1"/>
                </a:solidFill>
              </a:endParaRPr>
            </a:p>
          </p:txBody>
        </p:sp>
        <p:sp>
          <p:nvSpPr>
            <p:cNvPr id="28681" name="Line 13"/>
            <p:cNvSpPr>
              <a:spLocks noChangeShapeType="1"/>
            </p:cNvSpPr>
            <p:nvPr/>
          </p:nvSpPr>
          <p:spPr bwMode="auto">
            <a:xfrm>
              <a:off x="4826000" y="2714625"/>
              <a:ext cx="0" cy="4267200"/>
            </a:xfrm>
            <a:prstGeom prst="line">
              <a:avLst/>
            </a:prstGeom>
            <a:noFill/>
            <a:ln w="19050">
              <a:solidFill>
                <a:srgbClr val="366B7E"/>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5"/>
                                        </p:tgtEl>
                                        <p:attrNameLst>
                                          <p:attrName>style.visibility</p:attrName>
                                        </p:attrNameLst>
                                      </p:cBhvr>
                                      <p:to>
                                        <p:strVal val="visible"/>
                                      </p:to>
                                    </p:set>
                                    <p:anim calcmode="lin" valueType="num">
                                      <p:cBhvr additive="base">
                                        <p:cTn id="17" dur="500" fill="hold"/>
                                        <p:tgtEl>
                                          <p:spTgt spid="28675"/>
                                        </p:tgtEl>
                                        <p:attrNameLst>
                                          <p:attrName>ppt_x</p:attrName>
                                        </p:attrNameLst>
                                      </p:cBhvr>
                                      <p:tavLst>
                                        <p:tav tm="0">
                                          <p:val>
                                            <p:strVal val="#ppt_x"/>
                                          </p:val>
                                        </p:tav>
                                        <p:tav tm="100000">
                                          <p:val>
                                            <p:strVal val="#ppt_x"/>
                                          </p:val>
                                        </p:tav>
                                      </p:tavLst>
                                    </p:anim>
                                    <p:anim calcmode="lin" valueType="num">
                                      <p:cBhvr additive="base">
                                        <p:cTn id="18" dur="500" fill="hold"/>
                                        <p:tgtEl>
                                          <p:spTgt spid="2867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9"/>
                                        </p:tgtEl>
                                        <p:attrNameLst>
                                          <p:attrName>style.visibility</p:attrName>
                                        </p:attrNameLst>
                                      </p:cBhvr>
                                      <p:to>
                                        <p:strVal val="visible"/>
                                      </p:to>
                                    </p:set>
                                    <p:anim calcmode="lin" valueType="num">
                                      <p:cBhvr additive="base">
                                        <p:cTn id="23" dur="500" fill="hold"/>
                                        <p:tgtEl>
                                          <p:spTgt spid="28679"/>
                                        </p:tgtEl>
                                        <p:attrNameLst>
                                          <p:attrName>ppt_x</p:attrName>
                                        </p:attrNameLst>
                                      </p:cBhvr>
                                      <p:tavLst>
                                        <p:tav tm="0">
                                          <p:val>
                                            <p:strVal val="#ppt_x"/>
                                          </p:val>
                                        </p:tav>
                                        <p:tav tm="100000">
                                          <p:val>
                                            <p:strVal val="#ppt_x"/>
                                          </p:val>
                                        </p:tav>
                                      </p:tavLst>
                                    </p:anim>
                                    <p:anim calcmode="lin" valueType="num">
                                      <p:cBhvr additive="base">
                                        <p:cTn id="24" dur="500" fill="hold"/>
                                        <p:tgtEl>
                                          <p:spTgt spid="2867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28674"/>
                                        </p:tgtEl>
                                        <p:attrNameLst>
                                          <p:attrName>style.visibility</p:attrName>
                                        </p:attrNameLst>
                                      </p:cBhvr>
                                      <p:to>
                                        <p:strVal val="visible"/>
                                      </p:to>
                                    </p:set>
                                    <p:animEffect transition="in" filter="diamond(in)">
                                      <p:cBhvr>
                                        <p:cTn id="29" dur="1000"/>
                                        <p:tgtEl>
                                          <p:spTgt spid="28674"/>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28680"/>
                                        </p:tgtEl>
                                        <p:attrNameLst>
                                          <p:attrName>style.visibility</p:attrName>
                                        </p:attrNameLst>
                                      </p:cBhvr>
                                      <p:to>
                                        <p:strVal val="visible"/>
                                      </p:to>
                                    </p:set>
                                    <p:animEffect transition="in" filter="diamond(in)">
                                      <p:cBhvr>
                                        <p:cTn id="34" dur="1000"/>
                                        <p:tgtEl>
                                          <p:spTgt spid="2868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p:bldP spid="28675" grpId="0" animBg="1"/>
      <p:bldP spid="28679" grpId="0"/>
      <p:bldP spid="2868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2"/>
          <p:cNvSpPr>
            <a:spLocks noChangeArrowheads="1"/>
          </p:cNvSpPr>
          <p:nvPr/>
        </p:nvSpPr>
        <p:spPr bwMode="auto">
          <a:xfrm>
            <a:off x="565900" y="967379"/>
            <a:ext cx="7962957" cy="1077194"/>
          </a:xfrm>
          <a:prstGeom prst="rect">
            <a:avLst/>
          </a:prstGeom>
          <a:noFill/>
          <a:ln w="9525">
            <a:noFill/>
            <a:miter lim="800000"/>
            <a:headEnd/>
            <a:tailEnd/>
          </a:ln>
        </p:spPr>
        <p:txBody>
          <a:bodyPr wrap="square" lIns="91418" tIns="45708" rIns="91418" bIns="45708">
            <a:spAutoFit/>
          </a:bodyPr>
          <a:lstStyle/>
          <a:p>
            <a:pPr eaLnBrk="0" hangingPunct="0">
              <a:lnSpc>
                <a:spcPct val="200000"/>
              </a:lnSpc>
            </a:pPr>
            <a:r>
              <a:rPr lang="zh-CN" altLang="en-US" sz="3200" dirty="0" smtClean="0">
                <a:solidFill>
                  <a:srgbClr val="006699"/>
                </a:solidFill>
                <a:latin typeface="微软雅黑" pitchFamily="34" charset="-122"/>
              </a:rPr>
              <a:t>第四篇章    员工关系</a:t>
            </a:r>
            <a:endParaRPr lang="en-US" altLang="zh-CN" sz="3200" dirty="0">
              <a:solidFill>
                <a:srgbClr val="006699"/>
              </a:solidFill>
            </a:endParaRPr>
          </a:p>
        </p:txBody>
      </p:sp>
      <p:sp>
        <p:nvSpPr>
          <p:cNvPr id="19459" name="Rectangle 2"/>
          <p:cNvSpPr>
            <a:spLocks noChangeArrowheads="1"/>
          </p:cNvSpPr>
          <p:nvPr/>
        </p:nvSpPr>
        <p:spPr bwMode="auto">
          <a:xfrm>
            <a:off x="574675" y="138113"/>
            <a:ext cx="2436813"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a:solidFill>
                  <a:schemeClr val="bg1"/>
                </a:solidFill>
                <a:latin typeface="微软雅黑" pitchFamily="34" charset="-122"/>
              </a:rPr>
              <a:t> 目录</a:t>
            </a:r>
          </a:p>
        </p:txBody>
      </p:sp>
      <p:sp>
        <p:nvSpPr>
          <p:cNvPr id="25607" name="Text Box 7"/>
          <p:cNvSpPr txBox="1">
            <a:spLocks noChangeArrowheads="1"/>
          </p:cNvSpPr>
          <p:nvPr/>
        </p:nvSpPr>
        <p:spPr bwMode="auto">
          <a:xfrm>
            <a:off x="1283392" y="1824284"/>
            <a:ext cx="8174038" cy="4767447"/>
          </a:xfrm>
          <a:prstGeom prst="rect">
            <a:avLst/>
          </a:prstGeom>
          <a:noFill/>
          <a:ln>
            <a:noFill/>
          </a:ln>
          <a:effectLst>
            <a:prstShdw prst="shdw12">
              <a:schemeClr val="accent1">
                <a:gamma/>
                <a:shade val="60000"/>
                <a:invGamma/>
                <a:alpha val="50000"/>
              </a:schemeClr>
            </a:prstShdw>
          </a:effectLst>
          <a:extLst/>
        </p:spPr>
        <p:txBody>
          <a:bodyPr wrap="square" lIns="91429" tIns="45714" rIns="91429" bIns="45714">
            <a:spAutoFit/>
          </a:bodyPr>
          <a:lstStyle/>
          <a:p>
            <a:pPr>
              <a:lnSpc>
                <a:spcPct val="155000"/>
              </a:lnSpc>
              <a:defRPr/>
            </a:pPr>
            <a:r>
              <a:rPr lang="en-US" altLang="zh-CN" sz="2800" dirty="0" smtClean="0">
                <a:solidFill>
                  <a:srgbClr val="006699"/>
                </a:solidFill>
              </a:rPr>
              <a:t>1</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为什么我的工资变少了？</a:t>
            </a:r>
            <a:endParaRPr lang="en-US" altLang="zh-CN" sz="2800" dirty="0" smtClean="0">
              <a:solidFill>
                <a:srgbClr val="006699"/>
              </a:solidFill>
            </a:endParaRPr>
          </a:p>
          <a:p>
            <a:pPr>
              <a:lnSpc>
                <a:spcPct val="155000"/>
              </a:lnSpc>
              <a:defRPr/>
            </a:pPr>
            <a:r>
              <a:rPr lang="en-US" altLang="zh-CN" sz="2800" dirty="0" smtClean="0">
                <a:solidFill>
                  <a:srgbClr val="006699"/>
                </a:solidFill>
              </a:rPr>
              <a:t>2</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考勤确认及扣款</a:t>
            </a:r>
            <a:endParaRPr lang="en-US" altLang="zh-CN" sz="2800" dirty="0">
              <a:solidFill>
                <a:srgbClr val="006699"/>
              </a:solidFill>
            </a:endParaRPr>
          </a:p>
          <a:p>
            <a:pPr>
              <a:lnSpc>
                <a:spcPct val="155000"/>
              </a:lnSpc>
              <a:defRPr/>
            </a:pPr>
            <a:r>
              <a:rPr lang="en-US" altLang="zh-CN" sz="2800" dirty="0" smtClean="0">
                <a:solidFill>
                  <a:srgbClr val="006699"/>
                </a:solidFill>
              </a:rPr>
              <a:t>3</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请假扣工资吗？</a:t>
            </a:r>
            <a:endParaRPr lang="en-US" altLang="zh-CN" sz="2800" dirty="0">
              <a:solidFill>
                <a:srgbClr val="006699"/>
              </a:solidFill>
            </a:endParaRPr>
          </a:p>
          <a:p>
            <a:pPr>
              <a:lnSpc>
                <a:spcPct val="155000"/>
              </a:lnSpc>
              <a:defRPr/>
            </a:pPr>
            <a:r>
              <a:rPr lang="en-US" altLang="zh-CN" sz="2800" dirty="0" smtClean="0">
                <a:solidFill>
                  <a:srgbClr val="006699"/>
                </a:solidFill>
              </a:rPr>
              <a:t>4</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有问题我该找谁？</a:t>
            </a:r>
            <a:endParaRPr lang="en-US" altLang="zh-CN" sz="2800" dirty="0" smtClean="0">
              <a:solidFill>
                <a:srgbClr val="006699"/>
              </a:solidFill>
            </a:endParaRPr>
          </a:p>
          <a:p>
            <a:pPr>
              <a:lnSpc>
                <a:spcPct val="155000"/>
              </a:lnSpc>
              <a:defRPr/>
            </a:pPr>
            <a:r>
              <a:rPr lang="en-US" altLang="zh-CN" sz="2800" dirty="0" smtClean="0">
                <a:solidFill>
                  <a:srgbClr val="006699"/>
                </a:solidFill>
              </a:rPr>
              <a:t>5</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工伤的认定及处理</a:t>
            </a:r>
            <a:endParaRPr lang="en-US" altLang="zh-CN" sz="2800" dirty="0" smtClean="0">
              <a:solidFill>
                <a:srgbClr val="006699"/>
              </a:solidFill>
            </a:endParaRPr>
          </a:p>
          <a:p>
            <a:pPr>
              <a:lnSpc>
                <a:spcPct val="155000"/>
              </a:lnSpc>
              <a:defRPr/>
            </a:pPr>
            <a:r>
              <a:rPr lang="en-US" altLang="zh-CN" sz="2800" dirty="0" smtClean="0">
                <a:solidFill>
                  <a:srgbClr val="006699"/>
                </a:solidFill>
              </a:rPr>
              <a:t>6</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医保卡如何使用？</a:t>
            </a:r>
            <a:endParaRPr lang="en-US" altLang="zh-CN" sz="2800" dirty="0" smtClean="0">
              <a:solidFill>
                <a:srgbClr val="006699"/>
              </a:solidFill>
            </a:endParaRPr>
          </a:p>
          <a:p>
            <a:pPr>
              <a:lnSpc>
                <a:spcPct val="155000"/>
              </a:lnSpc>
              <a:defRPr/>
            </a:pPr>
            <a:r>
              <a:rPr lang="en-US" altLang="zh-CN" sz="2800" dirty="0" smtClean="0">
                <a:solidFill>
                  <a:srgbClr val="006699"/>
                </a:solidFill>
              </a:rPr>
              <a:t>7</a:t>
            </a:r>
            <a:r>
              <a:rPr lang="zh-CN" altLang="en-US" sz="2800" dirty="0" smtClean="0">
                <a:solidFill>
                  <a:srgbClr val="006699"/>
                </a:solidFill>
              </a:rPr>
              <a:t>、    </a:t>
            </a:r>
            <a:r>
              <a:rPr lang="zh-CN" altLang="en-US" sz="2800" dirty="0">
                <a:solidFill>
                  <a:srgbClr val="006699"/>
                </a:solidFill>
              </a:rPr>
              <a:t>近</a:t>
            </a:r>
            <a:r>
              <a:rPr lang="zh-CN" altLang="en-US" sz="2800" dirty="0" smtClean="0">
                <a:solidFill>
                  <a:srgbClr val="006699"/>
                </a:solidFill>
              </a:rPr>
              <a:t>亲属回避？</a:t>
            </a:r>
            <a:endParaRPr lang="en-US" altLang="zh-CN" sz="2800" dirty="0" smtClean="0">
              <a:solidFill>
                <a:srgbClr val="006699"/>
              </a:solidFill>
            </a:endParaRPr>
          </a:p>
        </p:txBody>
      </p:sp>
      <p:pic>
        <p:nvPicPr>
          <p:cNvPr id="69634" name="Picture 2" descr="D:\Users\pengqf\Desktop\英雄联盟\疑问.png"/>
          <p:cNvPicPr>
            <a:picLocks noChangeAspect="1" noChangeArrowheads="1"/>
          </p:cNvPicPr>
          <p:nvPr/>
        </p:nvPicPr>
        <p:blipFill>
          <a:blip r:embed="rId3" cstate="print"/>
          <a:srcRect/>
          <a:stretch>
            <a:fillRect/>
          </a:stretch>
        </p:blipFill>
        <p:spPr bwMode="auto">
          <a:xfrm>
            <a:off x="7300423" y="3790706"/>
            <a:ext cx="1910080" cy="2792166"/>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8"/>
          <p:cNvSpPr txBox="1">
            <a:spLocks noChangeArrowheads="1"/>
          </p:cNvSpPr>
          <p:nvPr/>
        </p:nvSpPr>
        <p:spPr bwMode="auto">
          <a:xfrm>
            <a:off x="254000" y="808038"/>
            <a:ext cx="8224982" cy="461665"/>
          </a:xfrm>
          <a:prstGeom prst="rect">
            <a:avLst/>
          </a:prstGeom>
          <a:noFill/>
          <a:ln w="9525">
            <a:noFill/>
            <a:miter lim="800000"/>
            <a:headEnd/>
            <a:tailEnd/>
          </a:ln>
        </p:spPr>
        <p:txBody>
          <a:bodyPr wrap="square">
            <a:spAutoFit/>
          </a:bodyPr>
          <a:lstStyle/>
          <a:p>
            <a:pPr defTabSz="1017588">
              <a:spcBef>
                <a:spcPct val="50000"/>
              </a:spcBef>
            </a:pPr>
            <a:r>
              <a:rPr lang="zh-CN" altLang="en-US" sz="2400" dirty="0" smtClean="0">
                <a:solidFill>
                  <a:schemeClr val="tx1"/>
                </a:solidFill>
                <a:latin typeface="微软雅黑" pitchFamily="34" charset="-122"/>
              </a:rPr>
              <a:t>社保缴纳比例</a:t>
            </a:r>
            <a:endParaRPr lang="zh-CN" altLang="en-US" sz="2400" dirty="0">
              <a:solidFill>
                <a:schemeClr val="accent1">
                  <a:lumMod val="50000"/>
                </a:schemeClr>
              </a:solidFill>
              <a:latin typeface="微软雅黑" pitchFamily="34" charset="-122"/>
            </a:endParaRPr>
          </a:p>
        </p:txBody>
      </p:sp>
      <p:graphicFrame>
        <p:nvGraphicFramePr>
          <p:cNvPr id="4" name="图表 3"/>
          <p:cNvGraphicFramePr>
            <a:graphicFrameLocks/>
          </p:cNvGraphicFramePr>
          <p:nvPr>
            <p:extLst>
              <p:ext uri="{D42A27DB-BD31-4B8C-83A1-F6EECF244321}">
                <p14:modId xmlns:p14="http://schemas.microsoft.com/office/powerpoint/2010/main" xmlns="" val="718947440"/>
              </p:ext>
            </p:extLst>
          </p:nvPr>
        </p:nvGraphicFramePr>
        <p:xfrm>
          <a:off x="693684" y="914401"/>
          <a:ext cx="8816076" cy="46192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表格 4"/>
          <p:cNvGraphicFramePr>
            <a:graphicFrameLocks noGrp="1"/>
          </p:cNvGraphicFramePr>
          <p:nvPr>
            <p:extLst>
              <p:ext uri="{D42A27DB-BD31-4B8C-83A1-F6EECF244321}">
                <p14:modId xmlns:p14="http://schemas.microsoft.com/office/powerpoint/2010/main" xmlns="" val="4271609995"/>
              </p:ext>
            </p:extLst>
          </p:nvPr>
        </p:nvGraphicFramePr>
        <p:xfrm>
          <a:off x="1219936" y="5655368"/>
          <a:ext cx="7914064" cy="895062"/>
        </p:xfrm>
        <a:graphic>
          <a:graphicData uri="http://schemas.openxmlformats.org/drawingml/2006/table">
            <a:tbl>
              <a:tblPr/>
              <a:tblGrid>
                <a:gridCol w="1076472"/>
                <a:gridCol w="1076472"/>
                <a:gridCol w="1076472"/>
                <a:gridCol w="1076472"/>
                <a:gridCol w="1197465"/>
                <a:gridCol w="1130531"/>
                <a:gridCol w="1280180"/>
              </a:tblGrid>
              <a:tr h="298354">
                <a:tc>
                  <a:txBody>
                    <a:bodyPr/>
                    <a:lstStyle/>
                    <a:p>
                      <a:pPr algn="ctr" fontAlgn="b"/>
                      <a:r>
                        <a:rPr lang="zh-CN" altLang="en-US" sz="1600" b="0" i="0" u="none" strike="noStrike" dirty="0">
                          <a:solidFill>
                            <a:srgbClr val="000000"/>
                          </a:solidFill>
                          <a:effectLst/>
                          <a:latin typeface="Arial" pitchFamily="34" charset="0"/>
                          <a:ea typeface="微软雅黑" pitchFamily="34" charset="-122"/>
                          <a:cs typeface="Arial" pitchFamily="34" charset="0"/>
                        </a:rPr>
                        <a:t>项目</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600" b="0" i="0" u="none" strike="noStrike" dirty="0">
                          <a:solidFill>
                            <a:srgbClr val="000000"/>
                          </a:solidFill>
                          <a:effectLst/>
                          <a:latin typeface="Arial" pitchFamily="34" charset="0"/>
                          <a:ea typeface="微软雅黑" pitchFamily="34" charset="-122"/>
                          <a:cs typeface="Arial" pitchFamily="34" charset="0"/>
                        </a:rPr>
                        <a:t>养老</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600" b="0" i="0" u="none" strike="noStrike">
                          <a:solidFill>
                            <a:srgbClr val="000000"/>
                          </a:solidFill>
                          <a:effectLst/>
                          <a:latin typeface="Arial" pitchFamily="34" charset="0"/>
                          <a:ea typeface="微软雅黑" pitchFamily="34" charset="-122"/>
                          <a:cs typeface="Arial" pitchFamily="34" charset="0"/>
                        </a:rPr>
                        <a:t>医疗</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600" b="0" i="0" u="none" strike="noStrike">
                          <a:solidFill>
                            <a:srgbClr val="000000"/>
                          </a:solidFill>
                          <a:effectLst/>
                          <a:latin typeface="Arial" pitchFamily="34" charset="0"/>
                          <a:ea typeface="微软雅黑" pitchFamily="34" charset="-122"/>
                          <a:cs typeface="Arial" pitchFamily="34" charset="0"/>
                        </a:rPr>
                        <a:t>失业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600" b="0" i="0" u="none" strike="noStrike">
                          <a:solidFill>
                            <a:srgbClr val="000000"/>
                          </a:solidFill>
                          <a:effectLst/>
                          <a:latin typeface="Arial" pitchFamily="34" charset="0"/>
                          <a:ea typeface="微软雅黑" pitchFamily="34" charset="-122"/>
                          <a:cs typeface="Arial" pitchFamily="34" charset="0"/>
                        </a:rPr>
                        <a:t>工伤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600" b="0" i="0" u="none" strike="noStrike">
                          <a:solidFill>
                            <a:srgbClr val="000000"/>
                          </a:solidFill>
                          <a:effectLst/>
                          <a:latin typeface="Arial" pitchFamily="34" charset="0"/>
                          <a:ea typeface="微软雅黑" pitchFamily="34" charset="-122"/>
                          <a:cs typeface="Arial" pitchFamily="34" charset="0"/>
                        </a:rPr>
                        <a:t>生育</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600" b="0" i="0" u="none" strike="noStrike">
                          <a:solidFill>
                            <a:srgbClr val="000000"/>
                          </a:solidFill>
                          <a:effectLst/>
                          <a:latin typeface="Arial" pitchFamily="34" charset="0"/>
                          <a:ea typeface="微软雅黑" pitchFamily="34" charset="-122"/>
                          <a:cs typeface="Arial" pitchFamily="34" charset="0"/>
                        </a:rPr>
                        <a:t>住房公积金</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8354">
                <a:tc>
                  <a:txBody>
                    <a:bodyPr/>
                    <a:lstStyle/>
                    <a:p>
                      <a:pPr algn="ctr" fontAlgn="b"/>
                      <a:r>
                        <a:rPr lang="zh-CN" altLang="en-US" sz="1600" b="0" i="0" u="none" strike="noStrike">
                          <a:solidFill>
                            <a:srgbClr val="000000"/>
                          </a:solidFill>
                          <a:effectLst/>
                          <a:latin typeface="Arial" pitchFamily="34" charset="0"/>
                          <a:ea typeface="微软雅黑" pitchFamily="34" charset="-122"/>
                          <a:cs typeface="Arial" pitchFamily="34" charset="0"/>
                        </a:rPr>
                        <a:t>公司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Arial" pitchFamily="34" charset="0"/>
                          <a:ea typeface="微软雅黑" pitchFamily="34" charset="-122"/>
                          <a:cs typeface="Arial"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Arial" pitchFamily="34" charset="0"/>
                          <a:ea typeface="微软雅黑" pitchFamily="34" charset="-122"/>
                          <a:cs typeface="Arial"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Arial" pitchFamily="34" charset="0"/>
                          <a:ea typeface="微软雅黑" pitchFamily="34" charset="-122"/>
                          <a:cs typeface="Arial" pitchFamily="34" charset="0"/>
                        </a:rPr>
                        <a:t>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smtClean="0">
                          <a:solidFill>
                            <a:srgbClr val="000000"/>
                          </a:solidFill>
                          <a:effectLst/>
                          <a:latin typeface="Arial" pitchFamily="34" charset="0"/>
                          <a:ea typeface="微软雅黑" pitchFamily="34" charset="-122"/>
                          <a:cs typeface="Arial" pitchFamily="34" charset="0"/>
                        </a:rPr>
                        <a:t>0.9%</a:t>
                      </a:r>
                      <a:endParaRPr lang="en-US" altLang="zh-CN" sz="1600" b="0" i="0" u="none" strike="noStrike" dirty="0">
                        <a:solidFill>
                          <a:srgbClr val="000000"/>
                        </a:solidFill>
                        <a:effectLst/>
                        <a:latin typeface="Arial" pitchFamily="34" charset="0"/>
                        <a:ea typeface="微软雅黑" pitchFamily="34" charset="-122"/>
                        <a:cs typeface="Arial"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Arial" pitchFamily="34" charset="0"/>
                          <a:ea typeface="微软雅黑" pitchFamily="34" charset="-122"/>
                          <a:cs typeface="Arial"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Arial" pitchFamily="34" charset="0"/>
                          <a:ea typeface="微软雅黑" pitchFamily="34" charset="-122"/>
                          <a:cs typeface="Arial"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8354">
                <a:tc>
                  <a:txBody>
                    <a:bodyPr/>
                    <a:lstStyle/>
                    <a:p>
                      <a:pPr algn="ctr" fontAlgn="b"/>
                      <a:r>
                        <a:rPr lang="zh-CN" altLang="en-US" sz="1600" b="0" i="0" u="none" strike="noStrike">
                          <a:solidFill>
                            <a:srgbClr val="000000"/>
                          </a:solidFill>
                          <a:effectLst/>
                          <a:latin typeface="Arial" pitchFamily="34" charset="0"/>
                          <a:ea typeface="微软雅黑" pitchFamily="34" charset="-122"/>
                          <a:cs typeface="Arial" pitchFamily="34" charset="0"/>
                        </a:rPr>
                        <a:t>个人</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Arial" pitchFamily="34" charset="0"/>
                          <a:ea typeface="微软雅黑" pitchFamily="34" charset="-122"/>
                          <a:cs typeface="Arial"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a:solidFill>
                            <a:srgbClr val="000000"/>
                          </a:solidFill>
                          <a:effectLst/>
                          <a:latin typeface="Arial" pitchFamily="34" charset="0"/>
                          <a:ea typeface="微软雅黑" pitchFamily="34" charset="-122"/>
                          <a:cs typeface="Arial"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Arial" pitchFamily="34" charset="0"/>
                          <a:ea typeface="微软雅黑" pitchFamily="34" charset="-122"/>
                          <a:cs typeface="Arial" pitchFamily="34" charset="0"/>
                        </a:rPr>
                        <a:t>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Arial" pitchFamily="34" charset="0"/>
                          <a:ea typeface="微软雅黑" pitchFamily="34" charset="-122"/>
                          <a:cs typeface="Arial"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Arial" pitchFamily="34" charset="0"/>
                          <a:ea typeface="微软雅黑" pitchFamily="34" charset="-122"/>
                          <a:cs typeface="Arial"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Arial" pitchFamily="34" charset="0"/>
                          <a:ea typeface="微软雅黑" pitchFamily="34" charset="-122"/>
                          <a:cs typeface="Arial"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182521" y="71520"/>
            <a:ext cx="2428870"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考勤确认及扣款</a:t>
            </a:r>
            <a:endParaRPr lang="en-US" altLang="zh-CN" sz="2500" dirty="0">
              <a:solidFill>
                <a:schemeClr val="bg1"/>
              </a:solidFill>
              <a:latin typeface="微软雅黑" pitchFamily="34" charset="-122"/>
            </a:endParaRPr>
          </a:p>
        </p:txBody>
      </p:sp>
      <p:graphicFrame>
        <p:nvGraphicFramePr>
          <p:cNvPr id="5" name="图示 4"/>
          <p:cNvGraphicFramePr/>
          <p:nvPr/>
        </p:nvGraphicFramePr>
        <p:xfrm>
          <a:off x="1354192" y="1679166"/>
          <a:ext cx="7606920" cy="4757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8"/>
          <p:cNvSpPr txBox="1">
            <a:spLocks noChangeArrowheads="1"/>
          </p:cNvSpPr>
          <p:nvPr/>
        </p:nvSpPr>
        <p:spPr bwMode="auto">
          <a:xfrm>
            <a:off x="245533" y="766763"/>
            <a:ext cx="4309533" cy="461665"/>
          </a:xfrm>
          <a:prstGeom prst="rect">
            <a:avLst/>
          </a:prstGeom>
          <a:noFill/>
          <a:ln w="9525">
            <a:noFill/>
            <a:miter lim="800000"/>
            <a:headEnd/>
            <a:tailEnd/>
          </a:ln>
        </p:spPr>
        <p:txBody>
          <a:bodyPr wrap="square">
            <a:spAutoFit/>
          </a:bodyPr>
          <a:lstStyle/>
          <a:p>
            <a:pPr defTabSz="1017588">
              <a:spcBef>
                <a:spcPct val="50000"/>
              </a:spcBef>
            </a:pPr>
            <a:r>
              <a:rPr lang="zh-CN" altLang="en-US" sz="2400" dirty="0">
                <a:solidFill>
                  <a:schemeClr val="tx1"/>
                </a:solidFill>
                <a:latin typeface="微软雅黑" pitchFamily="34" charset="-122"/>
              </a:rPr>
              <a:t>假务政策介绍</a:t>
            </a:r>
          </a:p>
        </p:txBody>
      </p:sp>
      <p:sp>
        <p:nvSpPr>
          <p:cNvPr id="31760" name="TextBox 30"/>
          <p:cNvSpPr txBox="1">
            <a:spLocks noChangeArrowheads="1"/>
          </p:cNvSpPr>
          <p:nvPr/>
        </p:nvSpPr>
        <p:spPr bwMode="auto">
          <a:xfrm>
            <a:off x="101600" y="6359814"/>
            <a:ext cx="1676400" cy="632309"/>
          </a:xfrm>
          <a:prstGeom prst="rect">
            <a:avLst/>
          </a:prstGeom>
          <a:noFill/>
          <a:ln w="9525">
            <a:noFill/>
            <a:miter lim="800000"/>
            <a:headEnd/>
            <a:tailEnd/>
          </a:ln>
        </p:spPr>
        <p:txBody>
          <a:bodyPr anchor="ctr" anchorCtr="1"/>
          <a:lstStyle/>
          <a:p>
            <a:r>
              <a:rPr lang="zh-CN" altLang="en-US" sz="1800" b="1">
                <a:solidFill>
                  <a:schemeClr val="tx1"/>
                </a:solidFill>
                <a:latin typeface="微软雅黑" pitchFamily="34" charset="-122"/>
                <a:ea typeface="微软雅黑" pitchFamily="34" charset="-122"/>
              </a:rPr>
              <a:t>产假</a:t>
            </a:r>
          </a:p>
        </p:txBody>
      </p:sp>
      <p:sp>
        <p:nvSpPr>
          <p:cNvPr id="20" name="矩形 19"/>
          <p:cNvSpPr/>
          <p:nvPr/>
        </p:nvSpPr>
        <p:spPr>
          <a:xfrm>
            <a:off x="182521" y="71520"/>
            <a:ext cx="3070071"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社保及假务政策介绍</a:t>
            </a:r>
            <a:endParaRPr lang="en-US" altLang="zh-CN" sz="2500" dirty="0">
              <a:solidFill>
                <a:schemeClr val="bg1"/>
              </a:solidFill>
              <a:latin typeface="微软雅黑" pitchFamily="34" charset="-122"/>
            </a:endParaRPr>
          </a:p>
        </p:txBody>
      </p:sp>
      <p:sp>
        <p:nvSpPr>
          <p:cNvPr id="22" name="Rectangle 3"/>
          <p:cNvSpPr txBox="1">
            <a:spLocks noChangeArrowheads="1"/>
          </p:cNvSpPr>
          <p:nvPr/>
        </p:nvSpPr>
        <p:spPr bwMode="auto">
          <a:xfrm>
            <a:off x="874484" y="1168059"/>
            <a:ext cx="4067630" cy="4267200"/>
          </a:xfrm>
          <a:prstGeom prst="rect">
            <a:avLst/>
          </a:prstGeom>
          <a:noFill/>
          <a:ln w="9525">
            <a:noFill/>
            <a:miter lim="800000"/>
            <a:headEnd/>
            <a:tailEnd/>
          </a:ln>
        </p:spPr>
        <p:txBody>
          <a:bodyPr lIns="101804" tIns="50902" rIns="101804" bIns="50902"/>
          <a:lstStyle/>
          <a:p>
            <a:pPr marL="419100" indent="-419100" defTabSz="1017588" eaLnBrk="0" hangingPunct="0">
              <a:lnSpc>
                <a:spcPct val="175000"/>
              </a:lnSpc>
              <a:spcBef>
                <a:spcPct val="20000"/>
              </a:spcBef>
              <a:buFontTx/>
              <a:buChar char="•"/>
              <a:defRPr/>
            </a:pPr>
            <a:r>
              <a:rPr lang="zh-CN" altLang="en-US" sz="2000" kern="0" dirty="0" smtClean="0">
                <a:solidFill>
                  <a:schemeClr val="tx1"/>
                </a:solidFill>
                <a:latin typeface="+mn-ea"/>
                <a:ea typeface="+mn-ea"/>
              </a:rPr>
              <a:t>法定节假日</a:t>
            </a:r>
            <a:endParaRPr lang="en-US" altLang="zh-CN" sz="2000" kern="0" dirty="0" smtClean="0">
              <a:solidFill>
                <a:schemeClr val="tx1"/>
              </a:solidFill>
              <a:latin typeface="+mn-ea"/>
              <a:ea typeface="+mn-ea"/>
            </a:endParaRPr>
          </a:p>
          <a:p>
            <a:pPr marL="419100" indent="-419100" defTabSz="1017588" eaLnBrk="0" hangingPunct="0">
              <a:lnSpc>
                <a:spcPct val="175000"/>
              </a:lnSpc>
              <a:spcBef>
                <a:spcPct val="20000"/>
              </a:spcBef>
              <a:buFontTx/>
              <a:buChar char="•"/>
              <a:defRPr/>
            </a:pPr>
            <a:r>
              <a:rPr lang="zh-CN" altLang="en-US" sz="2000" kern="0" dirty="0" smtClean="0">
                <a:solidFill>
                  <a:schemeClr val="tx1"/>
                </a:solidFill>
                <a:latin typeface="+mn-ea"/>
                <a:ea typeface="+mn-ea"/>
              </a:rPr>
              <a:t>年休假</a:t>
            </a:r>
            <a:endParaRPr lang="zh-CN" altLang="en-US" sz="2000" kern="0" dirty="0">
              <a:solidFill>
                <a:schemeClr val="tx1"/>
              </a:solidFill>
              <a:latin typeface="+mn-ea"/>
              <a:ea typeface="+mn-ea"/>
            </a:endParaRPr>
          </a:p>
          <a:p>
            <a:pPr marL="419100" indent="-419100" defTabSz="1017588" eaLnBrk="0" hangingPunct="0">
              <a:lnSpc>
                <a:spcPct val="175000"/>
              </a:lnSpc>
              <a:spcBef>
                <a:spcPct val="20000"/>
              </a:spcBef>
              <a:buFontTx/>
              <a:buChar char="•"/>
              <a:defRPr/>
            </a:pPr>
            <a:r>
              <a:rPr lang="zh-CN" altLang="en-US" sz="2000" kern="0" dirty="0" smtClean="0">
                <a:solidFill>
                  <a:schemeClr val="tx1"/>
                </a:solidFill>
                <a:latin typeface="+mn-ea"/>
                <a:ea typeface="+mn-ea"/>
              </a:rPr>
              <a:t>婚假</a:t>
            </a:r>
            <a:endParaRPr lang="en-US" altLang="zh-CN" sz="2000" kern="0" dirty="0" smtClean="0">
              <a:solidFill>
                <a:schemeClr val="tx1"/>
              </a:solidFill>
              <a:latin typeface="+mn-ea"/>
              <a:ea typeface="+mn-ea"/>
            </a:endParaRPr>
          </a:p>
          <a:p>
            <a:pPr marL="419100" indent="-419100" defTabSz="1017588" eaLnBrk="0" hangingPunct="0">
              <a:lnSpc>
                <a:spcPct val="175000"/>
              </a:lnSpc>
              <a:spcBef>
                <a:spcPct val="20000"/>
              </a:spcBef>
              <a:buFontTx/>
              <a:buChar char="•"/>
              <a:defRPr/>
            </a:pPr>
            <a:r>
              <a:rPr lang="zh-CN" altLang="en-US" sz="2000" kern="0" dirty="0" smtClean="0">
                <a:solidFill>
                  <a:schemeClr val="tx1"/>
                </a:solidFill>
                <a:latin typeface="+mn-ea"/>
                <a:ea typeface="+mn-ea"/>
              </a:rPr>
              <a:t>丧假（含路程假）</a:t>
            </a:r>
            <a:endParaRPr lang="en-US" altLang="zh-CN" sz="2000" kern="0" dirty="0" smtClean="0">
              <a:solidFill>
                <a:schemeClr val="tx1"/>
              </a:solidFill>
              <a:latin typeface="+mn-ea"/>
              <a:ea typeface="+mn-ea"/>
            </a:endParaRPr>
          </a:p>
          <a:p>
            <a:pPr marL="419100" indent="-419100" defTabSz="1017588" eaLnBrk="0" hangingPunct="0">
              <a:lnSpc>
                <a:spcPct val="175000"/>
              </a:lnSpc>
              <a:spcBef>
                <a:spcPct val="20000"/>
              </a:spcBef>
              <a:buFontTx/>
              <a:buChar char="•"/>
              <a:defRPr/>
            </a:pPr>
            <a:r>
              <a:rPr lang="zh-CN" altLang="en-US" sz="2000" kern="0" dirty="0" smtClean="0">
                <a:solidFill>
                  <a:schemeClr val="tx1"/>
                </a:solidFill>
                <a:latin typeface="+mn-ea"/>
                <a:ea typeface="+mn-ea"/>
              </a:rPr>
              <a:t>病假</a:t>
            </a:r>
            <a:endParaRPr lang="en-US" altLang="zh-CN" sz="2000" kern="0" dirty="0" smtClean="0">
              <a:solidFill>
                <a:schemeClr val="tx1"/>
              </a:solidFill>
              <a:latin typeface="+mn-ea"/>
              <a:ea typeface="+mn-ea"/>
            </a:endParaRPr>
          </a:p>
          <a:p>
            <a:pPr marL="419100" indent="-419100" defTabSz="1017588" eaLnBrk="0" hangingPunct="0">
              <a:lnSpc>
                <a:spcPct val="175000"/>
              </a:lnSpc>
              <a:spcBef>
                <a:spcPct val="20000"/>
              </a:spcBef>
              <a:buFontTx/>
              <a:buChar char="•"/>
              <a:defRPr/>
            </a:pPr>
            <a:r>
              <a:rPr lang="zh-CN" altLang="en-US" sz="2000" kern="0" dirty="0" smtClean="0">
                <a:solidFill>
                  <a:schemeClr val="tx1"/>
                </a:solidFill>
                <a:latin typeface="+mn-ea"/>
                <a:ea typeface="+mn-ea"/>
              </a:rPr>
              <a:t>独生子女住院护理假（新增）</a:t>
            </a:r>
            <a:endParaRPr lang="en-US" altLang="zh-CN" sz="2000" kern="0" dirty="0" smtClean="0">
              <a:solidFill>
                <a:schemeClr val="tx1"/>
              </a:solidFill>
              <a:latin typeface="+mn-ea"/>
              <a:ea typeface="+mn-ea"/>
            </a:endParaRPr>
          </a:p>
          <a:p>
            <a:pPr marL="419100" indent="-419100" defTabSz="1017588" eaLnBrk="0" hangingPunct="0">
              <a:lnSpc>
                <a:spcPct val="175000"/>
              </a:lnSpc>
              <a:spcBef>
                <a:spcPct val="20000"/>
              </a:spcBef>
              <a:buFontTx/>
              <a:buChar char="•"/>
              <a:defRPr/>
            </a:pPr>
            <a:r>
              <a:rPr lang="zh-CN" altLang="en-US" sz="2000" kern="0" dirty="0" smtClean="0">
                <a:solidFill>
                  <a:schemeClr val="tx1"/>
                </a:solidFill>
                <a:latin typeface="+mn-ea"/>
                <a:ea typeface="+mn-ea"/>
              </a:rPr>
              <a:t>事假</a:t>
            </a:r>
            <a:endParaRPr lang="en-US" altLang="zh-CN" sz="2000" kern="0" dirty="0" smtClean="0">
              <a:solidFill>
                <a:schemeClr val="tx1"/>
              </a:solidFill>
              <a:latin typeface="+mn-ea"/>
              <a:ea typeface="+mn-ea"/>
            </a:endParaRPr>
          </a:p>
          <a:p>
            <a:pPr marL="419100" indent="-419100" defTabSz="1017588" eaLnBrk="0" hangingPunct="0">
              <a:lnSpc>
                <a:spcPct val="175000"/>
              </a:lnSpc>
              <a:spcBef>
                <a:spcPct val="20000"/>
              </a:spcBef>
              <a:buFontTx/>
              <a:buChar char="•"/>
              <a:defRPr/>
            </a:pPr>
            <a:r>
              <a:rPr lang="zh-CN" altLang="en-US" sz="2000" kern="0" dirty="0" smtClean="0">
                <a:solidFill>
                  <a:schemeClr val="tx1"/>
                </a:solidFill>
                <a:latin typeface="+mn-ea"/>
                <a:ea typeface="+mn-ea"/>
              </a:rPr>
              <a:t>工伤假</a:t>
            </a:r>
            <a:endParaRPr lang="en-US" altLang="zh-CN" sz="2000" kern="0" dirty="0" smtClean="0">
              <a:solidFill>
                <a:schemeClr val="tx1"/>
              </a:solidFill>
              <a:latin typeface="+mn-ea"/>
              <a:ea typeface="+mn-ea"/>
            </a:endParaRPr>
          </a:p>
        </p:txBody>
      </p:sp>
      <p:sp>
        <p:nvSpPr>
          <p:cNvPr id="24" name="Rectangle 3"/>
          <p:cNvSpPr txBox="1">
            <a:spLocks noChangeArrowheads="1"/>
          </p:cNvSpPr>
          <p:nvPr/>
        </p:nvSpPr>
        <p:spPr bwMode="auto">
          <a:xfrm>
            <a:off x="5011058" y="1102746"/>
            <a:ext cx="3124200" cy="4267200"/>
          </a:xfrm>
          <a:prstGeom prst="rect">
            <a:avLst/>
          </a:prstGeom>
          <a:noFill/>
          <a:ln w="9525">
            <a:noFill/>
            <a:miter lim="800000"/>
            <a:headEnd/>
            <a:tailEnd/>
          </a:ln>
        </p:spPr>
        <p:txBody>
          <a:bodyPr lIns="101804" tIns="50902" rIns="101804" bIns="50902"/>
          <a:lstStyle/>
          <a:p>
            <a:pPr marL="419100" indent="-419100" defTabSz="1017588" eaLnBrk="0" hangingPunct="0">
              <a:lnSpc>
                <a:spcPct val="175000"/>
              </a:lnSpc>
              <a:spcBef>
                <a:spcPct val="20000"/>
              </a:spcBef>
              <a:buFontTx/>
              <a:buChar char="•"/>
              <a:defRPr/>
            </a:pPr>
            <a:r>
              <a:rPr lang="zh-CN" altLang="en-US" sz="2000" b="0" kern="0" dirty="0" smtClean="0">
                <a:solidFill>
                  <a:schemeClr val="tx1"/>
                </a:solidFill>
                <a:latin typeface="+mn-ea"/>
              </a:rPr>
              <a:t>产前检查假</a:t>
            </a:r>
            <a:endParaRPr lang="en-US" altLang="zh-CN" sz="2000" b="0" kern="0" dirty="0" smtClean="0">
              <a:solidFill>
                <a:schemeClr val="tx1"/>
              </a:solidFill>
              <a:latin typeface="+mn-ea"/>
            </a:endParaRPr>
          </a:p>
          <a:p>
            <a:pPr marL="419100" indent="-419100" defTabSz="1017588" eaLnBrk="0" hangingPunct="0">
              <a:lnSpc>
                <a:spcPct val="175000"/>
              </a:lnSpc>
              <a:spcBef>
                <a:spcPct val="20000"/>
              </a:spcBef>
              <a:buFontTx/>
              <a:buChar char="•"/>
              <a:defRPr/>
            </a:pPr>
            <a:r>
              <a:rPr lang="zh-CN" altLang="en-US" sz="2000" b="0" kern="0" dirty="0" smtClean="0">
                <a:solidFill>
                  <a:schemeClr val="tx1"/>
                </a:solidFill>
                <a:latin typeface="+mn-ea"/>
              </a:rPr>
              <a:t>产假</a:t>
            </a:r>
            <a:endParaRPr lang="en-US" altLang="zh-CN" sz="2000" b="0" kern="0" dirty="0" smtClean="0">
              <a:solidFill>
                <a:schemeClr val="tx1"/>
              </a:solidFill>
              <a:latin typeface="+mn-ea"/>
            </a:endParaRPr>
          </a:p>
          <a:p>
            <a:pPr marL="419100" indent="-419100" defTabSz="1017588" eaLnBrk="0" hangingPunct="0">
              <a:lnSpc>
                <a:spcPct val="175000"/>
              </a:lnSpc>
              <a:spcBef>
                <a:spcPct val="20000"/>
              </a:spcBef>
              <a:buFontTx/>
              <a:buChar char="•"/>
              <a:defRPr/>
            </a:pPr>
            <a:r>
              <a:rPr lang="zh-CN" altLang="en-US" sz="2000" b="0" kern="0" dirty="0" smtClean="0">
                <a:solidFill>
                  <a:schemeClr val="tx1"/>
                </a:solidFill>
                <a:latin typeface="+mn-ea"/>
              </a:rPr>
              <a:t>产假补充事假</a:t>
            </a:r>
            <a:endParaRPr lang="en-US" altLang="zh-CN" sz="2000" b="0" kern="0" dirty="0" smtClean="0">
              <a:solidFill>
                <a:schemeClr val="tx1"/>
              </a:solidFill>
              <a:latin typeface="+mn-ea"/>
            </a:endParaRPr>
          </a:p>
          <a:p>
            <a:pPr marL="419100" indent="-419100" defTabSz="1017588" eaLnBrk="0" hangingPunct="0">
              <a:lnSpc>
                <a:spcPct val="175000"/>
              </a:lnSpc>
              <a:spcBef>
                <a:spcPct val="20000"/>
              </a:spcBef>
              <a:buFontTx/>
              <a:buChar char="•"/>
              <a:defRPr/>
            </a:pPr>
            <a:r>
              <a:rPr lang="zh-CN" altLang="en-US" sz="2000" b="0" kern="0" dirty="0" smtClean="0">
                <a:solidFill>
                  <a:schemeClr val="tx1"/>
                </a:solidFill>
                <a:latin typeface="+mn-ea"/>
              </a:rPr>
              <a:t>哺乳假</a:t>
            </a:r>
            <a:endParaRPr lang="en-US" altLang="zh-CN" sz="2000" b="0" kern="0" dirty="0" smtClean="0">
              <a:solidFill>
                <a:schemeClr val="tx1"/>
              </a:solidFill>
              <a:latin typeface="+mn-ea"/>
            </a:endParaRPr>
          </a:p>
          <a:p>
            <a:pPr marL="419100" indent="-419100" defTabSz="1017588" eaLnBrk="0" hangingPunct="0">
              <a:lnSpc>
                <a:spcPct val="175000"/>
              </a:lnSpc>
              <a:spcBef>
                <a:spcPct val="20000"/>
              </a:spcBef>
              <a:buFontTx/>
              <a:buChar char="•"/>
              <a:defRPr/>
            </a:pPr>
            <a:r>
              <a:rPr lang="zh-CN" altLang="en-US" sz="2000" b="0" kern="0" dirty="0" smtClean="0">
                <a:solidFill>
                  <a:schemeClr val="tx1"/>
                </a:solidFill>
                <a:latin typeface="+mn-ea"/>
              </a:rPr>
              <a:t>生育护理假</a:t>
            </a:r>
            <a:endParaRPr lang="en-US" altLang="zh-CN" sz="2000" b="0" kern="0" dirty="0" smtClean="0">
              <a:solidFill>
                <a:schemeClr val="tx1"/>
              </a:solidFill>
              <a:latin typeface="+mn-ea"/>
            </a:endParaRPr>
          </a:p>
          <a:p>
            <a:pPr marL="419100" indent="-419100" defTabSz="1017588" eaLnBrk="0" hangingPunct="0">
              <a:lnSpc>
                <a:spcPct val="175000"/>
              </a:lnSpc>
              <a:spcBef>
                <a:spcPct val="20000"/>
              </a:spcBef>
              <a:buFontTx/>
              <a:buChar char="•"/>
              <a:defRPr/>
            </a:pPr>
            <a:r>
              <a:rPr lang="zh-CN" altLang="en-US" sz="2000" b="0" kern="0" dirty="0" smtClean="0">
                <a:solidFill>
                  <a:schemeClr val="tx1"/>
                </a:solidFill>
                <a:latin typeface="+mn-ea"/>
              </a:rPr>
              <a:t>计划生育假</a:t>
            </a:r>
          </a:p>
        </p:txBody>
      </p:sp>
      <p:sp>
        <p:nvSpPr>
          <p:cNvPr id="7" name="TextBox 6"/>
          <p:cNvSpPr txBox="1"/>
          <p:nvPr/>
        </p:nvSpPr>
        <p:spPr>
          <a:xfrm>
            <a:off x="1505855" y="5919475"/>
            <a:ext cx="7924800" cy="923330"/>
          </a:xfrm>
          <a:prstGeom prst="rect">
            <a:avLst/>
          </a:prstGeom>
          <a:noFill/>
        </p:spPr>
        <p:txBody>
          <a:bodyPr wrap="square" rtlCol="0">
            <a:spAutoFit/>
          </a:bodyPr>
          <a:lstStyle/>
          <a:p>
            <a:r>
              <a:rPr lang="zh-CN" altLang="en-US" sz="1800" dirty="0" smtClean="0">
                <a:solidFill>
                  <a:srgbClr val="0000CC"/>
                </a:solidFill>
              </a:rPr>
              <a:t>备注：</a:t>
            </a:r>
            <a:endParaRPr lang="en-US" altLang="zh-CN" sz="1800" dirty="0" smtClean="0">
              <a:solidFill>
                <a:srgbClr val="0000CC"/>
              </a:solidFill>
            </a:endParaRPr>
          </a:p>
          <a:p>
            <a:r>
              <a:rPr lang="zh-CN" altLang="en-US" sz="1800" dirty="0" smtClean="0">
                <a:solidFill>
                  <a:srgbClr val="0000CC"/>
                </a:solidFill>
              </a:rPr>
              <a:t>关于婚假、护理假、产假政策，已根据河南省人大常委会修订</a:t>
            </a:r>
            <a:r>
              <a:rPr lang="en-US" altLang="zh-CN" sz="1800" dirty="0" smtClean="0">
                <a:solidFill>
                  <a:srgbClr val="0000CC"/>
                </a:solidFill>
              </a:rPr>
              <a:t>《</a:t>
            </a:r>
            <a:r>
              <a:rPr lang="zh-CN" altLang="en-US" sz="1800" dirty="0" smtClean="0">
                <a:solidFill>
                  <a:srgbClr val="0000CC"/>
                </a:solidFill>
              </a:rPr>
              <a:t>河南省人口与计划生育条例</a:t>
            </a:r>
            <a:r>
              <a:rPr lang="en-US" altLang="zh-CN" sz="1800" dirty="0" smtClean="0">
                <a:solidFill>
                  <a:srgbClr val="0000CC"/>
                </a:solidFill>
              </a:rPr>
              <a:t>》</a:t>
            </a:r>
            <a:r>
              <a:rPr lang="zh-CN" altLang="en-US" sz="1800" dirty="0" smtClean="0">
                <a:solidFill>
                  <a:srgbClr val="0000CC"/>
                </a:solidFill>
              </a:rPr>
              <a:t>修订。</a:t>
            </a:r>
          </a:p>
        </p:txBody>
      </p:sp>
    </p:spTree>
    <p:extLst>
      <p:ext uri="{BB962C8B-B14F-4D97-AF65-F5344CB8AC3E}">
        <p14:creationId xmlns:p14="http://schemas.microsoft.com/office/powerpoint/2010/main" xmlns="" val="2822084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1760"/>
                                        </p:tgtEl>
                                        <p:attrNameLst>
                                          <p:attrName>style.visibility</p:attrName>
                                        </p:attrNameLst>
                                      </p:cBhvr>
                                      <p:to>
                                        <p:strVal val="visible"/>
                                      </p:to>
                                    </p:set>
                                    <p:anim calcmode="lin" valueType="num">
                                      <p:cBhvr additive="base">
                                        <p:cTn id="7" dur="500" fill="hold"/>
                                        <p:tgtEl>
                                          <p:spTgt spid="31760"/>
                                        </p:tgtEl>
                                        <p:attrNameLst>
                                          <p:attrName>ppt_x</p:attrName>
                                        </p:attrNameLst>
                                      </p:cBhvr>
                                      <p:tavLst>
                                        <p:tav tm="0">
                                          <p:val>
                                            <p:strVal val="#ppt_x"/>
                                          </p:val>
                                        </p:tav>
                                        <p:tav tm="100000">
                                          <p:val>
                                            <p:strVal val="#ppt_x"/>
                                          </p:val>
                                        </p:tav>
                                      </p:tavLst>
                                    </p:anim>
                                    <p:anim calcmode="lin" valueType="num">
                                      <p:cBhvr additive="base">
                                        <p:cTn id="8" dur="500" fill="hold"/>
                                        <p:tgtEl>
                                          <p:spTgt spid="317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20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0" grpId="0"/>
      <p:bldP spid="7"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8"/>
          <p:cNvSpPr txBox="1">
            <a:spLocks noChangeArrowheads="1"/>
          </p:cNvSpPr>
          <p:nvPr/>
        </p:nvSpPr>
        <p:spPr bwMode="auto">
          <a:xfrm>
            <a:off x="245533" y="766763"/>
            <a:ext cx="4309533" cy="461665"/>
          </a:xfrm>
          <a:prstGeom prst="rect">
            <a:avLst/>
          </a:prstGeom>
          <a:noFill/>
          <a:ln w="9525">
            <a:noFill/>
            <a:miter lim="800000"/>
            <a:headEnd/>
            <a:tailEnd/>
          </a:ln>
        </p:spPr>
        <p:txBody>
          <a:bodyPr wrap="square">
            <a:spAutoFit/>
          </a:bodyPr>
          <a:lstStyle/>
          <a:p>
            <a:pPr defTabSz="1017588">
              <a:spcBef>
                <a:spcPct val="50000"/>
              </a:spcBef>
            </a:pPr>
            <a:r>
              <a:rPr lang="zh-CN" altLang="en-US" sz="2400" dirty="0">
                <a:solidFill>
                  <a:schemeClr val="tx1"/>
                </a:solidFill>
                <a:latin typeface="微软雅黑" pitchFamily="34" charset="-122"/>
              </a:rPr>
              <a:t>假务政策介绍</a:t>
            </a:r>
          </a:p>
        </p:txBody>
      </p:sp>
      <p:sp>
        <p:nvSpPr>
          <p:cNvPr id="7" name="圆角矩形 6"/>
          <p:cNvSpPr/>
          <p:nvPr/>
        </p:nvSpPr>
        <p:spPr bwMode="auto">
          <a:xfrm>
            <a:off x="285231" y="2440078"/>
            <a:ext cx="9525000" cy="1829248"/>
          </a:xfrm>
          <a:prstGeom prst="roundRect">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1017588">
              <a:defRPr/>
            </a:pPr>
            <a:endParaRPr lang="zh-CN" altLang="en-US" sz="1800">
              <a:solidFill>
                <a:schemeClr val="tx1"/>
              </a:solidFill>
              <a:latin typeface="Arial" charset="0"/>
              <a:ea typeface="SimSun" pitchFamily="2" charset="-122"/>
            </a:endParaRPr>
          </a:p>
        </p:txBody>
      </p:sp>
      <p:sp>
        <p:nvSpPr>
          <p:cNvPr id="31748" name="TextBox 7"/>
          <p:cNvSpPr txBox="1">
            <a:spLocks noChangeArrowheads="1"/>
          </p:cNvSpPr>
          <p:nvPr/>
        </p:nvSpPr>
        <p:spPr bwMode="auto">
          <a:xfrm>
            <a:off x="311509" y="2506158"/>
            <a:ext cx="1485741" cy="1664732"/>
          </a:xfrm>
          <a:prstGeom prst="rect">
            <a:avLst/>
          </a:prstGeom>
          <a:noFill/>
          <a:ln w="9525">
            <a:noFill/>
            <a:miter lim="800000"/>
            <a:headEnd/>
            <a:tailEnd/>
          </a:ln>
        </p:spPr>
        <p:txBody>
          <a:bodyPr anchor="ctr" anchorCtr="1"/>
          <a:lstStyle/>
          <a:p>
            <a:r>
              <a:rPr lang="zh-CN" altLang="en-US" sz="1800" dirty="0" smtClean="0">
                <a:solidFill>
                  <a:schemeClr val="tx1"/>
                </a:solidFill>
              </a:rPr>
              <a:t>婚假、丧假、产前检查假、计划生育假和年休假</a:t>
            </a:r>
            <a:endParaRPr lang="zh-CN" altLang="en-US" sz="1800" b="1" dirty="0">
              <a:solidFill>
                <a:schemeClr val="tx1"/>
              </a:solidFill>
              <a:latin typeface="微软雅黑" pitchFamily="34" charset="-122"/>
              <a:ea typeface="微软雅黑" pitchFamily="34" charset="-122"/>
            </a:endParaRPr>
          </a:p>
        </p:txBody>
      </p:sp>
      <p:sp>
        <p:nvSpPr>
          <p:cNvPr id="31749" name="矩形 9"/>
          <p:cNvSpPr>
            <a:spLocks noChangeArrowheads="1"/>
          </p:cNvSpPr>
          <p:nvPr/>
        </p:nvSpPr>
        <p:spPr bwMode="auto">
          <a:xfrm>
            <a:off x="1873450" y="2844812"/>
            <a:ext cx="8229600" cy="873957"/>
          </a:xfrm>
          <a:prstGeom prst="rect">
            <a:avLst/>
          </a:prstGeom>
          <a:noFill/>
          <a:ln w="9525">
            <a:noFill/>
            <a:miter lim="800000"/>
            <a:headEnd/>
            <a:tailEnd/>
          </a:ln>
        </p:spPr>
        <p:txBody>
          <a:bodyPr wrap="square">
            <a:spAutoFit/>
          </a:bodyPr>
          <a:lstStyle/>
          <a:p>
            <a:pPr>
              <a:lnSpc>
                <a:spcPct val="150000"/>
              </a:lnSpc>
            </a:pPr>
            <a:r>
              <a:rPr lang="zh-CN" altLang="en-US" sz="1800" dirty="0" smtClean="0">
                <a:solidFill>
                  <a:schemeClr val="tx1"/>
                </a:solidFill>
                <a:latin typeface="微软雅黑" pitchFamily="34" charset="-122"/>
                <a:ea typeface="微软雅黑" pitchFamily="34" charset="-122"/>
              </a:rPr>
              <a:t>年薪制员工：</a:t>
            </a:r>
            <a:r>
              <a:rPr lang="zh-CN" altLang="en-US" sz="1800" dirty="0" smtClean="0">
                <a:solidFill>
                  <a:schemeClr val="tx1"/>
                </a:solidFill>
              </a:rPr>
              <a:t>工资正常发放</a:t>
            </a:r>
            <a:r>
              <a:rPr lang="zh-CN" altLang="en-US" sz="1800" dirty="0" smtClean="0">
                <a:solidFill>
                  <a:schemeClr val="tx1"/>
                </a:solidFill>
                <a:latin typeface="微软雅黑" pitchFamily="34" charset="-122"/>
                <a:ea typeface="微软雅黑" pitchFamily="34" charset="-122"/>
              </a:rPr>
              <a:t>；</a:t>
            </a:r>
            <a:endParaRPr lang="zh-CN" altLang="en-US" sz="1800" dirty="0">
              <a:solidFill>
                <a:schemeClr val="tx1"/>
              </a:solidFill>
              <a:latin typeface="微软雅黑" pitchFamily="34" charset="-122"/>
              <a:ea typeface="微软雅黑" pitchFamily="34" charset="-122"/>
            </a:endParaRPr>
          </a:p>
          <a:p>
            <a:pPr>
              <a:lnSpc>
                <a:spcPct val="150000"/>
              </a:lnSpc>
            </a:pPr>
            <a:r>
              <a:rPr lang="zh-CN" altLang="en-US" sz="1800" dirty="0" smtClean="0">
                <a:solidFill>
                  <a:schemeClr val="tx1"/>
                </a:solidFill>
                <a:latin typeface="微软雅黑" pitchFamily="34" charset="-122"/>
                <a:ea typeface="微软雅黑" pitchFamily="34" charset="-122"/>
              </a:rPr>
              <a:t>非年薪</a:t>
            </a:r>
            <a:r>
              <a:rPr lang="zh-CN" altLang="en-US" sz="1800" dirty="0">
                <a:solidFill>
                  <a:schemeClr val="tx1"/>
                </a:solidFill>
                <a:latin typeface="微软雅黑" pitchFamily="34" charset="-122"/>
                <a:ea typeface="微软雅黑" pitchFamily="34" charset="-122"/>
              </a:rPr>
              <a:t>制员工</a:t>
            </a:r>
            <a:r>
              <a:rPr lang="zh-CN" altLang="en-US" sz="1800" dirty="0" smtClean="0">
                <a:solidFill>
                  <a:schemeClr val="tx1"/>
                </a:solidFill>
                <a:latin typeface="微软雅黑" pitchFamily="34" charset="-122"/>
                <a:ea typeface="微软雅黑" pitchFamily="34" charset="-122"/>
              </a:rPr>
              <a:t>：</a:t>
            </a:r>
            <a:r>
              <a:rPr lang="zh-CN" altLang="en-US" sz="1800" dirty="0" smtClean="0">
                <a:solidFill>
                  <a:schemeClr val="tx1"/>
                </a:solidFill>
              </a:rPr>
              <a:t>固定工资</a:t>
            </a:r>
            <a:r>
              <a:rPr lang="en-US" sz="1800" dirty="0" smtClean="0">
                <a:solidFill>
                  <a:schemeClr val="tx1"/>
                </a:solidFill>
              </a:rPr>
              <a:t>/21.75*</a:t>
            </a:r>
            <a:r>
              <a:rPr lang="zh-CN" altLang="en-US" sz="1800" dirty="0" smtClean="0">
                <a:solidFill>
                  <a:schemeClr val="tx1"/>
                </a:solidFill>
              </a:rPr>
              <a:t>休假天数</a:t>
            </a:r>
            <a:r>
              <a:rPr lang="en-US" sz="1800" dirty="0" smtClean="0">
                <a:solidFill>
                  <a:schemeClr val="tx1"/>
                </a:solidFill>
              </a:rPr>
              <a:t>+</a:t>
            </a:r>
            <a:r>
              <a:rPr lang="zh-CN" altLang="en-US" sz="1800" dirty="0" smtClean="0">
                <a:solidFill>
                  <a:schemeClr val="tx1"/>
                </a:solidFill>
              </a:rPr>
              <a:t>工时工资补贴标准</a:t>
            </a:r>
            <a:r>
              <a:rPr lang="en-US" sz="1800" dirty="0" smtClean="0">
                <a:solidFill>
                  <a:schemeClr val="tx1"/>
                </a:solidFill>
              </a:rPr>
              <a:t>*</a:t>
            </a:r>
            <a:r>
              <a:rPr lang="zh-CN" altLang="en-US" sz="1800" dirty="0" smtClean="0">
                <a:solidFill>
                  <a:schemeClr val="tx1"/>
                </a:solidFill>
              </a:rPr>
              <a:t>休假天数</a:t>
            </a:r>
            <a:r>
              <a:rPr lang="zh-CN" altLang="en-US" sz="1800" dirty="0" smtClean="0">
                <a:solidFill>
                  <a:schemeClr val="tx1"/>
                </a:solidFill>
                <a:latin typeface="微软雅黑" pitchFamily="34" charset="-122"/>
                <a:ea typeface="微软雅黑" pitchFamily="34" charset="-122"/>
              </a:rPr>
              <a:t>。</a:t>
            </a:r>
            <a:endParaRPr lang="zh-CN" altLang="en-US" sz="1800" dirty="0">
              <a:solidFill>
                <a:schemeClr val="tx1"/>
              </a:solidFill>
              <a:latin typeface="微软雅黑" pitchFamily="34" charset="-122"/>
              <a:ea typeface="微软雅黑" pitchFamily="34" charset="-122"/>
            </a:endParaRPr>
          </a:p>
        </p:txBody>
      </p:sp>
      <p:grpSp>
        <p:nvGrpSpPr>
          <p:cNvPr id="21" name="组合 20"/>
          <p:cNvGrpSpPr/>
          <p:nvPr/>
        </p:nvGrpSpPr>
        <p:grpSpPr>
          <a:xfrm>
            <a:off x="59960" y="1229194"/>
            <a:ext cx="10043090" cy="1173545"/>
            <a:chOff x="101600" y="2092185"/>
            <a:chExt cx="10043090" cy="1002646"/>
          </a:xfrm>
        </p:grpSpPr>
        <p:sp>
          <p:nvSpPr>
            <p:cNvPr id="11" name="圆角矩形 10"/>
            <p:cNvSpPr/>
            <p:nvPr/>
          </p:nvSpPr>
          <p:spPr bwMode="auto">
            <a:xfrm>
              <a:off x="330200" y="2155592"/>
              <a:ext cx="9525000" cy="939239"/>
            </a:xfrm>
            <a:prstGeom prst="roundRect">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1017588">
                <a:defRPr/>
              </a:pPr>
              <a:endParaRPr lang="zh-CN" altLang="en-US" sz="1800">
                <a:solidFill>
                  <a:schemeClr val="tx1"/>
                </a:solidFill>
                <a:latin typeface="Arial" charset="0"/>
                <a:ea typeface="SimSun" pitchFamily="2" charset="-122"/>
              </a:endParaRPr>
            </a:p>
          </p:txBody>
        </p:sp>
        <p:sp>
          <p:nvSpPr>
            <p:cNvPr id="31751" name="TextBox 11"/>
            <p:cNvSpPr txBox="1">
              <a:spLocks noChangeArrowheads="1"/>
            </p:cNvSpPr>
            <p:nvPr/>
          </p:nvSpPr>
          <p:spPr bwMode="auto">
            <a:xfrm>
              <a:off x="101600" y="2256631"/>
              <a:ext cx="1676400" cy="632309"/>
            </a:xfrm>
            <a:prstGeom prst="rect">
              <a:avLst/>
            </a:prstGeom>
            <a:noFill/>
            <a:ln w="9525">
              <a:noFill/>
              <a:miter lim="800000"/>
              <a:headEnd/>
              <a:tailEnd/>
            </a:ln>
          </p:spPr>
          <p:txBody>
            <a:bodyPr anchor="ctr" anchorCtr="1"/>
            <a:lstStyle/>
            <a:p>
              <a:pPr algn="ctr"/>
              <a:r>
                <a:rPr lang="zh-CN" altLang="en-US" sz="1800" b="1" dirty="0">
                  <a:solidFill>
                    <a:schemeClr val="tx1"/>
                  </a:solidFill>
                  <a:latin typeface="微软雅黑" pitchFamily="34" charset="-122"/>
                  <a:ea typeface="微软雅黑" pitchFamily="34" charset="-122"/>
                </a:rPr>
                <a:t>病假</a:t>
              </a:r>
            </a:p>
          </p:txBody>
        </p:sp>
        <p:sp>
          <p:nvSpPr>
            <p:cNvPr id="31752" name="矩形 12"/>
            <p:cNvSpPr>
              <a:spLocks noChangeArrowheads="1"/>
            </p:cNvSpPr>
            <p:nvPr/>
          </p:nvSpPr>
          <p:spPr bwMode="auto">
            <a:xfrm>
              <a:off x="1838890" y="2092185"/>
              <a:ext cx="8305800" cy="966364"/>
            </a:xfrm>
            <a:prstGeom prst="rect">
              <a:avLst/>
            </a:prstGeom>
            <a:noFill/>
            <a:ln w="9525">
              <a:noFill/>
              <a:miter lim="800000"/>
              <a:headEnd/>
              <a:tailEnd/>
            </a:ln>
          </p:spPr>
          <p:txBody>
            <a:bodyPr wrap="square">
              <a:spAutoFit/>
            </a:bodyPr>
            <a:lstStyle/>
            <a:p>
              <a:pPr>
                <a:lnSpc>
                  <a:spcPct val="125000"/>
                </a:lnSpc>
              </a:pPr>
              <a:r>
                <a:rPr lang="zh-CN" altLang="en-US" sz="1800" dirty="0">
                  <a:solidFill>
                    <a:schemeClr val="tx1"/>
                  </a:solidFill>
                  <a:latin typeface="微软雅黑" pitchFamily="34" charset="-122"/>
                  <a:ea typeface="微软雅黑" pitchFamily="34" charset="-122"/>
                </a:rPr>
                <a:t>年薪制员工</a:t>
              </a:r>
              <a:r>
                <a:rPr lang="zh-CN" altLang="en-US" sz="1800" dirty="0" smtClean="0">
                  <a:solidFill>
                    <a:schemeClr val="tx1"/>
                  </a:solidFill>
                  <a:latin typeface="微软雅黑" pitchFamily="34" charset="-122"/>
                  <a:ea typeface="微软雅黑" pitchFamily="34" charset="-122"/>
                </a:rPr>
                <a:t>：</a:t>
              </a:r>
              <a:r>
                <a:rPr lang="zh-CN" altLang="en-US" sz="1800" dirty="0" smtClean="0">
                  <a:solidFill>
                    <a:schemeClr val="tx1"/>
                  </a:solidFill>
                </a:rPr>
                <a:t>月标准工资</a:t>
              </a:r>
              <a:r>
                <a:rPr lang="en-US" sz="1800" dirty="0" smtClean="0">
                  <a:solidFill>
                    <a:schemeClr val="tx1"/>
                  </a:solidFill>
                </a:rPr>
                <a:t>/21.75*</a:t>
              </a:r>
              <a:r>
                <a:rPr lang="zh-CN" altLang="en-US" sz="1800" dirty="0" smtClean="0">
                  <a:solidFill>
                    <a:schemeClr val="tx1"/>
                  </a:solidFill>
                </a:rPr>
                <a:t>休假天数</a:t>
              </a:r>
              <a:r>
                <a:rPr lang="en-US" sz="1800" dirty="0" smtClean="0">
                  <a:solidFill>
                    <a:schemeClr val="tx1"/>
                  </a:solidFill>
                </a:rPr>
                <a:t>*30%</a:t>
              </a:r>
              <a:r>
                <a:rPr lang="zh-CN" altLang="en-US" sz="1800" dirty="0" smtClean="0">
                  <a:solidFill>
                    <a:schemeClr val="tx1"/>
                  </a:solidFill>
                  <a:latin typeface="微软雅黑" pitchFamily="34" charset="-122"/>
                  <a:ea typeface="微软雅黑" pitchFamily="34" charset="-122"/>
                </a:rPr>
                <a:t>；</a:t>
              </a:r>
              <a:endParaRPr lang="en-US" altLang="zh-CN" sz="1800" dirty="0" smtClean="0">
                <a:solidFill>
                  <a:schemeClr val="tx1"/>
                </a:solidFill>
                <a:latin typeface="微软雅黑" pitchFamily="34" charset="-122"/>
                <a:ea typeface="微软雅黑" pitchFamily="34" charset="-122"/>
              </a:endParaRPr>
            </a:p>
            <a:p>
              <a:pPr>
                <a:lnSpc>
                  <a:spcPct val="125000"/>
                </a:lnSpc>
              </a:pPr>
              <a:r>
                <a:rPr lang="zh-CN" altLang="en-US" sz="1800" dirty="0" smtClean="0">
                  <a:solidFill>
                    <a:schemeClr val="tx1"/>
                  </a:solidFill>
                  <a:latin typeface="微软雅黑" pitchFamily="34" charset="-122"/>
                </a:rPr>
                <a:t>非年薪制员工：</a:t>
              </a:r>
              <a:r>
                <a:rPr lang="zh-CN" altLang="en-US" sz="1800" dirty="0" smtClean="0">
                  <a:solidFill>
                    <a:schemeClr val="tx1"/>
                  </a:solidFill>
                </a:rPr>
                <a:t>固定工资</a:t>
              </a:r>
              <a:r>
                <a:rPr lang="en-US" sz="1800" dirty="0" smtClean="0">
                  <a:solidFill>
                    <a:schemeClr val="tx1"/>
                  </a:solidFill>
                </a:rPr>
                <a:t>/21.75*</a:t>
              </a:r>
              <a:r>
                <a:rPr lang="zh-CN" altLang="en-US" sz="1800" dirty="0" smtClean="0">
                  <a:solidFill>
                    <a:schemeClr val="tx1"/>
                  </a:solidFill>
                </a:rPr>
                <a:t>休假天数</a:t>
              </a:r>
              <a:r>
                <a:rPr lang="en-US" sz="1800" dirty="0" smtClean="0">
                  <a:solidFill>
                    <a:schemeClr val="tx1"/>
                  </a:solidFill>
                </a:rPr>
                <a:t>*70%</a:t>
              </a:r>
              <a:r>
                <a:rPr lang="zh-CN" altLang="en-US" sz="1800" dirty="0" smtClean="0">
                  <a:solidFill>
                    <a:schemeClr val="tx1"/>
                  </a:solidFill>
                </a:rPr>
                <a:t>；</a:t>
              </a:r>
              <a:endParaRPr lang="en-US" altLang="zh-CN" sz="1800" dirty="0" smtClean="0">
                <a:solidFill>
                  <a:schemeClr val="tx1"/>
                </a:solidFill>
              </a:endParaRPr>
            </a:p>
            <a:p>
              <a:pPr>
                <a:lnSpc>
                  <a:spcPct val="125000"/>
                </a:lnSpc>
              </a:pPr>
              <a:r>
                <a:rPr lang="zh-CN" altLang="en-US" sz="1800" dirty="0" smtClean="0">
                  <a:solidFill>
                    <a:schemeClr val="tx1"/>
                  </a:solidFill>
                </a:rPr>
                <a:t>超过</a:t>
              </a:r>
              <a:r>
                <a:rPr lang="en-US" sz="1800" dirty="0" smtClean="0">
                  <a:solidFill>
                    <a:schemeClr val="tx1"/>
                  </a:solidFill>
                </a:rPr>
                <a:t>30</a:t>
              </a:r>
              <a:r>
                <a:rPr lang="zh-CN" altLang="en-US" sz="1800" dirty="0" smtClean="0">
                  <a:solidFill>
                    <a:schemeClr val="tx1"/>
                  </a:solidFill>
                </a:rPr>
                <a:t>天的病假，工资按郑州市最低工资标准的</a:t>
              </a:r>
              <a:r>
                <a:rPr lang="en-US" sz="1800" dirty="0" smtClean="0">
                  <a:solidFill>
                    <a:schemeClr val="tx1"/>
                  </a:solidFill>
                </a:rPr>
                <a:t>80%</a:t>
              </a:r>
              <a:r>
                <a:rPr lang="zh-CN" altLang="en-US" sz="1800" dirty="0" smtClean="0">
                  <a:solidFill>
                    <a:schemeClr val="tx1"/>
                  </a:solidFill>
                </a:rPr>
                <a:t>计发。</a:t>
              </a:r>
              <a:endParaRPr lang="zh-CN" altLang="en-US" sz="1800" dirty="0">
                <a:solidFill>
                  <a:schemeClr val="tx1"/>
                </a:solidFill>
                <a:latin typeface="微软雅黑" pitchFamily="34" charset="-122"/>
                <a:ea typeface="微软雅黑" pitchFamily="34" charset="-122"/>
              </a:endParaRPr>
            </a:p>
          </p:txBody>
        </p:sp>
      </p:grpSp>
      <p:sp>
        <p:nvSpPr>
          <p:cNvPr id="27" name="圆角矩形 26"/>
          <p:cNvSpPr/>
          <p:nvPr/>
        </p:nvSpPr>
        <p:spPr bwMode="auto">
          <a:xfrm>
            <a:off x="330200" y="4337244"/>
            <a:ext cx="9525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1017588">
              <a:defRPr/>
            </a:pPr>
            <a:endParaRPr lang="zh-CN" altLang="en-US" sz="1800">
              <a:solidFill>
                <a:schemeClr val="tx1"/>
              </a:solidFill>
              <a:latin typeface="Arial" charset="0"/>
              <a:ea typeface="SimSun" pitchFamily="2" charset="-122"/>
            </a:endParaRPr>
          </a:p>
        </p:txBody>
      </p:sp>
      <p:sp>
        <p:nvSpPr>
          <p:cNvPr id="31757" name="TextBox 27"/>
          <p:cNvSpPr txBox="1">
            <a:spLocks noChangeArrowheads="1"/>
          </p:cNvSpPr>
          <p:nvPr/>
        </p:nvSpPr>
        <p:spPr bwMode="auto">
          <a:xfrm>
            <a:off x="318195" y="4499509"/>
            <a:ext cx="1472367" cy="632309"/>
          </a:xfrm>
          <a:prstGeom prst="rect">
            <a:avLst/>
          </a:prstGeom>
          <a:noFill/>
          <a:ln w="9525">
            <a:noFill/>
            <a:miter lim="800000"/>
            <a:headEnd/>
            <a:tailEnd/>
          </a:ln>
        </p:spPr>
        <p:txBody>
          <a:bodyPr anchor="ctr" anchorCtr="1"/>
          <a:lstStyle/>
          <a:p>
            <a:r>
              <a:rPr lang="zh-CN" altLang="en-US" sz="1800" dirty="0" smtClean="0">
                <a:solidFill>
                  <a:schemeClr val="tx1"/>
                </a:solidFill>
              </a:rPr>
              <a:t>生育和独生子女父母住院护理假</a:t>
            </a:r>
            <a:endParaRPr lang="zh-CN" altLang="en-US" sz="1800" b="1" dirty="0">
              <a:solidFill>
                <a:schemeClr val="tx1"/>
              </a:solidFill>
              <a:latin typeface="微软雅黑" pitchFamily="34" charset="-122"/>
              <a:ea typeface="微软雅黑" pitchFamily="34" charset="-122"/>
            </a:endParaRPr>
          </a:p>
        </p:txBody>
      </p:sp>
      <p:sp>
        <p:nvSpPr>
          <p:cNvPr id="31758" name="矩形 28"/>
          <p:cNvSpPr>
            <a:spLocks noChangeArrowheads="1"/>
          </p:cNvSpPr>
          <p:nvPr/>
        </p:nvSpPr>
        <p:spPr bwMode="auto">
          <a:xfrm>
            <a:off x="1955800" y="4344014"/>
            <a:ext cx="8305800" cy="752770"/>
          </a:xfrm>
          <a:prstGeom prst="rect">
            <a:avLst/>
          </a:prstGeom>
          <a:noFill/>
          <a:ln w="9525">
            <a:noFill/>
            <a:miter lim="800000"/>
            <a:headEnd/>
            <a:tailEnd/>
          </a:ln>
        </p:spPr>
        <p:txBody>
          <a:bodyPr>
            <a:spAutoFit/>
          </a:bodyPr>
          <a:lstStyle/>
          <a:p>
            <a:pPr>
              <a:lnSpc>
                <a:spcPct val="125000"/>
              </a:lnSpc>
            </a:pPr>
            <a:r>
              <a:rPr lang="zh-CN" altLang="en-US" sz="1800" dirty="0" smtClean="0">
                <a:solidFill>
                  <a:schemeClr val="tx1"/>
                </a:solidFill>
                <a:latin typeface="微软雅黑" pitchFamily="34" charset="-122"/>
              </a:rPr>
              <a:t>年薪制员工：</a:t>
            </a:r>
            <a:r>
              <a:rPr lang="zh-CN" altLang="en-US" sz="1800" dirty="0" smtClean="0">
                <a:solidFill>
                  <a:schemeClr val="tx1"/>
                </a:solidFill>
              </a:rPr>
              <a:t>月标准工资</a:t>
            </a:r>
            <a:r>
              <a:rPr lang="en-US" sz="1800" dirty="0" smtClean="0">
                <a:solidFill>
                  <a:schemeClr val="tx1"/>
                </a:solidFill>
              </a:rPr>
              <a:t>/21.75*</a:t>
            </a:r>
            <a:r>
              <a:rPr lang="zh-CN" altLang="en-US" sz="1800" dirty="0" smtClean="0">
                <a:solidFill>
                  <a:schemeClr val="tx1"/>
                </a:solidFill>
              </a:rPr>
              <a:t>休假天数</a:t>
            </a:r>
            <a:r>
              <a:rPr lang="en-US" sz="1800" dirty="0" smtClean="0">
                <a:solidFill>
                  <a:schemeClr val="tx1"/>
                </a:solidFill>
              </a:rPr>
              <a:t>*40%</a:t>
            </a:r>
            <a:r>
              <a:rPr lang="zh-CN" altLang="en-US" sz="1800" dirty="0" smtClean="0">
                <a:solidFill>
                  <a:schemeClr val="tx1"/>
                </a:solidFill>
                <a:latin typeface="微软雅黑" pitchFamily="34" charset="-122"/>
              </a:rPr>
              <a:t>；</a:t>
            </a:r>
            <a:endParaRPr lang="en-US" altLang="zh-CN" sz="1800" dirty="0" smtClean="0">
              <a:solidFill>
                <a:schemeClr val="tx1"/>
              </a:solidFill>
              <a:latin typeface="微软雅黑" pitchFamily="34" charset="-122"/>
            </a:endParaRPr>
          </a:p>
          <a:p>
            <a:pPr>
              <a:lnSpc>
                <a:spcPct val="125000"/>
              </a:lnSpc>
            </a:pPr>
            <a:r>
              <a:rPr lang="zh-CN" altLang="en-US" sz="1800" dirty="0" smtClean="0">
                <a:solidFill>
                  <a:schemeClr val="tx1"/>
                </a:solidFill>
                <a:latin typeface="微软雅黑" pitchFamily="34" charset="-122"/>
              </a:rPr>
              <a:t>非年薪制员工：</a:t>
            </a:r>
            <a:r>
              <a:rPr lang="zh-CN" altLang="en-US" sz="1800" dirty="0" smtClean="0">
                <a:solidFill>
                  <a:schemeClr val="tx1"/>
                </a:solidFill>
              </a:rPr>
              <a:t>固定工资</a:t>
            </a:r>
            <a:r>
              <a:rPr lang="en-US" sz="1800" dirty="0" smtClean="0">
                <a:solidFill>
                  <a:schemeClr val="tx1"/>
                </a:solidFill>
              </a:rPr>
              <a:t>/21.75*</a:t>
            </a:r>
            <a:r>
              <a:rPr lang="zh-CN" altLang="en-US" sz="1800" dirty="0" smtClean="0">
                <a:solidFill>
                  <a:schemeClr val="tx1"/>
                </a:solidFill>
              </a:rPr>
              <a:t>休假天数。</a:t>
            </a:r>
            <a:endParaRPr lang="zh-CN" altLang="en-US" sz="1800" dirty="0">
              <a:solidFill>
                <a:schemeClr val="tx1"/>
              </a:solidFill>
              <a:latin typeface="微软雅黑" pitchFamily="34" charset="-122"/>
              <a:ea typeface="微软雅黑" pitchFamily="34" charset="-122"/>
            </a:endParaRPr>
          </a:p>
        </p:txBody>
      </p:sp>
      <p:sp>
        <p:nvSpPr>
          <p:cNvPr id="30" name="圆角矩形 29"/>
          <p:cNvSpPr/>
          <p:nvPr/>
        </p:nvSpPr>
        <p:spPr bwMode="auto">
          <a:xfrm>
            <a:off x="330200" y="5294821"/>
            <a:ext cx="9525000" cy="905470"/>
          </a:xfrm>
          <a:prstGeom prst="roundRect">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1017588">
              <a:defRPr/>
            </a:pPr>
            <a:endParaRPr lang="zh-CN" altLang="en-US" sz="1800">
              <a:solidFill>
                <a:schemeClr val="tx1"/>
              </a:solidFill>
              <a:latin typeface="Arial" charset="0"/>
              <a:ea typeface="SimSun" pitchFamily="2" charset="-122"/>
            </a:endParaRPr>
          </a:p>
        </p:txBody>
      </p:sp>
      <p:sp>
        <p:nvSpPr>
          <p:cNvPr id="31760" name="TextBox 30"/>
          <p:cNvSpPr txBox="1">
            <a:spLocks noChangeArrowheads="1"/>
          </p:cNvSpPr>
          <p:nvPr/>
        </p:nvSpPr>
        <p:spPr bwMode="auto">
          <a:xfrm>
            <a:off x="101600" y="5415582"/>
            <a:ext cx="1676400" cy="632309"/>
          </a:xfrm>
          <a:prstGeom prst="rect">
            <a:avLst/>
          </a:prstGeom>
          <a:noFill/>
          <a:ln w="9525">
            <a:noFill/>
            <a:miter lim="800000"/>
            <a:headEnd/>
            <a:tailEnd/>
          </a:ln>
        </p:spPr>
        <p:txBody>
          <a:bodyPr anchor="ctr" anchorCtr="1"/>
          <a:lstStyle/>
          <a:p>
            <a:r>
              <a:rPr lang="zh-CN" altLang="en-US" sz="1800" b="1" dirty="0">
                <a:solidFill>
                  <a:schemeClr val="tx1"/>
                </a:solidFill>
                <a:latin typeface="微软雅黑" pitchFamily="34" charset="-122"/>
                <a:ea typeface="微软雅黑" pitchFamily="34" charset="-122"/>
              </a:rPr>
              <a:t>产假</a:t>
            </a:r>
          </a:p>
        </p:txBody>
      </p:sp>
      <p:sp>
        <p:nvSpPr>
          <p:cNvPr id="31761" name="矩形 31"/>
          <p:cNvSpPr>
            <a:spLocks noChangeArrowheads="1"/>
          </p:cNvSpPr>
          <p:nvPr/>
        </p:nvSpPr>
        <p:spPr bwMode="auto">
          <a:xfrm>
            <a:off x="1879600" y="5507953"/>
            <a:ext cx="8382000" cy="507831"/>
          </a:xfrm>
          <a:prstGeom prst="rect">
            <a:avLst/>
          </a:prstGeom>
          <a:noFill/>
          <a:ln w="9525">
            <a:noFill/>
            <a:miter lim="800000"/>
            <a:headEnd/>
            <a:tailEnd/>
          </a:ln>
        </p:spPr>
        <p:txBody>
          <a:bodyPr wrap="square">
            <a:spAutoFit/>
          </a:bodyPr>
          <a:lstStyle/>
          <a:p>
            <a:pPr>
              <a:lnSpc>
                <a:spcPct val="150000"/>
              </a:lnSpc>
            </a:pPr>
            <a:r>
              <a:rPr lang="zh-CN" altLang="en-US" sz="1800" dirty="0" smtClean="0">
                <a:solidFill>
                  <a:schemeClr val="tx1"/>
                </a:solidFill>
              </a:rPr>
              <a:t>享受郑州市生育保险津贴</a:t>
            </a:r>
            <a:r>
              <a:rPr lang="zh-CN" altLang="en-US" sz="1800" dirty="0" smtClean="0">
                <a:solidFill>
                  <a:schemeClr val="tx1"/>
                </a:solidFill>
                <a:latin typeface="微软雅黑" pitchFamily="34" charset="-122"/>
                <a:ea typeface="微软雅黑" pitchFamily="34" charset="-122"/>
              </a:rPr>
              <a:t>。</a:t>
            </a:r>
            <a:endParaRPr lang="zh-CN" altLang="en-US" sz="1800" dirty="0">
              <a:solidFill>
                <a:schemeClr val="tx1"/>
              </a:solidFill>
              <a:latin typeface="微软雅黑" pitchFamily="34" charset="-122"/>
              <a:ea typeface="微软雅黑" pitchFamily="34" charset="-122"/>
            </a:endParaRPr>
          </a:p>
        </p:txBody>
      </p:sp>
      <p:cxnSp>
        <p:nvCxnSpPr>
          <p:cNvPr id="31762" name="直接连接符 20"/>
          <p:cNvCxnSpPr>
            <a:cxnSpLocks noChangeShapeType="1"/>
          </p:cNvCxnSpPr>
          <p:nvPr/>
        </p:nvCxnSpPr>
        <p:spPr bwMode="auto">
          <a:xfrm>
            <a:off x="1736360" y="1228428"/>
            <a:ext cx="0" cy="4800600"/>
          </a:xfrm>
          <a:prstGeom prst="line">
            <a:avLst/>
          </a:prstGeom>
          <a:noFill/>
          <a:ln w="19050" algn="ctr">
            <a:solidFill>
              <a:schemeClr val="tx1"/>
            </a:solidFill>
            <a:prstDash val="dash"/>
            <a:round/>
            <a:headEnd/>
            <a:tailEnd/>
          </a:ln>
        </p:spPr>
      </p:cxnSp>
      <p:sp>
        <p:nvSpPr>
          <p:cNvPr id="20" name="矩形 19"/>
          <p:cNvSpPr/>
          <p:nvPr/>
        </p:nvSpPr>
        <p:spPr>
          <a:xfrm>
            <a:off x="182521" y="71520"/>
            <a:ext cx="5128327" cy="688650"/>
          </a:xfrm>
          <a:prstGeom prst="rect">
            <a:avLst/>
          </a:prstGeom>
        </p:spPr>
        <p:txBody>
          <a:bodyPr wrap="none">
            <a:spAutoFit/>
          </a:bodyPr>
          <a:lstStyle/>
          <a:p>
            <a:pPr>
              <a:lnSpc>
                <a:spcPct val="155000"/>
              </a:lnSpc>
              <a:defRPr/>
            </a:pPr>
            <a:r>
              <a:rPr lang="en-US" altLang="zh-CN" sz="2500" dirty="0" smtClean="0">
                <a:solidFill>
                  <a:schemeClr val="bg1"/>
                </a:solidFill>
                <a:latin typeface="微软雅黑" pitchFamily="34" charset="-122"/>
              </a:rPr>
              <a:t>5.1    </a:t>
            </a:r>
            <a:r>
              <a:rPr lang="zh-CN" altLang="en-US" sz="2500" dirty="0" smtClean="0">
                <a:solidFill>
                  <a:schemeClr val="bg1"/>
                </a:solidFill>
                <a:latin typeface="微软雅黑" pitchFamily="34" charset="-122"/>
              </a:rPr>
              <a:t>社保及假务政策介绍（</a:t>
            </a:r>
            <a:r>
              <a:rPr lang="en-US" altLang="zh-CN" sz="2500" dirty="0" smtClean="0">
                <a:solidFill>
                  <a:schemeClr val="bg1"/>
                </a:solidFill>
                <a:latin typeface="微软雅黑" pitchFamily="34" charset="-122"/>
              </a:rPr>
              <a:t>3/4</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Tree>
    <p:extLst>
      <p:ext uri="{BB962C8B-B14F-4D97-AF65-F5344CB8AC3E}">
        <p14:creationId xmlns:p14="http://schemas.microsoft.com/office/powerpoint/2010/main" xmlns="" val="325927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748"/>
                                        </p:tgtEl>
                                        <p:attrNameLst>
                                          <p:attrName>style.visibility</p:attrName>
                                        </p:attrNameLst>
                                      </p:cBhvr>
                                      <p:to>
                                        <p:strVal val="visible"/>
                                      </p:to>
                                    </p:set>
                                    <p:anim calcmode="lin" valueType="num">
                                      <p:cBhvr additive="base">
                                        <p:cTn id="11" dur="500" fill="hold"/>
                                        <p:tgtEl>
                                          <p:spTgt spid="31748"/>
                                        </p:tgtEl>
                                        <p:attrNameLst>
                                          <p:attrName>ppt_x</p:attrName>
                                        </p:attrNameLst>
                                      </p:cBhvr>
                                      <p:tavLst>
                                        <p:tav tm="0">
                                          <p:val>
                                            <p:strVal val="#ppt_x"/>
                                          </p:val>
                                        </p:tav>
                                        <p:tav tm="100000">
                                          <p:val>
                                            <p:strVal val="#ppt_x"/>
                                          </p:val>
                                        </p:tav>
                                      </p:tavLst>
                                    </p:anim>
                                    <p:anim calcmode="lin" valueType="num">
                                      <p:cBhvr additive="base">
                                        <p:cTn id="12" dur="500" fill="hold"/>
                                        <p:tgtEl>
                                          <p:spTgt spid="317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749"/>
                                        </p:tgtEl>
                                        <p:attrNameLst>
                                          <p:attrName>style.visibility</p:attrName>
                                        </p:attrNameLst>
                                      </p:cBhvr>
                                      <p:to>
                                        <p:strVal val="visible"/>
                                      </p:to>
                                    </p:set>
                                    <p:anim calcmode="lin" valueType="num">
                                      <p:cBhvr additive="base">
                                        <p:cTn id="15" dur="500" fill="hold"/>
                                        <p:tgtEl>
                                          <p:spTgt spid="31749"/>
                                        </p:tgtEl>
                                        <p:attrNameLst>
                                          <p:attrName>ppt_x</p:attrName>
                                        </p:attrNameLst>
                                      </p:cBhvr>
                                      <p:tavLst>
                                        <p:tav tm="0">
                                          <p:val>
                                            <p:strVal val="#ppt_x"/>
                                          </p:val>
                                        </p:tav>
                                        <p:tav tm="100000">
                                          <p:val>
                                            <p:strVal val="#ppt_x"/>
                                          </p:val>
                                        </p:tav>
                                      </p:tavLst>
                                    </p:anim>
                                    <p:anim calcmode="lin" valueType="num">
                                      <p:cBhvr additive="base">
                                        <p:cTn id="16" dur="500" fill="hold"/>
                                        <p:tgtEl>
                                          <p:spTgt spid="3174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1757"/>
                                        </p:tgtEl>
                                        <p:attrNameLst>
                                          <p:attrName>style.visibility</p:attrName>
                                        </p:attrNameLst>
                                      </p:cBhvr>
                                      <p:to>
                                        <p:strVal val="visible"/>
                                      </p:to>
                                    </p:set>
                                    <p:anim calcmode="lin" valueType="num">
                                      <p:cBhvr additive="base">
                                        <p:cTn id="25" dur="500" fill="hold"/>
                                        <p:tgtEl>
                                          <p:spTgt spid="31757"/>
                                        </p:tgtEl>
                                        <p:attrNameLst>
                                          <p:attrName>ppt_x</p:attrName>
                                        </p:attrNameLst>
                                      </p:cBhvr>
                                      <p:tavLst>
                                        <p:tav tm="0">
                                          <p:val>
                                            <p:strVal val="#ppt_x"/>
                                          </p:val>
                                        </p:tav>
                                        <p:tav tm="100000">
                                          <p:val>
                                            <p:strVal val="#ppt_x"/>
                                          </p:val>
                                        </p:tav>
                                      </p:tavLst>
                                    </p:anim>
                                    <p:anim calcmode="lin" valueType="num">
                                      <p:cBhvr additive="base">
                                        <p:cTn id="26" dur="500" fill="hold"/>
                                        <p:tgtEl>
                                          <p:spTgt spid="3175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758"/>
                                        </p:tgtEl>
                                        <p:attrNameLst>
                                          <p:attrName>style.visibility</p:attrName>
                                        </p:attrNameLst>
                                      </p:cBhvr>
                                      <p:to>
                                        <p:strVal val="visible"/>
                                      </p:to>
                                    </p:set>
                                    <p:anim calcmode="lin" valueType="num">
                                      <p:cBhvr additive="base">
                                        <p:cTn id="29" dur="500" fill="hold"/>
                                        <p:tgtEl>
                                          <p:spTgt spid="31758"/>
                                        </p:tgtEl>
                                        <p:attrNameLst>
                                          <p:attrName>ppt_x</p:attrName>
                                        </p:attrNameLst>
                                      </p:cBhvr>
                                      <p:tavLst>
                                        <p:tav tm="0">
                                          <p:val>
                                            <p:strVal val="#ppt_x"/>
                                          </p:val>
                                        </p:tav>
                                        <p:tav tm="100000">
                                          <p:val>
                                            <p:strVal val="#ppt_x"/>
                                          </p:val>
                                        </p:tav>
                                      </p:tavLst>
                                    </p:anim>
                                    <p:anim calcmode="lin" valueType="num">
                                      <p:cBhvr additive="base">
                                        <p:cTn id="30" dur="500" fill="hold"/>
                                        <p:tgtEl>
                                          <p:spTgt spid="3175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760"/>
                                        </p:tgtEl>
                                        <p:attrNameLst>
                                          <p:attrName>style.visibility</p:attrName>
                                        </p:attrNameLst>
                                      </p:cBhvr>
                                      <p:to>
                                        <p:strVal val="visible"/>
                                      </p:to>
                                    </p:set>
                                    <p:anim calcmode="lin" valueType="num">
                                      <p:cBhvr additive="base">
                                        <p:cTn id="39" dur="500" fill="hold"/>
                                        <p:tgtEl>
                                          <p:spTgt spid="31760"/>
                                        </p:tgtEl>
                                        <p:attrNameLst>
                                          <p:attrName>ppt_x</p:attrName>
                                        </p:attrNameLst>
                                      </p:cBhvr>
                                      <p:tavLst>
                                        <p:tav tm="0">
                                          <p:val>
                                            <p:strVal val="#ppt_x"/>
                                          </p:val>
                                        </p:tav>
                                        <p:tav tm="100000">
                                          <p:val>
                                            <p:strVal val="#ppt_x"/>
                                          </p:val>
                                        </p:tav>
                                      </p:tavLst>
                                    </p:anim>
                                    <p:anim calcmode="lin" valueType="num">
                                      <p:cBhvr additive="base">
                                        <p:cTn id="40" dur="500" fill="hold"/>
                                        <p:tgtEl>
                                          <p:spTgt spid="3176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761"/>
                                        </p:tgtEl>
                                        <p:attrNameLst>
                                          <p:attrName>style.visibility</p:attrName>
                                        </p:attrNameLst>
                                      </p:cBhvr>
                                      <p:to>
                                        <p:strVal val="visible"/>
                                      </p:to>
                                    </p:set>
                                    <p:anim calcmode="lin" valueType="num">
                                      <p:cBhvr additive="base">
                                        <p:cTn id="43" dur="500" fill="hold"/>
                                        <p:tgtEl>
                                          <p:spTgt spid="31761"/>
                                        </p:tgtEl>
                                        <p:attrNameLst>
                                          <p:attrName>ppt_x</p:attrName>
                                        </p:attrNameLst>
                                      </p:cBhvr>
                                      <p:tavLst>
                                        <p:tav tm="0">
                                          <p:val>
                                            <p:strVal val="#ppt_x"/>
                                          </p:val>
                                        </p:tav>
                                        <p:tav tm="100000">
                                          <p:val>
                                            <p:strVal val="#ppt_x"/>
                                          </p:val>
                                        </p:tav>
                                      </p:tavLst>
                                    </p:anim>
                                    <p:anim calcmode="lin" valueType="num">
                                      <p:cBhvr additive="base">
                                        <p:cTn id="44" dur="500" fill="hold"/>
                                        <p:tgtEl>
                                          <p:spTgt spid="317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748" grpId="0"/>
      <p:bldP spid="31749" grpId="0"/>
      <p:bldP spid="27" grpId="0" animBg="1"/>
      <p:bldP spid="31757" grpId="0"/>
      <p:bldP spid="31758" grpId="0"/>
      <p:bldP spid="30" grpId="0" animBg="1"/>
      <p:bldP spid="31760" grpId="0"/>
      <p:bldP spid="317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2"/>
          <p:cNvSpPr>
            <a:spLocks noChangeArrowheads="1"/>
          </p:cNvSpPr>
          <p:nvPr/>
        </p:nvSpPr>
        <p:spPr bwMode="auto">
          <a:xfrm>
            <a:off x="482773" y="805301"/>
            <a:ext cx="8578100" cy="1077194"/>
          </a:xfrm>
          <a:prstGeom prst="rect">
            <a:avLst/>
          </a:prstGeom>
          <a:noFill/>
          <a:ln w="9525">
            <a:noFill/>
            <a:miter lim="800000"/>
            <a:headEnd/>
            <a:tailEnd/>
          </a:ln>
        </p:spPr>
        <p:txBody>
          <a:bodyPr wrap="square" lIns="91418" tIns="45708" rIns="91418" bIns="45708">
            <a:spAutoFit/>
          </a:bodyPr>
          <a:lstStyle/>
          <a:p>
            <a:pPr eaLnBrk="0" hangingPunct="0">
              <a:lnSpc>
                <a:spcPct val="200000"/>
              </a:lnSpc>
            </a:pPr>
            <a:r>
              <a:rPr lang="zh-CN" altLang="en-US" sz="3200" dirty="0" smtClean="0">
                <a:solidFill>
                  <a:srgbClr val="006699"/>
                </a:solidFill>
                <a:latin typeface="微软雅黑" pitchFamily="34" charset="-122"/>
              </a:rPr>
              <a:t>第一篇章    培训与发展</a:t>
            </a:r>
            <a:endParaRPr lang="en-US" altLang="zh-CN" sz="3200" dirty="0">
              <a:solidFill>
                <a:srgbClr val="006699"/>
              </a:solidFill>
            </a:endParaRPr>
          </a:p>
        </p:txBody>
      </p:sp>
      <p:sp>
        <p:nvSpPr>
          <p:cNvPr id="19459" name="Rectangle 2"/>
          <p:cNvSpPr>
            <a:spLocks noChangeArrowheads="1"/>
          </p:cNvSpPr>
          <p:nvPr/>
        </p:nvSpPr>
        <p:spPr bwMode="auto">
          <a:xfrm>
            <a:off x="574675" y="138113"/>
            <a:ext cx="4562590" cy="534987"/>
          </a:xfrm>
          <a:prstGeom prst="rect">
            <a:avLst/>
          </a:prstGeom>
          <a:noFill/>
          <a:ln w="9525">
            <a:noFill/>
            <a:miter lim="800000"/>
            <a:headEnd/>
            <a:tailEnd/>
          </a:ln>
        </p:spPr>
        <p:txBody>
          <a:bodyPr lIns="91418" tIns="45708" rIns="91418" bIns="45708"/>
          <a:lstStyle/>
          <a:p>
            <a:pPr defTabSz="1016000" eaLnBrk="0" hangingPunct="0">
              <a:buSzPct val="80000"/>
            </a:pPr>
            <a:r>
              <a:rPr lang="zh-CN" altLang="en-US" sz="2400" dirty="0">
                <a:solidFill>
                  <a:schemeClr val="bg1"/>
                </a:solidFill>
                <a:latin typeface="微软雅黑" pitchFamily="34" charset="-122"/>
              </a:rPr>
              <a:t> </a:t>
            </a:r>
            <a:r>
              <a:rPr lang="zh-CN" altLang="en-US" sz="2400" dirty="0" smtClean="0">
                <a:solidFill>
                  <a:schemeClr val="bg1"/>
                </a:solidFill>
                <a:latin typeface="微软雅黑" pitchFamily="34" charset="-122"/>
              </a:rPr>
              <a:t>目录</a:t>
            </a:r>
            <a:endParaRPr lang="zh-CN" altLang="en-US" sz="2400" dirty="0">
              <a:solidFill>
                <a:schemeClr val="bg1"/>
              </a:solidFill>
              <a:latin typeface="微软雅黑" pitchFamily="34" charset="-122"/>
            </a:endParaRPr>
          </a:p>
        </p:txBody>
      </p:sp>
      <p:sp>
        <p:nvSpPr>
          <p:cNvPr id="25607" name="Text Box 7"/>
          <p:cNvSpPr txBox="1">
            <a:spLocks noChangeArrowheads="1"/>
          </p:cNvSpPr>
          <p:nvPr/>
        </p:nvSpPr>
        <p:spPr bwMode="auto">
          <a:xfrm>
            <a:off x="801255" y="2211878"/>
            <a:ext cx="8174038" cy="1428071"/>
          </a:xfrm>
          <a:prstGeom prst="rect">
            <a:avLst/>
          </a:prstGeom>
          <a:noFill/>
          <a:ln>
            <a:noFill/>
          </a:ln>
          <a:effectLst>
            <a:prstShdw prst="shdw12">
              <a:schemeClr val="accent1">
                <a:gamma/>
                <a:shade val="60000"/>
                <a:invGamma/>
                <a:alpha val="50000"/>
              </a:schemeClr>
            </a:prstShdw>
          </a:effectLst>
          <a:extLst/>
        </p:spPr>
        <p:txBody>
          <a:bodyPr wrap="square" lIns="91429" tIns="45714" rIns="91429" bIns="45714">
            <a:spAutoFit/>
          </a:bodyPr>
          <a:lstStyle/>
          <a:p>
            <a:pPr>
              <a:lnSpc>
                <a:spcPct val="155000"/>
              </a:lnSpc>
              <a:defRPr/>
            </a:pPr>
            <a:r>
              <a:rPr lang="en-US" altLang="zh-CN" sz="2800" dirty="0" smtClean="0">
                <a:solidFill>
                  <a:srgbClr val="006699"/>
                </a:solidFill>
              </a:rPr>
              <a:t>1</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在岗员工培养模式</a:t>
            </a:r>
            <a:endParaRPr lang="en-US" altLang="zh-CN" sz="2800" dirty="0">
              <a:solidFill>
                <a:srgbClr val="006699"/>
              </a:solidFill>
            </a:endParaRPr>
          </a:p>
          <a:p>
            <a:pPr>
              <a:lnSpc>
                <a:spcPct val="155000"/>
              </a:lnSpc>
              <a:defRPr/>
            </a:pPr>
            <a:r>
              <a:rPr lang="en-US" altLang="zh-CN" sz="2800" dirty="0" smtClean="0">
                <a:solidFill>
                  <a:srgbClr val="006699"/>
                </a:solidFill>
              </a:rPr>
              <a:t>2</a:t>
            </a:r>
            <a:r>
              <a:rPr lang="zh-CN" altLang="en-US" sz="2800" dirty="0" smtClean="0">
                <a:solidFill>
                  <a:srgbClr val="006699"/>
                </a:solidFill>
              </a:rPr>
              <a:t>、</a:t>
            </a:r>
            <a:r>
              <a:rPr lang="en-US" altLang="zh-CN" sz="2800" dirty="0" smtClean="0">
                <a:solidFill>
                  <a:srgbClr val="006699"/>
                </a:solidFill>
              </a:rPr>
              <a:t>   </a:t>
            </a:r>
            <a:r>
              <a:rPr lang="zh-CN" altLang="en-US" sz="2800" dirty="0" smtClean="0">
                <a:solidFill>
                  <a:srgbClr val="006699"/>
                </a:solidFill>
              </a:rPr>
              <a:t>员工职业发展通道</a:t>
            </a:r>
          </a:p>
        </p:txBody>
      </p:sp>
      <p:pic>
        <p:nvPicPr>
          <p:cNvPr id="29698" name="Picture 2" descr="D:\Users\pengqf\Desktop\英雄联盟\QQ图片20150726134127.png"/>
          <p:cNvPicPr>
            <a:picLocks noChangeAspect="1" noChangeArrowheads="1"/>
          </p:cNvPicPr>
          <p:nvPr/>
        </p:nvPicPr>
        <p:blipFill>
          <a:blip r:embed="rId3" cstate="print"/>
          <a:srcRect/>
          <a:stretch>
            <a:fillRect/>
          </a:stretch>
        </p:blipFill>
        <p:spPr bwMode="auto">
          <a:xfrm>
            <a:off x="5191413" y="2700135"/>
            <a:ext cx="4533900" cy="292417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1077210" y="1689959"/>
            <a:ext cx="8323263" cy="1600200"/>
          </a:xfrm>
          <a:solidFill>
            <a:schemeClr val="accent1"/>
          </a:solidFill>
        </p:spPr>
        <p:txBody>
          <a:bodyPr>
            <a:spAutoFit/>
          </a:bodyPr>
          <a:lstStyle/>
          <a:p>
            <a:pPr marL="419100" indent="-419100" defTabSz="914400">
              <a:lnSpc>
                <a:spcPct val="150000"/>
              </a:lnSpc>
              <a:buFont typeface="Wingdings" pitchFamily="2" charset="2"/>
              <a:buChar char="n"/>
            </a:pPr>
            <a:r>
              <a:rPr lang="zh-CN" altLang="en-US" sz="2000" dirty="0" smtClean="0">
                <a:latin typeface="微软雅黑" pitchFamily="34" charset="-122"/>
                <a:ea typeface="微软雅黑" pitchFamily="34" charset="-122"/>
              </a:rPr>
              <a:t>工龄１年－１０年，可以休５天；</a:t>
            </a:r>
          </a:p>
          <a:p>
            <a:pPr marL="419100" indent="-419100" defTabSz="914400">
              <a:lnSpc>
                <a:spcPct val="150000"/>
              </a:lnSpc>
              <a:buFont typeface="Wingdings" pitchFamily="2" charset="2"/>
              <a:buChar char="n"/>
            </a:pPr>
            <a:r>
              <a:rPr lang="zh-CN" altLang="en-US" sz="2000" dirty="0" smtClean="0">
                <a:latin typeface="微软雅黑" pitchFamily="34" charset="-122"/>
                <a:ea typeface="微软雅黑" pitchFamily="34" charset="-122"/>
              </a:rPr>
              <a:t>工龄１０－２０年，可以休１０天；</a:t>
            </a:r>
          </a:p>
          <a:p>
            <a:pPr marL="419100" indent="-419100" defTabSz="914400">
              <a:lnSpc>
                <a:spcPct val="150000"/>
              </a:lnSpc>
              <a:buFont typeface="Wingdings" pitchFamily="2" charset="2"/>
              <a:buChar char="n"/>
            </a:pPr>
            <a:r>
              <a:rPr lang="zh-CN" altLang="en-US" sz="2000" dirty="0" smtClean="0">
                <a:latin typeface="微软雅黑" pitchFamily="34" charset="-122"/>
                <a:ea typeface="微软雅黑" pitchFamily="34" charset="-122"/>
              </a:rPr>
              <a:t>工龄２０年以上，可以休１５天。</a:t>
            </a:r>
          </a:p>
        </p:txBody>
      </p:sp>
      <p:sp>
        <p:nvSpPr>
          <p:cNvPr id="39939" name="Rectangle 3"/>
          <p:cNvSpPr>
            <a:spLocks noChangeArrowheads="1"/>
          </p:cNvSpPr>
          <p:nvPr/>
        </p:nvSpPr>
        <p:spPr bwMode="auto">
          <a:xfrm>
            <a:off x="294719" y="1020963"/>
            <a:ext cx="2743200" cy="476250"/>
          </a:xfrm>
          <a:prstGeom prst="rec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lIns="104324" tIns="52162" rIns="104324" bIns="52162">
            <a:spAutoFit/>
          </a:bodyPr>
          <a:lstStyle/>
          <a:p>
            <a:pPr defTabSz="1042988">
              <a:defRPr/>
            </a:pPr>
            <a:r>
              <a:rPr kumimoji="1" lang="zh-CN" altLang="en-US" sz="2400" b="1" dirty="0">
                <a:solidFill>
                  <a:schemeClr val="tx1"/>
                </a:solidFill>
                <a:latin typeface="微软雅黑" pitchFamily="34" charset="-122"/>
                <a:ea typeface="微软雅黑" pitchFamily="34" charset="-122"/>
              </a:rPr>
              <a:t>年休假：</a:t>
            </a:r>
          </a:p>
        </p:txBody>
      </p:sp>
      <p:sp>
        <p:nvSpPr>
          <p:cNvPr id="5" name="矩形 4"/>
          <p:cNvSpPr/>
          <p:nvPr/>
        </p:nvSpPr>
        <p:spPr>
          <a:xfrm>
            <a:off x="182521" y="71520"/>
            <a:ext cx="5128327" cy="688650"/>
          </a:xfrm>
          <a:prstGeom prst="rect">
            <a:avLst/>
          </a:prstGeom>
        </p:spPr>
        <p:txBody>
          <a:bodyPr wrap="none">
            <a:spAutoFit/>
          </a:bodyPr>
          <a:lstStyle/>
          <a:p>
            <a:pPr>
              <a:lnSpc>
                <a:spcPct val="155000"/>
              </a:lnSpc>
              <a:defRPr/>
            </a:pPr>
            <a:r>
              <a:rPr lang="en-US" altLang="zh-CN" sz="2500" dirty="0" smtClean="0">
                <a:solidFill>
                  <a:schemeClr val="bg1"/>
                </a:solidFill>
                <a:latin typeface="微软雅黑" pitchFamily="34" charset="-122"/>
              </a:rPr>
              <a:t>5.1    </a:t>
            </a:r>
            <a:r>
              <a:rPr lang="zh-CN" altLang="en-US" sz="2500" dirty="0" smtClean="0">
                <a:solidFill>
                  <a:schemeClr val="bg1"/>
                </a:solidFill>
                <a:latin typeface="微软雅黑" pitchFamily="34" charset="-122"/>
              </a:rPr>
              <a:t>社保及假务政策介绍（</a:t>
            </a:r>
            <a:r>
              <a:rPr lang="en-US" altLang="zh-CN" sz="2500" dirty="0" smtClean="0">
                <a:solidFill>
                  <a:schemeClr val="bg1"/>
                </a:solidFill>
                <a:latin typeface="微软雅黑" pitchFamily="34" charset="-122"/>
              </a:rPr>
              <a:t>4/4</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6" name="Rectangle 2"/>
          <p:cNvSpPr txBox="1">
            <a:spLocks noChangeArrowheads="1"/>
          </p:cNvSpPr>
          <p:nvPr/>
        </p:nvSpPr>
        <p:spPr>
          <a:xfrm>
            <a:off x="1109688" y="3974171"/>
            <a:ext cx="8323263" cy="1600200"/>
          </a:xfrm>
          <a:solidFill>
            <a:schemeClr val="accent1"/>
          </a:solidFill>
        </p:spPr>
        <p:txBody>
          <a:bodyPr>
            <a:spAutoFit/>
          </a:bodyPr>
          <a:lstStyle/>
          <a:p>
            <a:pPr marL="419100" lvl="0" indent="-419100" eaLnBrk="0" hangingPunct="0">
              <a:lnSpc>
                <a:spcPct val="150000"/>
              </a:lnSpc>
              <a:spcBef>
                <a:spcPct val="20000"/>
              </a:spcBef>
              <a:buFont typeface="Wingdings" pitchFamily="2" charset="2"/>
              <a:buChar char="n"/>
            </a:pPr>
            <a:r>
              <a:rPr lang="zh-CN" altLang="en-US" sz="2000" b="0" dirty="0" smtClean="0">
                <a:solidFill>
                  <a:schemeClr val="tx1"/>
                </a:solidFill>
              </a:rPr>
              <a:t>入司后依法进行婚姻登记的员工，可享受</a:t>
            </a:r>
            <a:r>
              <a:rPr lang="en-US" sz="2000" b="0" dirty="0" smtClean="0">
                <a:solidFill>
                  <a:schemeClr val="tx1"/>
                </a:solidFill>
              </a:rPr>
              <a:t>21</a:t>
            </a:r>
            <a:r>
              <a:rPr lang="zh-CN" altLang="en-US" sz="2000" b="0" dirty="0" smtClean="0">
                <a:solidFill>
                  <a:schemeClr val="tx1"/>
                </a:solidFill>
              </a:rPr>
              <a:t>天婚假；参加婚前医学检查的，可增加</a:t>
            </a:r>
            <a:r>
              <a:rPr lang="en-US" sz="2000" b="0" dirty="0" smtClean="0">
                <a:solidFill>
                  <a:schemeClr val="tx1"/>
                </a:solidFill>
              </a:rPr>
              <a:t>7</a:t>
            </a:r>
            <a:r>
              <a:rPr lang="zh-CN" altLang="en-US" sz="2000" b="0" dirty="0" smtClean="0">
                <a:solidFill>
                  <a:schemeClr val="tx1"/>
                </a:solidFill>
              </a:rPr>
              <a:t>天婚假。</a:t>
            </a:r>
            <a:endPar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
        <p:nvSpPr>
          <p:cNvPr id="7" name="Rectangle 3"/>
          <p:cNvSpPr>
            <a:spLocks noChangeArrowheads="1"/>
          </p:cNvSpPr>
          <p:nvPr/>
        </p:nvSpPr>
        <p:spPr bwMode="auto">
          <a:xfrm>
            <a:off x="327197" y="3305175"/>
            <a:ext cx="2743200" cy="476250"/>
          </a:xfrm>
          <a:prstGeom prst="rec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lIns="104324" tIns="52162" rIns="104324" bIns="52162">
            <a:spAutoFit/>
          </a:bodyPr>
          <a:lstStyle/>
          <a:p>
            <a:pPr defTabSz="1042988">
              <a:defRPr/>
            </a:pPr>
            <a:r>
              <a:rPr kumimoji="1" lang="zh-CN" altLang="en-US" sz="2400" b="1" dirty="0" smtClean="0">
                <a:solidFill>
                  <a:schemeClr val="tx1"/>
                </a:solidFill>
                <a:latin typeface="微软雅黑" pitchFamily="34" charset="-122"/>
                <a:ea typeface="微软雅黑" pitchFamily="34" charset="-122"/>
              </a:rPr>
              <a:t>婚假：</a:t>
            </a:r>
            <a:endParaRPr kumimoji="1" lang="zh-CN" altLang="en-US" sz="2400" b="1" dirty="0">
              <a:solidFill>
                <a:schemeClr val="tx1"/>
              </a:solidFill>
              <a:latin typeface="微软雅黑" pitchFamily="34" charset="-122"/>
              <a:ea typeface="微软雅黑" pitchFamily="34" charset="-122"/>
            </a:endParaRPr>
          </a:p>
        </p:txBody>
      </p:sp>
      <p:sp>
        <p:nvSpPr>
          <p:cNvPr id="10" name="Rectangle 2"/>
          <p:cNvSpPr txBox="1">
            <a:spLocks noChangeArrowheads="1"/>
          </p:cNvSpPr>
          <p:nvPr/>
        </p:nvSpPr>
        <p:spPr>
          <a:xfrm>
            <a:off x="1067216" y="5730519"/>
            <a:ext cx="8323263" cy="1600200"/>
          </a:xfrm>
          <a:solidFill>
            <a:schemeClr val="accent1"/>
          </a:solidFill>
        </p:spPr>
        <p:txBody>
          <a:bodyPr>
            <a:spAutoFit/>
          </a:bodyPr>
          <a:lstStyle/>
          <a:p>
            <a:pPr marL="419100" lvl="0" indent="-419100" eaLnBrk="0" hangingPunct="0">
              <a:lnSpc>
                <a:spcPct val="150000"/>
              </a:lnSpc>
              <a:spcBef>
                <a:spcPct val="20000"/>
              </a:spcBef>
              <a:buFont typeface="Wingdings" pitchFamily="2" charset="2"/>
              <a:buChar char="n"/>
            </a:pPr>
            <a:r>
              <a:rPr lang="zh-CN" altLang="en-US" sz="2000" b="0" dirty="0" smtClean="0">
                <a:solidFill>
                  <a:schemeClr val="tx1"/>
                </a:solidFill>
                <a:latin typeface="微软雅黑" pitchFamily="34" charset="-122"/>
              </a:rPr>
              <a:t>符合国家计划生育政策的女员工，产假</a:t>
            </a:r>
            <a:r>
              <a:rPr lang="en-US" altLang="zh-CN" sz="2000" b="0" dirty="0" smtClean="0">
                <a:solidFill>
                  <a:schemeClr val="tx1"/>
                </a:solidFill>
                <a:latin typeface="微软雅黑" pitchFamily="34" charset="-122"/>
              </a:rPr>
              <a:t>98</a:t>
            </a:r>
            <a:r>
              <a:rPr lang="zh-CN" altLang="en-US" sz="2000" b="0" dirty="0" smtClean="0">
                <a:solidFill>
                  <a:schemeClr val="tx1"/>
                </a:solidFill>
                <a:latin typeface="微软雅黑" pitchFamily="34" charset="-122"/>
              </a:rPr>
              <a:t>天</a:t>
            </a:r>
            <a:r>
              <a:rPr lang="en-US" altLang="zh-CN" sz="2000" b="0" dirty="0" smtClean="0">
                <a:solidFill>
                  <a:schemeClr val="tx1"/>
                </a:solidFill>
                <a:latin typeface="微软雅黑" pitchFamily="34" charset="-122"/>
              </a:rPr>
              <a:t>+3</a:t>
            </a:r>
            <a:r>
              <a:rPr lang="zh-CN" altLang="en-US" sz="2000" b="0" dirty="0" smtClean="0">
                <a:solidFill>
                  <a:schemeClr val="tx1"/>
                </a:solidFill>
                <a:latin typeface="微软雅黑" pitchFamily="34" charset="-122"/>
              </a:rPr>
              <a:t>个月。</a:t>
            </a:r>
            <a:endParaRPr kumimoji="0" lang="zh-CN" altLang="en-US" sz="20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sp>
        <p:nvSpPr>
          <p:cNvPr id="11" name="Rectangle 3"/>
          <p:cNvSpPr>
            <a:spLocks noChangeArrowheads="1"/>
          </p:cNvSpPr>
          <p:nvPr/>
        </p:nvSpPr>
        <p:spPr bwMode="auto">
          <a:xfrm>
            <a:off x="284725" y="5061523"/>
            <a:ext cx="2743200" cy="476250"/>
          </a:xfrm>
          <a:prstGeom prst="rect">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lIns="104324" tIns="52162" rIns="104324" bIns="52162">
            <a:spAutoFit/>
          </a:bodyPr>
          <a:lstStyle/>
          <a:p>
            <a:pPr defTabSz="1042988">
              <a:defRPr/>
            </a:pPr>
            <a:r>
              <a:rPr kumimoji="1" lang="zh-CN" altLang="en-US" sz="2400" b="1" dirty="0" smtClean="0">
                <a:solidFill>
                  <a:schemeClr val="tx1"/>
                </a:solidFill>
                <a:latin typeface="微软雅黑" pitchFamily="34" charset="-122"/>
                <a:ea typeface="微软雅黑" pitchFamily="34" charset="-122"/>
              </a:rPr>
              <a:t>婚假：</a:t>
            </a:r>
            <a:endParaRPr kumimoji="1" lang="zh-CN" altLang="en-US" sz="24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2773877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6"/>
          <p:cNvSpPr txBox="1">
            <a:spLocks noChangeArrowheads="1"/>
          </p:cNvSpPr>
          <p:nvPr/>
        </p:nvSpPr>
        <p:spPr bwMode="auto">
          <a:xfrm>
            <a:off x="561100" y="765705"/>
            <a:ext cx="6404956" cy="461665"/>
          </a:xfrm>
          <a:prstGeom prst="rect">
            <a:avLst/>
          </a:prstGeom>
          <a:noFill/>
          <a:ln w="9525">
            <a:noFill/>
            <a:miter lim="800000"/>
            <a:headEnd/>
            <a:tailEnd/>
          </a:ln>
        </p:spPr>
        <p:txBody>
          <a:bodyPr wrap="square">
            <a:spAutoFit/>
          </a:bodyPr>
          <a:lstStyle/>
          <a:p>
            <a:pPr defTabSz="1017588">
              <a:spcBef>
                <a:spcPct val="50000"/>
              </a:spcBef>
            </a:pPr>
            <a:r>
              <a:rPr lang="en-US" altLang="zh-CN" sz="2400" dirty="0" smtClean="0">
                <a:solidFill>
                  <a:schemeClr val="tx1"/>
                </a:solidFill>
                <a:latin typeface="微软雅黑" pitchFamily="34" charset="-122"/>
              </a:rPr>
              <a:t>HR</a:t>
            </a:r>
            <a:r>
              <a:rPr lang="zh-CN" altLang="en-US" sz="2400" dirty="0" smtClean="0">
                <a:solidFill>
                  <a:schemeClr val="tx1"/>
                </a:solidFill>
                <a:latin typeface="微软雅黑" pitchFamily="34" charset="-122"/>
              </a:rPr>
              <a:t>信息化服务：</a:t>
            </a:r>
            <a:r>
              <a:rPr lang="en-US" altLang="zh-CN" sz="2400" dirty="0" smtClean="0">
                <a:solidFill>
                  <a:schemeClr val="tx1"/>
                </a:solidFill>
                <a:latin typeface="微软雅黑" pitchFamily="34" charset="-122"/>
              </a:rPr>
              <a:t>EIP      </a:t>
            </a:r>
            <a:r>
              <a:rPr lang="zh-CN" altLang="en-US" sz="2400" dirty="0" smtClean="0">
                <a:solidFill>
                  <a:schemeClr val="tx1"/>
                </a:solidFill>
                <a:latin typeface="微软雅黑" pitchFamily="34" charset="-122"/>
              </a:rPr>
              <a:t>知识社区     人力之窗    </a:t>
            </a:r>
            <a:endParaRPr lang="zh-CN" altLang="en-US" sz="2400" dirty="0">
              <a:solidFill>
                <a:schemeClr val="tx1"/>
              </a:solidFill>
              <a:latin typeface="微软雅黑" pitchFamily="34" charset="-122"/>
            </a:endParaRPr>
          </a:p>
        </p:txBody>
      </p:sp>
      <p:sp>
        <p:nvSpPr>
          <p:cNvPr id="6" name="矩形 5"/>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有问题我该找谁？（</a:t>
            </a:r>
            <a:r>
              <a:rPr lang="en-US" altLang="zh-CN" sz="2500" dirty="0" smtClean="0">
                <a:solidFill>
                  <a:schemeClr val="bg1"/>
                </a:solidFill>
                <a:latin typeface="微软雅黑" pitchFamily="34" charset="-122"/>
              </a:rPr>
              <a:t>1/4</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10" name="右箭头 9"/>
          <p:cNvSpPr/>
          <p:nvPr/>
        </p:nvSpPr>
        <p:spPr bwMode="auto">
          <a:xfrm>
            <a:off x="3441460" y="897776"/>
            <a:ext cx="332509" cy="19950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charset="-122"/>
            </a:endParaRPr>
          </a:p>
        </p:txBody>
      </p:sp>
      <p:sp>
        <p:nvSpPr>
          <p:cNvPr id="12" name="右箭头 11"/>
          <p:cNvSpPr/>
          <p:nvPr/>
        </p:nvSpPr>
        <p:spPr bwMode="auto">
          <a:xfrm>
            <a:off x="5173270" y="914399"/>
            <a:ext cx="346364" cy="18565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charset="-122"/>
            </a:endParaRPr>
          </a:p>
        </p:txBody>
      </p:sp>
      <p:pic>
        <p:nvPicPr>
          <p:cNvPr id="70658" name="Picture 2"/>
          <p:cNvPicPr>
            <a:picLocks noChangeAspect="1" noChangeArrowheads="1"/>
          </p:cNvPicPr>
          <p:nvPr/>
        </p:nvPicPr>
        <p:blipFill>
          <a:blip r:embed="rId3" cstate="print"/>
          <a:srcRect/>
          <a:stretch>
            <a:fillRect/>
          </a:stretch>
        </p:blipFill>
        <p:spPr bwMode="auto">
          <a:xfrm>
            <a:off x="282575" y="1163782"/>
            <a:ext cx="9659447" cy="52203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6"/>
          <p:cNvSpPr txBox="1">
            <a:spLocks noChangeArrowheads="1"/>
          </p:cNvSpPr>
          <p:nvPr/>
        </p:nvSpPr>
        <p:spPr bwMode="auto">
          <a:xfrm>
            <a:off x="561100" y="765705"/>
            <a:ext cx="6404956" cy="461665"/>
          </a:xfrm>
          <a:prstGeom prst="rect">
            <a:avLst/>
          </a:prstGeom>
          <a:noFill/>
          <a:ln w="9525">
            <a:noFill/>
            <a:miter lim="800000"/>
            <a:headEnd/>
            <a:tailEnd/>
          </a:ln>
        </p:spPr>
        <p:txBody>
          <a:bodyPr wrap="square">
            <a:spAutoFit/>
          </a:bodyPr>
          <a:lstStyle/>
          <a:p>
            <a:pPr defTabSz="1017588">
              <a:spcBef>
                <a:spcPct val="50000"/>
              </a:spcBef>
            </a:pPr>
            <a:r>
              <a:rPr lang="en-US" altLang="zh-CN" sz="2400" dirty="0" smtClean="0">
                <a:solidFill>
                  <a:schemeClr val="tx1"/>
                </a:solidFill>
                <a:latin typeface="微软雅黑" pitchFamily="34" charset="-122"/>
              </a:rPr>
              <a:t>HR</a:t>
            </a:r>
            <a:r>
              <a:rPr lang="zh-CN" altLang="en-US" sz="2400" dirty="0" smtClean="0">
                <a:solidFill>
                  <a:schemeClr val="tx1"/>
                </a:solidFill>
                <a:latin typeface="微软雅黑" pitchFamily="34" charset="-122"/>
              </a:rPr>
              <a:t>信息化服务：</a:t>
            </a:r>
            <a:r>
              <a:rPr lang="en-US" altLang="zh-CN" sz="2400" dirty="0" smtClean="0">
                <a:solidFill>
                  <a:schemeClr val="tx1"/>
                </a:solidFill>
                <a:latin typeface="微软雅黑" pitchFamily="34" charset="-122"/>
              </a:rPr>
              <a:t>EIP      </a:t>
            </a:r>
            <a:r>
              <a:rPr lang="zh-CN" altLang="en-US" sz="2400" dirty="0" smtClean="0">
                <a:solidFill>
                  <a:schemeClr val="tx1"/>
                </a:solidFill>
                <a:latin typeface="微软雅黑" pitchFamily="34" charset="-122"/>
              </a:rPr>
              <a:t>知识社区     人力之窗    </a:t>
            </a:r>
            <a:endParaRPr lang="zh-CN" altLang="en-US" sz="2400" dirty="0">
              <a:solidFill>
                <a:schemeClr val="tx1"/>
              </a:solidFill>
              <a:latin typeface="微软雅黑" pitchFamily="34" charset="-122"/>
            </a:endParaRPr>
          </a:p>
        </p:txBody>
      </p:sp>
      <p:sp>
        <p:nvSpPr>
          <p:cNvPr id="6" name="矩形 5"/>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有问题我该找谁？（</a:t>
            </a:r>
            <a:r>
              <a:rPr lang="en-US" altLang="zh-CN" sz="2500" dirty="0" smtClean="0">
                <a:solidFill>
                  <a:schemeClr val="bg1"/>
                </a:solidFill>
                <a:latin typeface="微软雅黑" pitchFamily="34" charset="-122"/>
              </a:rPr>
              <a:t>2/4</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10" name="右箭头 9"/>
          <p:cNvSpPr/>
          <p:nvPr/>
        </p:nvSpPr>
        <p:spPr bwMode="auto">
          <a:xfrm>
            <a:off x="3441460" y="897776"/>
            <a:ext cx="332509" cy="19950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charset="-122"/>
            </a:endParaRPr>
          </a:p>
        </p:txBody>
      </p:sp>
      <p:sp>
        <p:nvSpPr>
          <p:cNvPr id="12" name="右箭头 11"/>
          <p:cNvSpPr/>
          <p:nvPr/>
        </p:nvSpPr>
        <p:spPr bwMode="auto">
          <a:xfrm>
            <a:off x="5173270" y="914399"/>
            <a:ext cx="346364" cy="18565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charset="-122"/>
            </a:endParaRPr>
          </a:p>
        </p:txBody>
      </p:sp>
      <p:pic>
        <p:nvPicPr>
          <p:cNvPr id="71682" name="Picture 2"/>
          <p:cNvPicPr>
            <a:picLocks noChangeAspect="1" noChangeArrowheads="1"/>
          </p:cNvPicPr>
          <p:nvPr/>
        </p:nvPicPr>
        <p:blipFill>
          <a:blip r:embed="rId3" cstate="print"/>
          <a:srcRect/>
          <a:stretch>
            <a:fillRect/>
          </a:stretch>
        </p:blipFill>
        <p:spPr bwMode="auto">
          <a:xfrm>
            <a:off x="315913" y="1135116"/>
            <a:ext cx="9945687" cy="5470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6"/>
          <p:cNvSpPr txBox="1">
            <a:spLocks noChangeArrowheads="1"/>
          </p:cNvSpPr>
          <p:nvPr/>
        </p:nvSpPr>
        <p:spPr bwMode="auto">
          <a:xfrm>
            <a:off x="434972" y="765705"/>
            <a:ext cx="6404956" cy="461665"/>
          </a:xfrm>
          <a:prstGeom prst="rect">
            <a:avLst/>
          </a:prstGeom>
          <a:noFill/>
          <a:ln w="9525">
            <a:noFill/>
            <a:miter lim="800000"/>
            <a:headEnd/>
            <a:tailEnd/>
          </a:ln>
        </p:spPr>
        <p:txBody>
          <a:bodyPr wrap="square">
            <a:spAutoFit/>
          </a:bodyPr>
          <a:lstStyle/>
          <a:p>
            <a:pPr defTabSz="1017588">
              <a:spcBef>
                <a:spcPct val="50000"/>
              </a:spcBef>
            </a:pPr>
            <a:r>
              <a:rPr lang="en-US" altLang="zh-CN" sz="2400" dirty="0" smtClean="0">
                <a:solidFill>
                  <a:schemeClr val="tx1"/>
                </a:solidFill>
                <a:latin typeface="微软雅黑" pitchFamily="34" charset="-122"/>
              </a:rPr>
              <a:t>HR</a:t>
            </a:r>
            <a:r>
              <a:rPr lang="zh-CN" altLang="en-US" sz="2400" dirty="0" smtClean="0">
                <a:solidFill>
                  <a:schemeClr val="tx1"/>
                </a:solidFill>
                <a:latin typeface="微软雅黑" pitchFamily="34" charset="-122"/>
              </a:rPr>
              <a:t>信息化服务：</a:t>
            </a:r>
            <a:r>
              <a:rPr lang="en-US" altLang="zh-CN" sz="2400" dirty="0" smtClean="0">
                <a:solidFill>
                  <a:schemeClr val="tx1"/>
                </a:solidFill>
                <a:latin typeface="微软雅黑" pitchFamily="34" charset="-122"/>
              </a:rPr>
              <a:t>EIP      </a:t>
            </a:r>
            <a:r>
              <a:rPr lang="zh-CN" altLang="en-US" sz="2400" dirty="0" smtClean="0">
                <a:solidFill>
                  <a:schemeClr val="tx1"/>
                </a:solidFill>
                <a:latin typeface="微软雅黑" pitchFamily="34" charset="-122"/>
              </a:rPr>
              <a:t>知识社区     人力之窗    </a:t>
            </a:r>
            <a:endParaRPr lang="zh-CN" altLang="en-US" sz="2400" dirty="0">
              <a:solidFill>
                <a:schemeClr val="tx1"/>
              </a:solidFill>
              <a:latin typeface="微软雅黑" pitchFamily="34" charset="-122"/>
            </a:endParaRPr>
          </a:p>
        </p:txBody>
      </p:sp>
      <p:sp>
        <p:nvSpPr>
          <p:cNvPr id="6" name="矩形 5"/>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有问题我该找谁？（</a:t>
            </a:r>
            <a:r>
              <a:rPr lang="en-US" altLang="zh-CN" sz="2500" dirty="0" smtClean="0">
                <a:solidFill>
                  <a:schemeClr val="bg1"/>
                </a:solidFill>
                <a:latin typeface="微软雅黑" pitchFamily="34" charset="-122"/>
              </a:rPr>
              <a:t>3/4</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10" name="右箭头 9"/>
          <p:cNvSpPr/>
          <p:nvPr/>
        </p:nvSpPr>
        <p:spPr bwMode="auto">
          <a:xfrm>
            <a:off x="3441460" y="897776"/>
            <a:ext cx="332509" cy="19950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charset="-122"/>
            </a:endParaRPr>
          </a:p>
        </p:txBody>
      </p:sp>
      <p:sp>
        <p:nvSpPr>
          <p:cNvPr id="12" name="右箭头 11"/>
          <p:cNvSpPr/>
          <p:nvPr/>
        </p:nvSpPr>
        <p:spPr bwMode="auto">
          <a:xfrm>
            <a:off x="5173270" y="914399"/>
            <a:ext cx="346364" cy="18565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charset="-122"/>
            </a:endParaRPr>
          </a:p>
        </p:txBody>
      </p:sp>
      <p:pic>
        <p:nvPicPr>
          <p:cNvPr id="72706" name="Picture 2"/>
          <p:cNvPicPr>
            <a:picLocks noChangeAspect="1" noChangeArrowheads="1"/>
          </p:cNvPicPr>
          <p:nvPr/>
        </p:nvPicPr>
        <p:blipFill>
          <a:blip r:embed="rId3" cstate="print"/>
          <a:srcRect/>
          <a:stretch>
            <a:fillRect/>
          </a:stretch>
        </p:blipFill>
        <p:spPr bwMode="auto">
          <a:xfrm>
            <a:off x="457199" y="1150883"/>
            <a:ext cx="9443545" cy="51080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grpSp>
        <p:nvGrpSpPr>
          <p:cNvPr id="4" name="组合 12"/>
          <p:cNvGrpSpPr/>
          <p:nvPr/>
        </p:nvGrpSpPr>
        <p:grpSpPr>
          <a:xfrm>
            <a:off x="886078" y="1493124"/>
            <a:ext cx="8148119" cy="4738901"/>
            <a:chOff x="994378" y="1646238"/>
            <a:chExt cx="9144000" cy="5224858"/>
          </a:xfrm>
        </p:grpSpPr>
        <p:sp>
          <p:nvSpPr>
            <p:cNvPr id="5" name="Oval 11"/>
            <p:cNvSpPr>
              <a:spLocks noChangeArrowheads="1"/>
            </p:cNvSpPr>
            <p:nvPr/>
          </p:nvSpPr>
          <p:spPr bwMode="gray">
            <a:xfrm>
              <a:off x="1436688" y="1943100"/>
              <a:ext cx="3200400" cy="3200400"/>
            </a:xfrm>
            <a:prstGeom prst="ellipse">
              <a:avLst/>
            </a:prstGeom>
            <a:solidFill>
              <a:srgbClr val="92D050"/>
            </a:solidFill>
            <a:ln w="28575"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defRPr/>
              </a:pPr>
              <a:endParaRPr lang="zh-CN" altLang="en-US">
                <a:latin typeface="Calibri" pitchFamily="34" charset="0"/>
              </a:endParaRPr>
            </a:p>
          </p:txBody>
        </p:sp>
        <p:sp>
          <p:nvSpPr>
            <p:cNvPr id="6" name="AutoShape 13"/>
            <p:cNvSpPr>
              <a:spLocks noChangeArrowheads="1"/>
            </p:cNvSpPr>
            <p:nvPr/>
          </p:nvSpPr>
          <p:spPr bwMode="gray">
            <a:xfrm>
              <a:off x="3454400" y="1646238"/>
              <a:ext cx="3781425" cy="500062"/>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r>
                <a:rPr lang="zh-CN" altLang="en-US" sz="1600" dirty="0">
                  <a:latin typeface="微软雅黑" pitchFamily="34" charset="-122"/>
                  <a:ea typeface="微软雅黑" pitchFamily="34" charset="-122"/>
                </a:rPr>
                <a:t>咨询电话：（</a:t>
              </a:r>
              <a:r>
                <a:rPr lang="en-US" altLang="zh-CN" sz="1600" dirty="0">
                  <a:latin typeface="微软雅黑" pitchFamily="34" charset="-122"/>
                  <a:ea typeface="微软雅黑" pitchFamily="34" charset="-122"/>
                </a:rPr>
                <a:t>6671</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8008</a:t>
              </a:r>
              <a:endParaRPr lang="en-US" altLang="zh-CN" sz="1600" b="1" dirty="0">
                <a:latin typeface="微软雅黑" pitchFamily="34" charset="-122"/>
                <a:ea typeface="微软雅黑" pitchFamily="34" charset="-122"/>
              </a:endParaRPr>
            </a:p>
          </p:txBody>
        </p:sp>
        <p:sp>
          <p:nvSpPr>
            <p:cNvPr id="7" name="AutoShape 14"/>
            <p:cNvSpPr>
              <a:spLocks noChangeArrowheads="1"/>
            </p:cNvSpPr>
            <p:nvPr/>
          </p:nvSpPr>
          <p:spPr bwMode="gray">
            <a:xfrm>
              <a:off x="4321175" y="2484438"/>
              <a:ext cx="3781425" cy="498475"/>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r>
                <a:rPr lang="zh-CN" altLang="en-US" sz="1600" dirty="0">
                  <a:latin typeface="微软雅黑" pitchFamily="34" charset="-122"/>
                  <a:ea typeface="微软雅黑" pitchFamily="34" charset="-122"/>
                </a:rPr>
                <a:t>邮箱：</a:t>
              </a:r>
              <a:r>
                <a:rPr lang="en-US" altLang="zh-CN" sz="1600" u="sng" dirty="0">
                  <a:latin typeface="微软雅黑" pitchFamily="34" charset="-122"/>
                  <a:ea typeface="微软雅黑" pitchFamily="34" charset="-122"/>
                  <a:hlinkClick r:id="rId2"/>
                </a:rPr>
                <a:t>HR@yutong.com</a:t>
              </a:r>
              <a:endParaRPr lang="en-US" altLang="zh-CN" sz="1600" b="1" dirty="0">
                <a:latin typeface="微软雅黑" pitchFamily="34" charset="-122"/>
                <a:ea typeface="微软雅黑" pitchFamily="34" charset="-122"/>
              </a:endParaRPr>
            </a:p>
          </p:txBody>
        </p:sp>
        <p:sp>
          <p:nvSpPr>
            <p:cNvPr id="8" name="AutoShape 16"/>
            <p:cNvSpPr>
              <a:spLocks noChangeArrowheads="1"/>
            </p:cNvSpPr>
            <p:nvPr/>
          </p:nvSpPr>
          <p:spPr bwMode="gray">
            <a:xfrm>
              <a:off x="4597400" y="3322638"/>
              <a:ext cx="4953000" cy="500062"/>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r>
                <a:rPr lang="en-US" altLang="zh-CN" sz="1600" dirty="0">
                  <a:latin typeface="微软雅黑" pitchFamily="34" charset="-122"/>
                  <a:ea typeface="微软雅黑" pitchFamily="34" charset="-122"/>
                </a:rPr>
                <a:t>EIP</a:t>
              </a:r>
              <a:r>
                <a:rPr lang="zh-CN" altLang="en-US" sz="1600" dirty="0">
                  <a:latin typeface="微软雅黑" pitchFamily="34" charset="-122"/>
                  <a:ea typeface="微软雅黑" pitchFamily="34" charset="-122"/>
                </a:rPr>
                <a:t>事件单：</a:t>
              </a:r>
              <a:r>
                <a:rPr 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EIP—</a:t>
              </a:r>
              <a:r>
                <a:rPr lang="zh-CN" altLang="en-US" sz="1600" dirty="0">
                  <a:latin typeface="微软雅黑" pitchFamily="34" charset="-122"/>
                  <a:ea typeface="微软雅黑" pitchFamily="34" charset="-122"/>
                </a:rPr>
                <a:t>服务台</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人力</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一般咨询</a:t>
              </a:r>
              <a:endParaRPr lang="en-US" altLang="zh-CN" sz="1600" b="1" dirty="0">
                <a:latin typeface="微软雅黑" pitchFamily="34" charset="-122"/>
                <a:ea typeface="微软雅黑" pitchFamily="34" charset="-122"/>
              </a:endParaRPr>
            </a:p>
          </p:txBody>
        </p:sp>
        <p:sp>
          <p:nvSpPr>
            <p:cNvPr id="9" name="AutoShape 17"/>
            <p:cNvSpPr>
              <a:spLocks noChangeArrowheads="1"/>
            </p:cNvSpPr>
            <p:nvPr/>
          </p:nvSpPr>
          <p:spPr bwMode="gray">
            <a:xfrm>
              <a:off x="4136129" y="4179138"/>
              <a:ext cx="3781425" cy="498476"/>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r>
                <a:rPr lang="en-US" altLang="zh-CN" sz="1600" dirty="0">
                  <a:latin typeface="微软雅黑" pitchFamily="34" charset="-122"/>
                  <a:ea typeface="微软雅黑" pitchFamily="34" charset="-122"/>
                </a:rPr>
                <a:t>RTX</a:t>
              </a:r>
              <a:r>
                <a:rPr lang="zh-CN" altLang="en-US" sz="1600" dirty="0">
                  <a:latin typeface="微软雅黑" pitchFamily="34" charset="-122"/>
                  <a:ea typeface="微软雅黑" pitchFamily="34" charset="-122"/>
                </a:rPr>
                <a:t>即时通讯</a:t>
              </a:r>
              <a:r>
                <a:rPr lang="en-US" altLang="zh-CN" sz="1600" dirty="0">
                  <a:latin typeface="微软雅黑" pitchFamily="34" charset="-122"/>
                  <a:ea typeface="微软雅黑" pitchFamily="34" charset="-122"/>
                </a:rPr>
                <a:t>-----HR8008</a:t>
              </a:r>
              <a:endParaRPr lang="en-US" altLang="zh-CN" sz="1600" b="1" dirty="0">
                <a:latin typeface="微软雅黑" pitchFamily="34" charset="-122"/>
                <a:ea typeface="微软雅黑" pitchFamily="34" charset="-122"/>
              </a:endParaRPr>
            </a:p>
          </p:txBody>
        </p:sp>
        <p:sp>
          <p:nvSpPr>
            <p:cNvPr id="10" name="Text Box 18"/>
            <p:cNvSpPr txBox="1">
              <a:spLocks noChangeArrowheads="1"/>
            </p:cNvSpPr>
            <p:nvPr/>
          </p:nvSpPr>
          <p:spPr bwMode="gray">
            <a:xfrm>
              <a:off x="2132013" y="2995613"/>
              <a:ext cx="1928812" cy="1085881"/>
            </a:xfrm>
            <a:prstGeom prst="rect">
              <a:avLst/>
            </a:prstGeom>
            <a:noFill/>
            <a:ln w="9525" algn="ctr">
              <a:noFill/>
              <a:miter lim="800000"/>
              <a:headEnd/>
              <a:tailEnd/>
            </a:ln>
            <a:effectLst>
              <a:outerShdw dist="35921" dir="2700000" algn="ctr" rotWithShape="0">
                <a:srgbClr val="000000"/>
              </a:outerShdw>
            </a:effectLst>
          </p:spPr>
          <p:txBody>
            <a:bodyPr>
              <a:spAutoFit/>
            </a:bodyPr>
            <a:lstStyle/>
            <a:p>
              <a:pPr>
                <a:defRPr/>
              </a:pPr>
              <a:r>
                <a:rPr lang="en-US" altLang="zh-CN" sz="2900" b="1" dirty="0">
                  <a:solidFill>
                    <a:srgbClr val="FFFFFF"/>
                  </a:solidFill>
                  <a:effectLst>
                    <a:outerShdw blurRad="38100" dist="38100" dir="2700000" algn="tl">
                      <a:srgbClr val="C0C0C0"/>
                    </a:outerShdw>
                  </a:effectLst>
                  <a:latin typeface="微软雅黑" pitchFamily="34" charset="-122"/>
                </a:rPr>
                <a:t>HR8008</a:t>
              </a:r>
              <a:r>
                <a:rPr lang="en-US" altLang="zh-CN" sz="2900" b="1" dirty="0">
                  <a:solidFill>
                    <a:srgbClr val="FFFFFF"/>
                  </a:solidFill>
                  <a:effectLst>
                    <a:outerShdw blurRad="38100" dist="38100" dir="2700000" algn="tl">
                      <a:srgbClr val="C0C0C0"/>
                    </a:outerShdw>
                  </a:effectLst>
                  <a:latin typeface="Calibri" pitchFamily="34" charset="0"/>
                </a:rPr>
                <a:t> </a:t>
              </a:r>
              <a:r>
                <a:rPr lang="zh-CN" altLang="en-US" sz="2900" b="1" dirty="0">
                  <a:solidFill>
                    <a:srgbClr val="FFFFFF"/>
                  </a:solidFill>
                  <a:effectLst>
                    <a:outerShdw blurRad="38100" dist="38100" dir="2700000" algn="tl">
                      <a:srgbClr val="C0C0C0"/>
                    </a:outerShdw>
                  </a:effectLst>
                  <a:latin typeface="Calibri" pitchFamily="34" charset="0"/>
                </a:rPr>
                <a:t>服务热线</a:t>
              </a:r>
              <a:endParaRPr lang="en-US" altLang="zh-CN" sz="2900" b="1" dirty="0">
                <a:solidFill>
                  <a:srgbClr val="FFFFFF"/>
                </a:solidFill>
                <a:effectLst>
                  <a:outerShdw blurRad="38100" dist="38100" dir="2700000" algn="tl">
                    <a:srgbClr val="C0C0C0"/>
                  </a:outerShdw>
                </a:effectLst>
                <a:latin typeface="Calibri" pitchFamily="34" charset="0"/>
              </a:endParaRPr>
            </a:p>
          </p:txBody>
        </p:sp>
        <p:sp>
          <p:nvSpPr>
            <p:cNvPr id="11" name="TextBox 11"/>
            <p:cNvSpPr txBox="1">
              <a:spLocks noChangeArrowheads="1"/>
            </p:cNvSpPr>
            <p:nvPr/>
          </p:nvSpPr>
          <p:spPr bwMode="auto">
            <a:xfrm>
              <a:off x="994378" y="5547678"/>
              <a:ext cx="9144000" cy="1323418"/>
            </a:xfrm>
            <a:prstGeom prst="rect">
              <a:avLst/>
            </a:prstGeom>
            <a:solidFill>
              <a:srgbClr val="92D050"/>
            </a:solidFill>
            <a:ln w="9525">
              <a:noFill/>
              <a:miter lim="800000"/>
              <a:headEnd/>
              <a:tailEnd/>
            </a:ln>
          </p:spPr>
          <p:txBody>
            <a:bodyPr>
              <a:spAutoFit/>
            </a:bodyPr>
            <a:lstStyle/>
            <a:p>
              <a:pPr>
                <a:defRPr/>
              </a:pPr>
              <a:endParaRPr lang="en-US" altLang="zh-CN" dirty="0">
                <a:solidFill>
                  <a:schemeClr val="tx1"/>
                </a:solidFill>
                <a:latin typeface="微软雅黑" pitchFamily="34" charset="-122"/>
                <a:ea typeface="微软雅黑" pitchFamily="34" charset="-122"/>
              </a:endParaRPr>
            </a:p>
            <a:p>
              <a:pPr>
                <a:defRPr/>
              </a:pPr>
              <a:r>
                <a:rPr lang="en-US" altLang="zh-CN" dirty="0">
                  <a:solidFill>
                    <a:schemeClr val="tx1"/>
                  </a:solidFill>
                  <a:latin typeface="微软雅黑" pitchFamily="34" charset="-122"/>
                  <a:ea typeface="微软雅黑" pitchFamily="34" charset="-122"/>
                </a:rPr>
                <a:t>100%</a:t>
              </a:r>
              <a:r>
                <a:rPr lang="zh-CN" altLang="en-US" dirty="0">
                  <a:solidFill>
                    <a:schemeClr val="tx1"/>
                  </a:solidFill>
                  <a:latin typeface="微软雅黑" pitchFamily="34" charset="-122"/>
                  <a:ea typeface="微软雅黑" pitchFamily="34" charset="-122"/>
                </a:rPr>
                <a:t>受理，咨询问题</a:t>
              </a:r>
              <a:r>
                <a:rPr lang="en-US" altLang="zh-CN" dirty="0">
                  <a:solidFill>
                    <a:schemeClr val="tx1"/>
                  </a:solidFill>
                  <a:latin typeface="微软雅黑" pitchFamily="34" charset="-122"/>
                  <a:ea typeface="微软雅黑" pitchFamily="34" charset="-122"/>
                </a:rPr>
                <a:t>100%</a:t>
              </a:r>
              <a:r>
                <a:rPr lang="zh-CN" altLang="en-US" dirty="0">
                  <a:solidFill>
                    <a:schemeClr val="tx1"/>
                  </a:solidFill>
                  <a:latin typeface="微软雅黑" pitchFamily="34" charset="-122"/>
                  <a:ea typeface="微软雅黑" pitchFamily="34" charset="-122"/>
                </a:rPr>
                <a:t>回复，建议</a:t>
              </a:r>
              <a:r>
                <a:rPr lang="en-US" altLang="zh-CN" dirty="0">
                  <a:solidFill>
                    <a:schemeClr val="tx1"/>
                  </a:solidFill>
                  <a:latin typeface="微软雅黑" pitchFamily="34" charset="-122"/>
                  <a:ea typeface="微软雅黑" pitchFamily="34" charset="-122"/>
                </a:rPr>
                <a:t>100%</a:t>
              </a:r>
              <a:r>
                <a:rPr lang="zh-CN" altLang="en-US" dirty="0">
                  <a:solidFill>
                    <a:schemeClr val="tx1"/>
                  </a:solidFill>
                  <a:latin typeface="微软雅黑" pitchFamily="34" charset="-122"/>
                  <a:ea typeface="微软雅黑" pitchFamily="34" charset="-122"/>
                </a:rPr>
                <a:t>转交至相关人员，投诉</a:t>
              </a:r>
              <a:r>
                <a:rPr lang="en-US" altLang="zh-CN" dirty="0">
                  <a:solidFill>
                    <a:schemeClr val="tx1"/>
                  </a:solidFill>
                  <a:latin typeface="微软雅黑" pitchFamily="34" charset="-122"/>
                  <a:ea typeface="微软雅黑" pitchFamily="34" charset="-122"/>
                </a:rPr>
                <a:t>100%</a:t>
              </a:r>
              <a:r>
                <a:rPr lang="zh-CN" altLang="en-US" dirty="0">
                  <a:solidFill>
                    <a:schemeClr val="tx1"/>
                  </a:solidFill>
                  <a:latin typeface="微软雅黑" pitchFamily="34" charset="-122"/>
                  <a:ea typeface="微软雅黑" pitchFamily="34" charset="-122"/>
                </a:rPr>
                <a:t>处理！</a:t>
              </a:r>
              <a:endParaRPr lang="en-US" altLang="zh-CN" dirty="0">
                <a:solidFill>
                  <a:schemeClr val="tx1"/>
                </a:solidFill>
                <a:latin typeface="微软雅黑" pitchFamily="34" charset="-122"/>
                <a:ea typeface="微软雅黑" pitchFamily="34" charset="-122"/>
              </a:endParaRPr>
            </a:p>
            <a:p>
              <a:pPr>
                <a:defRPr/>
              </a:pPr>
              <a:endParaRPr lang="zh-CN" altLang="en-US" dirty="0">
                <a:solidFill>
                  <a:schemeClr val="tx1"/>
                </a:solidFill>
                <a:latin typeface="微软雅黑" pitchFamily="34" charset="-122"/>
                <a:ea typeface="微软雅黑" pitchFamily="34" charset="-122"/>
              </a:endParaRPr>
            </a:p>
          </p:txBody>
        </p:sp>
      </p:grpSp>
      <p:sp>
        <p:nvSpPr>
          <p:cNvPr id="12" name="矩形 11"/>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有问题我该找谁？（</a:t>
            </a:r>
            <a:r>
              <a:rPr lang="en-US" altLang="zh-CN" sz="2500" dirty="0" smtClean="0">
                <a:solidFill>
                  <a:schemeClr val="bg1"/>
                </a:solidFill>
                <a:latin typeface="微软雅黑" pitchFamily="34" charset="-122"/>
              </a:rPr>
              <a:t>4/4</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090888" y="1816768"/>
            <a:ext cx="8105836" cy="3175439"/>
          </a:xfrm>
          <a:prstGeom prst="rect">
            <a:avLst/>
          </a:prstGeom>
        </p:spPr>
        <p:txBody>
          <a:bodyPr/>
          <a:lstStyle/>
          <a:p>
            <a:pPr marL="387350" indent="-271463" defTabSz="971550">
              <a:lnSpc>
                <a:spcPct val="150000"/>
              </a:lnSpc>
              <a:buFontTx/>
              <a:buNone/>
            </a:pPr>
            <a:r>
              <a:rPr lang="zh-CN" altLang="en-US" sz="3200" b="1" dirty="0" smtClean="0">
                <a:solidFill>
                  <a:schemeClr val="accent1">
                    <a:lumMod val="50000"/>
                  </a:schemeClr>
                </a:solidFill>
                <a:latin typeface="微软雅黑" pitchFamily="34" charset="-122"/>
                <a:ea typeface="微软雅黑" pitchFamily="34" charset="-122"/>
              </a:rPr>
              <a:t>什么是工伤？</a:t>
            </a:r>
            <a:endParaRPr lang="en-US" altLang="zh-CN" sz="2000" b="1" dirty="0" smtClean="0">
              <a:latin typeface="微软雅黑" pitchFamily="34" charset="-122"/>
              <a:ea typeface="微软雅黑" pitchFamily="34" charset="-122"/>
            </a:endParaRPr>
          </a:p>
          <a:p>
            <a:pPr marL="387350" indent="-271463" defTabSz="971550">
              <a:lnSpc>
                <a:spcPct val="200000"/>
              </a:lnSpc>
              <a:buFontTx/>
              <a:buNone/>
            </a:pPr>
            <a:r>
              <a:rPr lang="en-US" altLang="zh-CN" sz="1800" dirty="0" smtClean="0">
                <a:solidFill>
                  <a:srgbClr val="7030A0"/>
                </a:solidFill>
                <a:latin typeface="微软雅黑" pitchFamily="34" charset="-122"/>
                <a:ea typeface="微软雅黑" pitchFamily="34" charset="-122"/>
              </a:rPr>
              <a:t>           </a:t>
            </a:r>
            <a:r>
              <a:rPr lang="zh-CN" altLang="en-US" sz="2400" dirty="0" smtClean="0">
                <a:solidFill>
                  <a:srgbClr val="7030A0"/>
                </a:solidFill>
                <a:latin typeface="微软雅黑" pitchFamily="34" charset="-122"/>
                <a:ea typeface="微软雅黑" pitchFamily="34" charset="-122"/>
              </a:rPr>
              <a:t>工伤又称为产业伤害、职业伤害、工业伤害、工作伤害，是指大家在从事职业活动或者与职业活动有关的活动时所遭受的不良因素的伤害和职业病伤害。</a:t>
            </a:r>
          </a:p>
          <a:p>
            <a:pPr marL="387350" indent="-271463" defTabSz="971550">
              <a:lnSpc>
                <a:spcPct val="150000"/>
              </a:lnSpc>
              <a:buFontTx/>
              <a:buNone/>
            </a:pPr>
            <a:endParaRPr lang="zh-CN" altLang="en-US" sz="2000" dirty="0" smtClean="0">
              <a:latin typeface="微软雅黑" pitchFamily="34" charset="-122"/>
              <a:ea typeface="微软雅黑" pitchFamily="34" charset="-122"/>
            </a:endParaRPr>
          </a:p>
        </p:txBody>
      </p:sp>
      <p:sp>
        <p:nvSpPr>
          <p:cNvPr id="10" name="矩形 9"/>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工伤的认定及处理（</a:t>
            </a:r>
            <a:r>
              <a:rPr lang="en-US" altLang="zh-CN" sz="2500" dirty="0" smtClean="0">
                <a:solidFill>
                  <a:schemeClr val="bg1"/>
                </a:solidFill>
                <a:latin typeface="微软雅黑" pitchFamily="34" charset="-122"/>
              </a:rPr>
              <a:t>1/6</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工伤</a:t>
            </a:r>
            <a:r>
              <a:rPr lang="zh-CN" altLang="en-US" sz="2500" dirty="0">
                <a:solidFill>
                  <a:schemeClr val="bg1"/>
                </a:solidFill>
                <a:latin typeface="微软雅黑" pitchFamily="34" charset="-122"/>
              </a:rPr>
              <a:t>的认定及处理（</a:t>
            </a:r>
            <a:r>
              <a:rPr lang="en-US" altLang="zh-CN" sz="2500" dirty="0" smtClean="0">
                <a:solidFill>
                  <a:schemeClr val="bg1"/>
                </a:solidFill>
                <a:latin typeface="微软雅黑" pitchFamily="34" charset="-122"/>
              </a:rPr>
              <a:t>2/6</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3" name="内容占位符 2"/>
          <p:cNvSpPr txBox="1">
            <a:spLocks/>
          </p:cNvSpPr>
          <p:nvPr/>
        </p:nvSpPr>
        <p:spPr>
          <a:xfrm>
            <a:off x="1529259" y="1846440"/>
            <a:ext cx="8119237" cy="4980041"/>
          </a:xfrm>
          <a:prstGeom prst="snip2SameRect">
            <a:avLst/>
          </a:prstGeom>
          <a:solidFill>
            <a:srgbClr val="CCFFCC"/>
          </a:solidFill>
          <a:ln w="57150" cap="flat" cmpd="sng" algn="ctr">
            <a:solidFill>
              <a:srgbClr val="92D050"/>
            </a:solidFill>
            <a:prstDash val="solid"/>
          </a:ln>
        </p:spPr>
        <p:style>
          <a:lnRef idx="2">
            <a:schemeClr val="accent1"/>
          </a:lnRef>
          <a:fillRef idx="1">
            <a:schemeClr val="lt1"/>
          </a:fillRef>
          <a:effectRef idx="0">
            <a:schemeClr val="accent1"/>
          </a:effectRef>
          <a:fontRef idx="minor">
            <a:schemeClr val="dk1"/>
          </a:fontRef>
        </p:style>
        <p:txBody>
          <a:bodyPr>
            <a:normAutofit fontScale="25000" lnSpcReduction="20000"/>
          </a:bodyPr>
          <a:lstStyle/>
          <a:p>
            <a:pPr marL="388104" marR="0" lvl="0" indent="-271674" algn="l" defTabSz="971949" rtl="0" eaLnBrk="0" fontAlgn="base" latinLnBrk="0" hangingPunct="0">
              <a:lnSpc>
                <a:spcPct val="200000"/>
              </a:lnSpc>
              <a:spcBef>
                <a:spcPct val="20000"/>
              </a:spcBef>
              <a:spcAft>
                <a:spcPct val="0"/>
              </a:spcAft>
              <a:buClrTx/>
              <a:buSzTx/>
              <a:buFontTx/>
              <a:buChar char="•"/>
              <a:tabLst/>
              <a:defRPr/>
            </a:pP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一</a:t>
            </a: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在工作时间和工作场所内，因工作原因受到事故伤害的；</a:t>
            </a:r>
            <a:endPar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endParaRPr>
          </a:p>
          <a:p>
            <a:pPr marL="388104" marR="0" lvl="0" indent="-271674" algn="l" defTabSz="971949" rtl="0" eaLnBrk="0" fontAlgn="base" latinLnBrk="0" hangingPunct="0">
              <a:lnSpc>
                <a:spcPct val="200000"/>
              </a:lnSpc>
              <a:spcBef>
                <a:spcPct val="20000"/>
              </a:spcBef>
              <a:spcAft>
                <a:spcPct val="0"/>
              </a:spcAft>
              <a:buClrTx/>
              <a:buSzTx/>
              <a:buFontTx/>
              <a:buChar char="•"/>
              <a:tabLst/>
              <a:defRPr/>
            </a:pP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二</a:t>
            </a: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工作时间前后在工作场所内，从事与工作有关的预备性或者收尾性工作受到事故伤害的；</a:t>
            </a:r>
            <a:endPar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endParaRPr>
          </a:p>
          <a:p>
            <a:pPr marL="388104" marR="0" lvl="0" indent="-271674" algn="l" defTabSz="971949" rtl="0" eaLnBrk="0" fontAlgn="base" latinLnBrk="0" hangingPunct="0">
              <a:lnSpc>
                <a:spcPct val="200000"/>
              </a:lnSpc>
              <a:spcBef>
                <a:spcPct val="20000"/>
              </a:spcBef>
              <a:spcAft>
                <a:spcPct val="0"/>
              </a:spcAft>
              <a:buClrTx/>
              <a:buSzTx/>
              <a:buFontTx/>
              <a:buChar char="•"/>
              <a:tabLst/>
              <a:defRPr/>
            </a:pP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三</a:t>
            </a: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在工作时间和工作场所内，因履行工作职责受到暴力等意外伤害的；</a:t>
            </a:r>
            <a:endPar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endParaRPr>
          </a:p>
          <a:p>
            <a:pPr marL="388104" marR="0" lvl="0" indent="-271674" algn="l" defTabSz="971949" rtl="0" eaLnBrk="0" fontAlgn="base" latinLnBrk="0" hangingPunct="0">
              <a:lnSpc>
                <a:spcPct val="200000"/>
              </a:lnSpc>
              <a:spcBef>
                <a:spcPct val="20000"/>
              </a:spcBef>
              <a:spcAft>
                <a:spcPct val="0"/>
              </a:spcAft>
              <a:buClrTx/>
              <a:buSzTx/>
              <a:buFontTx/>
              <a:buChar char="•"/>
              <a:tabLst/>
              <a:defRPr/>
            </a:pP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四</a:t>
            </a: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患职业病的；</a:t>
            </a:r>
            <a:endPar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endParaRPr>
          </a:p>
          <a:p>
            <a:pPr marL="388104" marR="0" lvl="0" indent="-271674" algn="l" defTabSz="971949" rtl="0" eaLnBrk="0" fontAlgn="base" latinLnBrk="0" hangingPunct="0">
              <a:lnSpc>
                <a:spcPct val="200000"/>
              </a:lnSpc>
              <a:spcBef>
                <a:spcPct val="20000"/>
              </a:spcBef>
              <a:spcAft>
                <a:spcPct val="0"/>
              </a:spcAft>
              <a:buClrTx/>
              <a:buSzTx/>
              <a:buFontTx/>
              <a:buChar char="•"/>
              <a:tabLst/>
              <a:defRPr/>
            </a:pP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五</a:t>
            </a: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因工外出期间，由于工作原因受到伤害或者发生事故下落不明的； </a:t>
            </a:r>
            <a:endPar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endParaRPr>
          </a:p>
          <a:p>
            <a:pPr marL="388104" marR="0" lvl="0" indent="-271674" algn="l" defTabSz="971949" rtl="0" eaLnBrk="0" fontAlgn="base" latinLnBrk="0" hangingPunct="0">
              <a:lnSpc>
                <a:spcPct val="200000"/>
              </a:lnSpc>
              <a:spcBef>
                <a:spcPct val="20000"/>
              </a:spcBef>
              <a:spcAft>
                <a:spcPct val="0"/>
              </a:spcAft>
              <a:buClrTx/>
              <a:buSzTx/>
              <a:buFontTx/>
              <a:buChar char="•"/>
              <a:tabLst/>
              <a:defRPr/>
            </a:pP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六</a:t>
            </a: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在上下班途中，受到非本人主要责任的交通事故或者城市轨道交通、客运轮渡、火车事故伤害的；</a:t>
            </a:r>
            <a:endPar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endParaRPr>
          </a:p>
          <a:p>
            <a:pPr marL="388104" marR="0" lvl="0" indent="-271674" algn="l" defTabSz="971949" rtl="0" eaLnBrk="0" fontAlgn="base" latinLnBrk="0" hangingPunct="0">
              <a:lnSpc>
                <a:spcPct val="200000"/>
              </a:lnSpc>
              <a:spcBef>
                <a:spcPct val="20000"/>
              </a:spcBef>
              <a:spcAft>
                <a:spcPct val="0"/>
              </a:spcAft>
              <a:buClrTx/>
              <a:buSzTx/>
              <a:buFontTx/>
              <a:buChar char="•"/>
              <a:tabLst/>
              <a:defRPr/>
            </a:pP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七</a:t>
            </a:r>
            <a:r>
              <a:rPr kumimoji="0" lang="en-US" altLang="zh-CN"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a:t>
            </a:r>
            <a:r>
              <a:rPr kumimoji="0" lang="zh-CN" altLang="en-US" sz="64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rPr>
              <a:t>法律、行政法规规定应当认定为工伤的其他情形。</a:t>
            </a:r>
          </a:p>
          <a:p>
            <a:pPr marL="388104" marR="0" lvl="0" indent="-271674" algn="l" defTabSz="971949" rtl="0" eaLnBrk="0" fontAlgn="base" latinLnBrk="0" hangingPunct="0">
              <a:lnSpc>
                <a:spcPct val="200000"/>
              </a:lnSpc>
              <a:spcBef>
                <a:spcPct val="20000"/>
              </a:spcBef>
              <a:spcAft>
                <a:spcPct val="0"/>
              </a:spcAft>
              <a:buClrTx/>
              <a:buSzTx/>
              <a:buFontTx/>
              <a:buChar char="•"/>
              <a:tabLst/>
              <a:defRPr/>
            </a:pPr>
            <a:endParaRPr kumimoji="0" lang="en-US" altLang="zh-CN" sz="2900" b="0" i="0" u="none" strike="noStrike" kern="0" cap="none" spc="0" normalizeH="0" baseline="0" noProof="0" dirty="0" smtClean="0">
              <a:ln>
                <a:noFill/>
              </a:ln>
              <a:solidFill>
                <a:schemeClr val="dk1"/>
              </a:solidFill>
              <a:effectLst/>
              <a:uLnTx/>
              <a:uFillTx/>
              <a:latin typeface="微软雅黑" pitchFamily="34" charset="-122"/>
              <a:ea typeface="微软雅黑" pitchFamily="34" charset="-122"/>
              <a:cs typeface="+mn-cs"/>
            </a:endParaRPr>
          </a:p>
          <a:p>
            <a:pPr marL="382588" marR="0" lvl="0" indent="-382588" algn="l" defTabSz="1016000" rtl="0" eaLnBrk="0" fontAlgn="base" latinLnBrk="0" hangingPunct="0">
              <a:lnSpc>
                <a:spcPct val="100000"/>
              </a:lnSpc>
              <a:spcBef>
                <a:spcPct val="20000"/>
              </a:spcBef>
              <a:spcAft>
                <a:spcPct val="0"/>
              </a:spcAft>
              <a:buClrTx/>
              <a:buSzTx/>
              <a:buFontTx/>
              <a:buChar char="•"/>
              <a:tabLst/>
              <a:defRPr/>
            </a:pPr>
            <a:endParaRPr kumimoji="0" lang="zh-CN" altLang="en-US" sz="3600" b="0" i="0" u="none" strike="noStrike" kern="0" cap="none" spc="0" normalizeH="0" baseline="0" noProof="0" dirty="0">
              <a:ln>
                <a:noFill/>
              </a:ln>
              <a:solidFill>
                <a:schemeClr val="dk1"/>
              </a:solidFill>
              <a:effectLst/>
              <a:uLnTx/>
              <a:uFillTx/>
              <a:latin typeface="+mn-lt"/>
              <a:ea typeface="+mn-ea"/>
              <a:cs typeface="+mn-cs"/>
            </a:endParaRPr>
          </a:p>
        </p:txBody>
      </p:sp>
      <p:sp>
        <p:nvSpPr>
          <p:cNvPr id="5" name="矩形 4"/>
          <p:cNvSpPr/>
          <p:nvPr/>
        </p:nvSpPr>
        <p:spPr>
          <a:xfrm>
            <a:off x="2466489" y="933596"/>
            <a:ext cx="5905010"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0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下列情形即认定为工伤：</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66006" y="2238443"/>
            <a:ext cx="6766561" cy="3657860"/>
          </a:xfrm>
          <a:prstGeom prst="rect">
            <a:avLst/>
          </a:prstGeom>
        </p:spPr>
        <p:txBody>
          <a:bodyPr/>
          <a:lstStyle/>
          <a:p>
            <a:pPr marL="387350" indent="-271463" defTabSz="971550">
              <a:lnSpc>
                <a:spcPct val="200000"/>
              </a:lnSpc>
              <a:buFontTx/>
              <a:buNone/>
            </a:pP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一</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在工作时间和工作岗位，突发疾病死亡或者在</a:t>
            </a:r>
            <a:r>
              <a:rPr lang="en-US" altLang="zh-CN" sz="1800" dirty="0" smtClean="0">
                <a:latin typeface="微软雅黑" pitchFamily="34" charset="-122"/>
                <a:ea typeface="微软雅黑" pitchFamily="34" charset="-122"/>
              </a:rPr>
              <a:t>48</a:t>
            </a:r>
            <a:r>
              <a:rPr lang="zh-CN" altLang="en-US" sz="1800" dirty="0" smtClean="0">
                <a:latin typeface="微软雅黑" pitchFamily="34" charset="-122"/>
                <a:ea typeface="微软雅黑" pitchFamily="34" charset="-122"/>
              </a:rPr>
              <a:t>小时之内经抢救无效死亡的；</a:t>
            </a:r>
            <a:endParaRPr lang="en-US" altLang="zh-CN" sz="1800" dirty="0" smtClean="0">
              <a:latin typeface="微软雅黑" pitchFamily="34" charset="-122"/>
              <a:ea typeface="微软雅黑" pitchFamily="34" charset="-122"/>
            </a:endParaRPr>
          </a:p>
          <a:p>
            <a:pPr marL="387350" indent="-271463" defTabSz="971550">
              <a:lnSpc>
                <a:spcPct val="200000"/>
              </a:lnSpc>
              <a:buFontTx/>
              <a:buNone/>
            </a:pP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二</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在抢险救灾等维护国家利益、公共利益活动中受到伤害的；</a:t>
            </a:r>
            <a:endParaRPr lang="en-US" altLang="zh-CN" sz="1800" dirty="0" smtClean="0">
              <a:latin typeface="微软雅黑" pitchFamily="34" charset="-122"/>
              <a:ea typeface="微软雅黑" pitchFamily="34" charset="-122"/>
            </a:endParaRPr>
          </a:p>
          <a:p>
            <a:pPr marL="387350" indent="-271463" defTabSz="971550">
              <a:lnSpc>
                <a:spcPct val="200000"/>
              </a:lnSpc>
              <a:buFontTx/>
              <a:buNone/>
            </a:pP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三</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职工原在军队服役，因战、因公负伤致残，已取得革命伤残军人证，到用人单位后旧伤复发的。</a:t>
            </a:r>
          </a:p>
        </p:txBody>
      </p:sp>
      <p:pic>
        <p:nvPicPr>
          <p:cNvPr id="35843" name="图片 3" descr="工伤认定.jpg"/>
          <p:cNvPicPr>
            <a:picLocks noChangeAspect="1"/>
          </p:cNvPicPr>
          <p:nvPr/>
        </p:nvPicPr>
        <p:blipFill>
          <a:blip r:embed="rId2" cstate="print"/>
          <a:srcRect/>
          <a:stretch>
            <a:fillRect/>
          </a:stretch>
        </p:blipFill>
        <p:spPr bwMode="auto">
          <a:xfrm>
            <a:off x="7044806" y="2210003"/>
            <a:ext cx="2673350" cy="2268537"/>
          </a:xfrm>
          <a:prstGeom prst="rect">
            <a:avLst/>
          </a:prstGeom>
          <a:noFill/>
          <a:ln w="9525">
            <a:noFill/>
            <a:miter lim="800000"/>
            <a:headEnd/>
            <a:tailEnd/>
          </a:ln>
        </p:spPr>
      </p:pic>
      <p:sp>
        <p:nvSpPr>
          <p:cNvPr id="35845" name="日期占位符 2"/>
          <p:cNvSpPr>
            <a:spLocks noGrp="1"/>
          </p:cNvSpPr>
          <p:nvPr>
            <p:ph type="dt" sz="quarter" idx="4294967295"/>
          </p:nvPr>
        </p:nvSpPr>
        <p:spPr>
          <a:xfrm>
            <a:off x="512763" y="6884988"/>
            <a:ext cx="2393950" cy="525462"/>
          </a:xfrm>
          <a:prstGeom prst="rect">
            <a:avLst/>
          </a:prstGeom>
          <a:noFill/>
        </p:spPr>
        <p:txBody>
          <a:bodyPr/>
          <a:lstStyle/>
          <a:p>
            <a:fld id="{A1A9641B-10C5-4F37-93F5-D1DA2DAD7D3F}" type="datetime1">
              <a:rPr lang="zh-CN" altLang="en-US" smtClean="0">
                <a:latin typeface="Arial" pitchFamily="34" charset="0"/>
                <a:ea typeface="宋体" pitchFamily="2" charset="-122"/>
              </a:rPr>
              <a:pPr/>
              <a:t>2017-8-29</a:t>
            </a:fld>
            <a:endParaRPr lang="en-US" altLang="zh-CN" dirty="0" smtClean="0">
              <a:latin typeface="Arial" pitchFamily="34" charset="0"/>
              <a:ea typeface="宋体" pitchFamily="2" charset="-122"/>
            </a:endParaRPr>
          </a:p>
        </p:txBody>
      </p:sp>
      <p:sp>
        <p:nvSpPr>
          <p:cNvPr id="35846" name="灯片编号占位符 3"/>
          <p:cNvSpPr>
            <a:spLocks noGrp="1"/>
          </p:cNvSpPr>
          <p:nvPr>
            <p:ph type="sldNum" sz="quarter" idx="4294967295"/>
          </p:nvPr>
        </p:nvSpPr>
        <p:spPr>
          <a:xfrm>
            <a:off x="7354888" y="6884988"/>
            <a:ext cx="2393950" cy="525462"/>
          </a:xfrm>
          <a:prstGeom prst="rect">
            <a:avLst/>
          </a:prstGeom>
          <a:noFill/>
        </p:spPr>
        <p:txBody>
          <a:bodyPr/>
          <a:lstStyle/>
          <a:p>
            <a:fld id="{D402CF6D-3877-4E0D-B965-4D605AC94843}" type="slidenum">
              <a:rPr lang="zh-CN" altLang="en-US" smtClean="0">
                <a:latin typeface="Arial" pitchFamily="34" charset="0"/>
                <a:ea typeface="宋体" pitchFamily="2" charset="-122"/>
              </a:rPr>
              <a:pPr/>
              <a:t>37</a:t>
            </a:fld>
            <a:endParaRPr lang="en-US" altLang="zh-CN" dirty="0" smtClean="0">
              <a:latin typeface="Arial" pitchFamily="34" charset="0"/>
              <a:ea typeface="宋体" pitchFamily="2" charset="-122"/>
            </a:endParaRPr>
          </a:p>
        </p:txBody>
      </p:sp>
      <p:sp>
        <p:nvSpPr>
          <p:cNvPr id="10" name="矩形 9"/>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工伤</a:t>
            </a:r>
            <a:r>
              <a:rPr lang="zh-CN" altLang="en-US" sz="2500" dirty="0">
                <a:solidFill>
                  <a:schemeClr val="bg1"/>
                </a:solidFill>
                <a:latin typeface="微软雅黑" pitchFamily="34" charset="-122"/>
              </a:rPr>
              <a:t>的认定及处理（</a:t>
            </a:r>
            <a:r>
              <a:rPr lang="en-US" altLang="zh-CN" sz="2500" dirty="0" smtClean="0">
                <a:solidFill>
                  <a:schemeClr val="bg1"/>
                </a:solidFill>
                <a:latin typeface="微软雅黑" pitchFamily="34" charset="-122"/>
              </a:rPr>
              <a:t>3/6</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11" name="矩形 10"/>
          <p:cNvSpPr/>
          <p:nvPr/>
        </p:nvSpPr>
        <p:spPr>
          <a:xfrm>
            <a:off x="1483240" y="1008028"/>
            <a:ext cx="4801314"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以下情形，视同工伤</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5843"/>
                                        </p:tgtEl>
                                        <p:attrNameLst>
                                          <p:attrName>style.visibility</p:attrName>
                                        </p:attrNameLst>
                                      </p:cBhvr>
                                      <p:to>
                                        <p:strVal val="visible"/>
                                      </p:to>
                                    </p:set>
                                    <p:animEffect transition="in" filter="box(in)">
                                      <p:cBhvr>
                                        <p:cTn id="12" dur="500"/>
                                        <p:tgtEl>
                                          <p:spTgt spid="35843"/>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32"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diamond(out)">
                                      <p:cBhvr>
                                        <p:cTn id="17" dur="2000"/>
                                        <p:tgtEl>
                                          <p:spTgt spid="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32" fill="hold" grpId="0"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diamond(out)">
                                      <p:cBhvr>
                                        <p:cTn id="22" dur="2000"/>
                                        <p:tgtEl>
                                          <p:spTgt spid="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32" fill="hold" grpId="0"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diamond(out)">
                                      <p:cBhvr>
                                        <p:cTn id="27"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30250" y="2192338"/>
            <a:ext cx="3619500" cy="2284412"/>
            <a:chOff x="730250" y="2192338"/>
            <a:chExt cx="3619500" cy="2284412"/>
          </a:xfrm>
        </p:grpSpPr>
        <p:pic>
          <p:nvPicPr>
            <p:cNvPr id="36869" name="Picture 9" descr="91"/>
            <p:cNvPicPr>
              <a:picLocks noChangeAspect="1" noChangeArrowheads="1" noCrop="1"/>
            </p:cNvPicPr>
            <p:nvPr/>
          </p:nvPicPr>
          <p:blipFill>
            <a:blip r:embed="rId2" cstate="print"/>
            <a:srcRect/>
            <a:stretch>
              <a:fillRect/>
            </a:stretch>
          </p:blipFill>
          <p:spPr bwMode="auto">
            <a:xfrm>
              <a:off x="730250" y="2192338"/>
              <a:ext cx="2841625" cy="2284412"/>
            </a:xfrm>
            <a:prstGeom prst="rect">
              <a:avLst/>
            </a:prstGeom>
            <a:noFill/>
            <a:ln w="9525">
              <a:noFill/>
              <a:miter lim="800000"/>
              <a:headEnd/>
              <a:tailEnd/>
            </a:ln>
          </p:spPr>
        </p:pic>
        <p:sp>
          <p:nvSpPr>
            <p:cNvPr id="36870" name="Text Box 10"/>
            <p:cNvSpPr txBox="1">
              <a:spLocks noChangeArrowheads="1"/>
            </p:cNvSpPr>
            <p:nvPr/>
          </p:nvSpPr>
          <p:spPr bwMode="auto">
            <a:xfrm>
              <a:off x="3638550" y="2271713"/>
              <a:ext cx="711200" cy="2138362"/>
            </a:xfrm>
            <a:prstGeom prst="rect">
              <a:avLst/>
            </a:prstGeom>
            <a:noFill/>
            <a:ln w="9525">
              <a:noFill/>
              <a:miter lim="800000"/>
              <a:headEnd/>
              <a:tailEnd/>
            </a:ln>
          </p:spPr>
          <p:txBody>
            <a:bodyPr lIns="97195" tIns="48597" rIns="97195" bIns="48597">
              <a:spAutoFit/>
            </a:bodyPr>
            <a:lstStyle/>
            <a:p>
              <a:pPr>
                <a:spcBef>
                  <a:spcPct val="50000"/>
                </a:spcBef>
              </a:pPr>
              <a:r>
                <a:rPr lang="zh-CN" altLang="en-US" sz="2600" dirty="0">
                  <a:solidFill>
                    <a:srgbClr val="2501FF"/>
                  </a:solidFill>
                  <a:latin typeface="Times New Roman" pitchFamily="18" charset="0"/>
                </a:rPr>
                <a:t>故意犯罪的</a:t>
              </a:r>
            </a:p>
          </p:txBody>
        </p:sp>
      </p:grpSp>
      <p:pic>
        <p:nvPicPr>
          <p:cNvPr id="36871" name="Picture 11" descr="14"/>
          <p:cNvPicPr>
            <a:picLocks noChangeAspect="1" noChangeArrowheads="1" noCrop="1"/>
          </p:cNvPicPr>
          <p:nvPr/>
        </p:nvPicPr>
        <p:blipFill>
          <a:blip r:embed="rId3" cstate="print"/>
          <a:srcRect/>
          <a:stretch>
            <a:fillRect/>
          </a:stretch>
        </p:blipFill>
        <p:spPr bwMode="auto">
          <a:xfrm>
            <a:off x="954088" y="4654550"/>
            <a:ext cx="2462212" cy="2301875"/>
          </a:xfrm>
          <a:prstGeom prst="rect">
            <a:avLst/>
          </a:prstGeom>
          <a:noFill/>
          <a:ln w="9525">
            <a:noFill/>
            <a:miter lim="800000"/>
            <a:headEnd/>
            <a:tailEnd/>
          </a:ln>
        </p:spPr>
      </p:pic>
      <p:sp>
        <p:nvSpPr>
          <p:cNvPr id="36872" name="Text Box 12"/>
          <p:cNvSpPr txBox="1">
            <a:spLocks noChangeArrowheads="1"/>
          </p:cNvSpPr>
          <p:nvPr/>
        </p:nvSpPr>
        <p:spPr bwMode="auto">
          <a:xfrm>
            <a:off x="3638550" y="4575175"/>
            <a:ext cx="523875" cy="2544763"/>
          </a:xfrm>
          <a:prstGeom prst="rect">
            <a:avLst/>
          </a:prstGeom>
          <a:noFill/>
          <a:ln w="9525">
            <a:noFill/>
            <a:miter lim="800000"/>
            <a:headEnd/>
            <a:tailEnd/>
          </a:ln>
        </p:spPr>
        <p:txBody>
          <a:bodyPr lIns="97195" tIns="48597" rIns="97195" bIns="48597">
            <a:spAutoFit/>
          </a:bodyPr>
          <a:lstStyle/>
          <a:p>
            <a:pPr>
              <a:spcBef>
                <a:spcPct val="50000"/>
              </a:spcBef>
            </a:pPr>
            <a:r>
              <a:rPr lang="zh-CN" altLang="en-US" sz="2600">
                <a:solidFill>
                  <a:srgbClr val="2501FF"/>
                </a:solidFill>
                <a:latin typeface="Times New Roman" pitchFamily="18" charset="0"/>
              </a:rPr>
              <a:t>醉酒或吸毒的</a:t>
            </a:r>
          </a:p>
        </p:txBody>
      </p:sp>
      <p:sp>
        <p:nvSpPr>
          <p:cNvPr id="36874" name="Text Box 14"/>
          <p:cNvSpPr txBox="1">
            <a:spLocks noChangeArrowheads="1"/>
          </p:cNvSpPr>
          <p:nvPr/>
        </p:nvSpPr>
        <p:spPr bwMode="auto">
          <a:xfrm>
            <a:off x="8604250" y="2192338"/>
            <a:ext cx="531813" cy="2546350"/>
          </a:xfrm>
          <a:prstGeom prst="rect">
            <a:avLst/>
          </a:prstGeom>
          <a:noFill/>
          <a:ln w="9525">
            <a:noFill/>
            <a:miter lim="800000"/>
            <a:headEnd/>
            <a:tailEnd/>
          </a:ln>
        </p:spPr>
        <p:txBody>
          <a:bodyPr lIns="97195" tIns="48597" rIns="97195" bIns="48597">
            <a:spAutoFit/>
          </a:bodyPr>
          <a:lstStyle/>
          <a:p>
            <a:pPr>
              <a:spcBef>
                <a:spcPct val="50000"/>
              </a:spcBef>
            </a:pPr>
            <a:r>
              <a:rPr lang="zh-CN" altLang="en-US" sz="2600" dirty="0">
                <a:solidFill>
                  <a:srgbClr val="2501FF"/>
                </a:solidFill>
                <a:latin typeface="Times New Roman" pitchFamily="18" charset="0"/>
              </a:rPr>
              <a:t>自残或自杀的</a:t>
            </a:r>
          </a:p>
        </p:txBody>
      </p:sp>
      <p:sp>
        <p:nvSpPr>
          <p:cNvPr id="10" name="矩形 9"/>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工伤</a:t>
            </a:r>
            <a:r>
              <a:rPr lang="zh-CN" altLang="en-US" sz="2500" dirty="0">
                <a:solidFill>
                  <a:schemeClr val="bg1"/>
                </a:solidFill>
                <a:latin typeface="微软雅黑" pitchFamily="34" charset="-122"/>
              </a:rPr>
              <a:t>的认定及处理（</a:t>
            </a:r>
            <a:r>
              <a:rPr lang="en-US" altLang="zh-CN" sz="2500" dirty="0" smtClean="0">
                <a:solidFill>
                  <a:schemeClr val="bg1"/>
                </a:solidFill>
                <a:latin typeface="微软雅黑" pitchFamily="34" charset="-122"/>
              </a:rPr>
              <a:t>4/6</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14" name="矩形 13"/>
          <p:cNvSpPr/>
          <p:nvPr/>
        </p:nvSpPr>
        <p:spPr>
          <a:xfrm>
            <a:off x="2107886" y="1008028"/>
            <a:ext cx="5314276"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以下情形，不算工伤！</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2050" name="Picture 2"/>
          <p:cNvPicPr>
            <a:picLocks noGrp="1" noChangeAspect="1" noChangeArrowheads="1"/>
          </p:cNvPicPr>
          <p:nvPr>
            <p:ph idx="4294967295"/>
          </p:nvPr>
        </p:nvPicPr>
        <p:blipFill>
          <a:blip r:embed="rId4" cstate="print"/>
          <a:srcRect/>
          <a:stretch>
            <a:fillRect/>
          </a:stretch>
        </p:blipFill>
        <p:spPr bwMode="auto">
          <a:xfrm>
            <a:off x="4954385" y="2128058"/>
            <a:ext cx="3291840" cy="25934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6874"/>
                                        </p:tgtEl>
                                        <p:attrNameLst>
                                          <p:attrName>style.visibility</p:attrName>
                                        </p:attrNameLst>
                                      </p:cBhvr>
                                      <p:to>
                                        <p:strVal val="visible"/>
                                      </p:to>
                                    </p:set>
                                    <p:animEffect transition="in" filter="box(in)">
                                      <p:cBhvr>
                                        <p:cTn id="17" dur="500"/>
                                        <p:tgtEl>
                                          <p:spTgt spid="36874"/>
                                        </p:tgtEl>
                                      </p:cBhvr>
                                    </p:animEffect>
                                  </p:childTnLst>
                                </p:cTn>
                              </p:par>
                              <p:par>
                                <p:cTn id="18" presetID="4" presetClass="entr" presetSubtype="16"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box(in)">
                                      <p:cBhvr>
                                        <p:cTn id="20" dur="500"/>
                                        <p:tgtEl>
                                          <p:spTgt spid="205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6871"/>
                                        </p:tgtEl>
                                        <p:attrNameLst>
                                          <p:attrName>style.visibility</p:attrName>
                                        </p:attrNameLst>
                                      </p:cBhvr>
                                      <p:to>
                                        <p:strVal val="visible"/>
                                      </p:to>
                                    </p:set>
                                    <p:animEffect transition="in" filter="blinds(horizontal)">
                                      <p:cBhvr>
                                        <p:cTn id="25" dur="500"/>
                                        <p:tgtEl>
                                          <p:spTgt spid="36871"/>
                                        </p:tgtEl>
                                      </p:cBhvr>
                                    </p:animEffect>
                                  </p:childTnLst>
                                </p:cTn>
                              </p:par>
                              <p:par>
                                <p:cTn id="26" presetID="3" presetClass="entr" presetSubtype="10" fill="hold" nodeType="withEffect">
                                  <p:stCondLst>
                                    <p:cond delay="0"/>
                                  </p:stCondLst>
                                  <p:childTnLst>
                                    <p:set>
                                      <p:cBhvr>
                                        <p:cTn id="27" dur="1" fill="hold">
                                          <p:stCondLst>
                                            <p:cond delay="0"/>
                                          </p:stCondLst>
                                        </p:cTn>
                                        <p:tgtEl>
                                          <p:spTgt spid="36872"/>
                                        </p:tgtEl>
                                        <p:attrNameLst>
                                          <p:attrName>style.visibility</p:attrName>
                                        </p:attrNameLst>
                                      </p:cBhvr>
                                      <p:to>
                                        <p:strVal val="visible"/>
                                      </p:to>
                                    </p:set>
                                    <p:animEffect transition="in" filter="blinds(horizontal)">
                                      <p:cBhvr>
                                        <p:cTn id="28" dur="500"/>
                                        <p:tgtEl>
                                          <p:spTgt spid="36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54000" y="884238"/>
            <a:ext cx="8816975" cy="320675"/>
          </a:xfrm>
          <a:prstGeom prst="rect">
            <a:avLst/>
          </a:prstGeom>
          <a:noFill/>
          <a:ln w="9525">
            <a:noFill/>
            <a:miter lim="800000"/>
            <a:headEnd/>
            <a:tailEnd/>
          </a:ln>
        </p:spPr>
        <p:txBody>
          <a:bodyPr lIns="104300" tIns="52150" rIns="104300" bIns="52150" anchor="ctr"/>
          <a:lstStyle/>
          <a:p>
            <a:pPr defTabSz="1041400"/>
            <a:endParaRPr lang="zh-CN" altLang="en-US" sz="2300" b="1" dirty="0">
              <a:solidFill>
                <a:schemeClr val="tx1"/>
              </a:solidFill>
              <a:latin typeface="微软雅黑" pitchFamily="34" charset="-122"/>
            </a:endParaRPr>
          </a:p>
        </p:txBody>
      </p:sp>
      <p:sp>
        <p:nvSpPr>
          <p:cNvPr id="37891" name="内容占位符 1"/>
          <p:cNvSpPr>
            <a:spLocks/>
          </p:cNvSpPr>
          <p:nvPr/>
        </p:nvSpPr>
        <p:spPr bwMode="auto">
          <a:xfrm>
            <a:off x="730250" y="1955800"/>
            <a:ext cx="8816975" cy="5080000"/>
          </a:xfrm>
          <a:prstGeom prst="rect">
            <a:avLst/>
          </a:prstGeom>
          <a:noFill/>
          <a:ln w="9525">
            <a:noFill/>
            <a:miter lim="800000"/>
            <a:headEnd/>
            <a:tailEnd/>
          </a:ln>
        </p:spPr>
        <p:txBody>
          <a:bodyPr lIns="104300" tIns="52150" rIns="104300" bIns="52150"/>
          <a:lstStyle/>
          <a:p>
            <a:pPr marL="387350" indent="-271463">
              <a:spcBef>
                <a:spcPct val="20000"/>
              </a:spcBef>
            </a:pPr>
            <a:endParaRPr lang="en-US" altLang="zh-CN" sz="1900" dirty="0"/>
          </a:p>
        </p:txBody>
      </p:sp>
      <p:sp>
        <p:nvSpPr>
          <p:cNvPr id="44037" name="TextBox 4"/>
          <p:cNvSpPr txBox="1">
            <a:spLocks noChangeArrowheads="1"/>
          </p:cNvSpPr>
          <p:nvPr/>
        </p:nvSpPr>
        <p:spPr bwMode="auto">
          <a:xfrm>
            <a:off x="592050" y="1051888"/>
            <a:ext cx="2350724" cy="467475"/>
          </a:xfrm>
          <a:prstGeom prst="rect">
            <a:avLst/>
          </a:prstGeom>
          <a:noFill/>
          <a:ln w="9525">
            <a:noFill/>
            <a:miter lim="800000"/>
            <a:headEnd/>
            <a:tailEnd/>
          </a:ln>
        </p:spPr>
        <p:txBody>
          <a:bodyPr wrap="none" lIns="97195" tIns="48597" rIns="97195" bIns="48597">
            <a:spAutoFit/>
          </a:bodyPr>
          <a:lstStyle/>
          <a:p>
            <a:r>
              <a:rPr lang="zh-CN" altLang="en-US" sz="2400" b="1" dirty="0" smtClean="0">
                <a:solidFill>
                  <a:schemeClr val="tx1"/>
                </a:solidFill>
                <a:latin typeface="微软雅黑" pitchFamily="34" charset="-122"/>
              </a:rPr>
              <a:t>工伤处理程序</a:t>
            </a:r>
            <a:r>
              <a:rPr lang="zh-CN" altLang="en-US" sz="2400" b="1" dirty="0">
                <a:solidFill>
                  <a:schemeClr val="tx1"/>
                </a:solidFill>
                <a:latin typeface="微软雅黑" pitchFamily="34" charset="-122"/>
              </a:rPr>
              <a:t>：</a:t>
            </a:r>
          </a:p>
        </p:txBody>
      </p:sp>
      <p:sp>
        <p:nvSpPr>
          <p:cNvPr id="37900" name="五边形 6"/>
          <p:cNvSpPr>
            <a:spLocks noChangeArrowheads="1"/>
          </p:cNvSpPr>
          <p:nvPr/>
        </p:nvSpPr>
        <p:spPr bwMode="auto">
          <a:xfrm rot="5400000">
            <a:off x="3170606" y="946871"/>
            <a:ext cx="715832" cy="3065290"/>
          </a:xfrm>
          <a:prstGeom prst="homePlate">
            <a:avLst>
              <a:gd name="adj" fmla="val 36796"/>
            </a:avLst>
          </a:prstGeom>
          <a:ln>
            <a:headEnd/>
            <a:tailEnd/>
          </a:ln>
        </p:spPr>
        <p:style>
          <a:lnRef idx="1">
            <a:schemeClr val="accent2"/>
          </a:lnRef>
          <a:fillRef idx="2">
            <a:schemeClr val="accent2"/>
          </a:fillRef>
          <a:effectRef idx="1">
            <a:schemeClr val="accent2"/>
          </a:effectRef>
          <a:fontRef idx="minor">
            <a:schemeClr val="dk1"/>
          </a:fontRef>
        </p:style>
        <p:txBody>
          <a:bodyPr rot="10800000" vert="eaVert"/>
          <a:lstStyle/>
          <a:p>
            <a:pPr defTabSz="1081088"/>
            <a:endParaRPr lang="zh-CN" altLang="en-US" sz="2600">
              <a:solidFill>
                <a:schemeClr val="tx1"/>
              </a:solidFill>
              <a:latin typeface="微软雅黑" pitchFamily="34" charset="-122"/>
            </a:endParaRPr>
          </a:p>
        </p:txBody>
      </p:sp>
      <p:sp>
        <p:nvSpPr>
          <p:cNvPr id="37901" name="TextBox 7"/>
          <p:cNvSpPr txBox="1">
            <a:spLocks noChangeArrowheads="1"/>
          </p:cNvSpPr>
          <p:nvPr/>
        </p:nvSpPr>
        <p:spPr bwMode="auto">
          <a:xfrm>
            <a:off x="2067400" y="2203850"/>
            <a:ext cx="3202832" cy="414797"/>
          </a:xfrm>
          <a:prstGeom prst="rect">
            <a:avLst/>
          </a:prstGeom>
          <a:noFill/>
          <a:ln w="9525">
            <a:noFill/>
            <a:miter lim="800000"/>
            <a:headEnd/>
            <a:tailEnd/>
          </a:ln>
        </p:spPr>
        <p:txBody>
          <a:bodyPr wrap="square">
            <a:spAutoFit/>
          </a:bodyPr>
          <a:lstStyle/>
          <a:p>
            <a:r>
              <a:rPr lang="zh-CN" altLang="en-US" sz="2100" b="1" dirty="0">
                <a:solidFill>
                  <a:schemeClr val="tx1"/>
                </a:solidFill>
                <a:latin typeface="微软雅黑" pitchFamily="34" charset="-122"/>
              </a:rPr>
              <a:t>就诊（定点医院、现金）</a:t>
            </a:r>
          </a:p>
        </p:txBody>
      </p:sp>
      <p:sp>
        <p:nvSpPr>
          <p:cNvPr id="37902" name="五边形 9"/>
          <p:cNvSpPr>
            <a:spLocks noChangeArrowheads="1"/>
          </p:cNvSpPr>
          <p:nvPr/>
        </p:nvSpPr>
        <p:spPr bwMode="auto">
          <a:xfrm rot="5400000">
            <a:off x="3236514" y="1808554"/>
            <a:ext cx="656325" cy="3137600"/>
          </a:xfrm>
          <a:prstGeom prst="homePlate">
            <a:avLst>
              <a:gd name="adj" fmla="val 36796"/>
            </a:avLst>
          </a:prstGeom>
          <a:ln>
            <a:headEnd/>
            <a:tailEnd/>
          </a:ln>
        </p:spPr>
        <p:style>
          <a:lnRef idx="1">
            <a:schemeClr val="accent2"/>
          </a:lnRef>
          <a:fillRef idx="2">
            <a:schemeClr val="accent2"/>
          </a:fillRef>
          <a:effectRef idx="1">
            <a:schemeClr val="accent2"/>
          </a:effectRef>
          <a:fontRef idx="minor">
            <a:schemeClr val="dk1"/>
          </a:fontRef>
        </p:style>
        <p:txBody>
          <a:bodyPr rot="10800000" vert="eaVert"/>
          <a:lstStyle/>
          <a:p>
            <a:pPr defTabSz="1081088"/>
            <a:endParaRPr lang="zh-CN" altLang="en-US" sz="2600">
              <a:solidFill>
                <a:schemeClr val="tx1"/>
              </a:solidFill>
              <a:latin typeface="微软雅黑" pitchFamily="34" charset="-122"/>
            </a:endParaRPr>
          </a:p>
        </p:txBody>
      </p:sp>
      <p:sp>
        <p:nvSpPr>
          <p:cNvPr id="37903" name="TextBox 10"/>
          <p:cNvSpPr txBox="1">
            <a:spLocks noChangeArrowheads="1"/>
          </p:cNvSpPr>
          <p:nvPr/>
        </p:nvSpPr>
        <p:spPr bwMode="auto">
          <a:xfrm>
            <a:off x="2424232" y="3093825"/>
            <a:ext cx="2363862" cy="414797"/>
          </a:xfrm>
          <a:prstGeom prst="rect">
            <a:avLst/>
          </a:prstGeom>
          <a:noFill/>
          <a:ln w="9525">
            <a:noFill/>
            <a:miter lim="800000"/>
            <a:headEnd/>
            <a:tailEnd/>
          </a:ln>
        </p:spPr>
        <p:txBody>
          <a:bodyPr wrap="square">
            <a:spAutoFit/>
          </a:bodyPr>
          <a:lstStyle/>
          <a:p>
            <a:r>
              <a:rPr lang="zh-CN" altLang="en-US" sz="2100" b="1" dirty="0">
                <a:solidFill>
                  <a:schemeClr val="tx1"/>
                </a:solidFill>
                <a:latin typeface="微软雅黑" pitchFamily="34" charset="-122"/>
              </a:rPr>
              <a:t>报案</a:t>
            </a:r>
            <a:r>
              <a:rPr lang="zh-CN" altLang="en-US" sz="1900" b="1" dirty="0">
                <a:solidFill>
                  <a:schemeClr val="tx1"/>
                </a:solidFill>
                <a:latin typeface="微软雅黑" pitchFamily="34" charset="-122"/>
              </a:rPr>
              <a:t>（</a:t>
            </a:r>
            <a:r>
              <a:rPr lang="en-US" altLang="zh-CN" sz="1900" b="1" dirty="0">
                <a:solidFill>
                  <a:schemeClr val="tx1"/>
                </a:solidFill>
                <a:latin typeface="微软雅黑" pitchFamily="34" charset="-122"/>
              </a:rPr>
              <a:t>24</a:t>
            </a:r>
            <a:r>
              <a:rPr lang="zh-CN" altLang="en-US" sz="1900" b="1" dirty="0">
                <a:solidFill>
                  <a:schemeClr val="tx1"/>
                </a:solidFill>
                <a:latin typeface="微软雅黑" pitchFamily="34" charset="-122"/>
              </a:rPr>
              <a:t>小时内）</a:t>
            </a:r>
          </a:p>
        </p:txBody>
      </p:sp>
      <p:sp>
        <p:nvSpPr>
          <p:cNvPr id="37904" name="五边形 12"/>
          <p:cNvSpPr>
            <a:spLocks noChangeArrowheads="1"/>
          </p:cNvSpPr>
          <p:nvPr/>
        </p:nvSpPr>
        <p:spPr bwMode="auto">
          <a:xfrm rot="5400000">
            <a:off x="3168256" y="2783412"/>
            <a:ext cx="792841" cy="3137600"/>
          </a:xfrm>
          <a:prstGeom prst="homePlate">
            <a:avLst>
              <a:gd name="adj" fmla="val 36796"/>
            </a:avLst>
          </a:prstGeom>
          <a:ln>
            <a:headEnd/>
            <a:tailEnd/>
          </a:ln>
        </p:spPr>
        <p:style>
          <a:lnRef idx="1">
            <a:schemeClr val="accent2"/>
          </a:lnRef>
          <a:fillRef idx="2">
            <a:schemeClr val="accent2"/>
          </a:fillRef>
          <a:effectRef idx="1">
            <a:schemeClr val="accent2"/>
          </a:effectRef>
          <a:fontRef idx="minor">
            <a:schemeClr val="dk1"/>
          </a:fontRef>
        </p:style>
        <p:txBody>
          <a:bodyPr rot="10800000" vert="eaVert"/>
          <a:lstStyle/>
          <a:p>
            <a:pPr defTabSz="1081088"/>
            <a:endParaRPr lang="zh-CN" altLang="en-US" sz="2600">
              <a:solidFill>
                <a:schemeClr val="tx1"/>
              </a:solidFill>
              <a:latin typeface="微软雅黑" pitchFamily="34" charset="-122"/>
            </a:endParaRPr>
          </a:p>
        </p:txBody>
      </p:sp>
      <p:sp>
        <p:nvSpPr>
          <p:cNvPr id="37905" name="TextBox 13"/>
          <p:cNvSpPr txBox="1">
            <a:spLocks noChangeArrowheads="1"/>
          </p:cNvSpPr>
          <p:nvPr/>
        </p:nvSpPr>
        <p:spPr bwMode="auto">
          <a:xfrm>
            <a:off x="1978455" y="4054666"/>
            <a:ext cx="3325029" cy="414797"/>
          </a:xfrm>
          <a:prstGeom prst="rect">
            <a:avLst/>
          </a:prstGeom>
          <a:noFill/>
          <a:ln w="9525">
            <a:noFill/>
            <a:miter lim="800000"/>
            <a:headEnd/>
            <a:tailEnd/>
          </a:ln>
        </p:spPr>
        <p:txBody>
          <a:bodyPr wrap="square">
            <a:spAutoFit/>
          </a:bodyPr>
          <a:lstStyle/>
          <a:p>
            <a:r>
              <a:rPr lang="zh-CN" altLang="en-US" sz="2100" b="1" dirty="0">
                <a:solidFill>
                  <a:schemeClr val="tx1"/>
                </a:solidFill>
                <a:latin typeface="微软雅黑" pitchFamily="34" charset="-122"/>
              </a:rPr>
              <a:t>开具就诊介绍信（</a:t>
            </a:r>
            <a:r>
              <a:rPr lang="en-US" altLang="zh-CN" sz="2100" b="1" dirty="0">
                <a:solidFill>
                  <a:schemeClr val="tx1"/>
                </a:solidFill>
                <a:latin typeface="微软雅黑" pitchFamily="34" charset="-122"/>
              </a:rPr>
              <a:t>2</a:t>
            </a:r>
            <a:r>
              <a:rPr lang="zh-CN" altLang="en-US" sz="2100" b="1" dirty="0">
                <a:solidFill>
                  <a:schemeClr val="tx1"/>
                </a:solidFill>
                <a:latin typeface="微软雅黑" pitchFamily="34" charset="-122"/>
              </a:rPr>
              <a:t>天内）</a:t>
            </a:r>
          </a:p>
        </p:txBody>
      </p:sp>
      <p:sp>
        <p:nvSpPr>
          <p:cNvPr id="37906" name="五边形 15"/>
          <p:cNvSpPr>
            <a:spLocks noChangeArrowheads="1"/>
          </p:cNvSpPr>
          <p:nvPr/>
        </p:nvSpPr>
        <p:spPr bwMode="auto">
          <a:xfrm rot="5400000">
            <a:off x="3204322" y="3720268"/>
            <a:ext cx="794591" cy="3208337"/>
          </a:xfrm>
          <a:prstGeom prst="homePlate">
            <a:avLst>
              <a:gd name="adj" fmla="val 36796"/>
            </a:avLst>
          </a:prstGeom>
          <a:ln>
            <a:headEnd/>
            <a:tailEnd/>
          </a:ln>
        </p:spPr>
        <p:style>
          <a:lnRef idx="1">
            <a:schemeClr val="accent2"/>
          </a:lnRef>
          <a:fillRef idx="2">
            <a:schemeClr val="accent2"/>
          </a:fillRef>
          <a:effectRef idx="1">
            <a:schemeClr val="accent2"/>
          </a:effectRef>
          <a:fontRef idx="minor">
            <a:schemeClr val="dk1"/>
          </a:fontRef>
        </p:style>
        <p:txBody>
          <a:bodyPr rot="10800000" vert="eaVert"/>
          <a:lstStyle/>
          <a:p>
            <a:pPr defTabSz="1081088"/>
            <a:endParaRPr lang="zh-CN" altLang="en-US" sz="2600">
              <a:solidFill>
                <a:schemeClr val="tx1"/>
              </a:solidFill>
              <a:latin typeface="微软雅黑" pitchFamily="34" charset="-122"/>
            </a:endParaRPr>
          </a:p>
        </p:txBody>
      </p:sp>
      <p:sp>
        <p:nvSpPr>
          <p:cNvPr id="37907" name="TextBox 16"/>
          <p:cNvSpPr txBox="1">
            <a:spLocks noChangeArrowheads="1"/>
          </p:cNvSpPr>
          <p:nvPr/>
        </p:nvSpPr>
        <p:spPr bwMode="auto">
          <a:xfrm>
            <a:off x="2281185" y="4961266"/>
            <a:ext cx="2939170" cy="414797"/>
          </a:xfrm>
          <a:prstGeom prst="rect">
            <a:avLst/>
          </a:prstGeom>
          <a:noFill/>
          <a:ln w="9525">
            <a:noFill/>
            <a:miter lim="800000"/>
            <a:headEnd/>
            <a:tailEnd/>
          </a:ln>
        </p:spPr>
        <p:txBody>
          <a:bodyPr wrap="square">
            <a:spAutoFit/>
          </a:bodyPr>
          <a:lstStyle/>
          <a:p>
            <a:r>
              <a:rPr lang="zh-CN" altLang="en-US" sz="2100" b="1" dirty="0">
                <a:solidFill>
                  <a:schemeClr val="tx1"/>
                </a:solidFill>
                <a:latin typeface="微软雅黑" pitchFamily="34" charset="-122"/>
              </a:rPr>
              <a:t>工伤认定（</a:t>
            </a:r>
            <a:r>
              <a:rPr lang="en-US" altLang="zh-CN" sz="2100" b="1" dirty="0">
                <a:solidFill>
                  <a:schemeClr val="tx1"/>
                </a:solidFill>
                <a:latin typeface="微软雅黑" pitchFamily="34" charset="-122"/>
              </a:rPr>
              <a:t>30</a:t>
            </a:r>
            <a:r>
              <a:rPr lang="zh-CN" altLang="en-US" sz="2100" b="1" dirty="0">
                <a:solidFill>
                  <a:schemeClr val="tx1"/>
                </a:solidFill>
                <a:latin typeface="微软雅黑" pitchFamily="34" charset="-122"/>
              </a:rPr>
              <a:t>日内） </a:t>
            </a:r>
          </a:p>
        </p:txBody>
      </p:sp>
      <p:sp>
        <p:nvSpPr>
          <p:cNvPr id="37908" name="五边形 15"/>
          <p:cNvSpPr>
            <a:spLocks noChangeArrowheads="1"/>
          </p:cNvSpPr>
          <p:nvPr/>
        </p:nvSpPr>
        <p:spPr bwMode="auto">
          <a:xfrm rot="5400000">
            <a:off x="3272669" y="4604119"/>
            <a:ext cx="656325" cy="3208337"/>
          </a:xfrm>
          <a:prstGeom prst="homePlate">
            <a:avLst>
              <a:gd name="adj" fmla="val 36796"/>
            </a:avLst>
          </a:prstGeom>
          <a:ln>
            <a:headEnd/>
            <a:tailEnd/>
          </a:ln>
        </p:spPr>
        <p:style>
          <a:lnRef idx="1">
            <a:schemeClr val="accent2"/>
          </a:lnRef>
          <a:fillRef idx="2">
            <a:schemeClr val="accent2"/>
          </a:fillRef>
          <a:effectRef idx="1">
            <a:schemeClr val="accent2"/>
          </a:effectRef>
          <a:fontRef idx="minor">
            <a:schemeClr val="dk1"/>
          </a:fontRef>
        </p:style>
        <p:txBody>
          <a:bodyPr rot="10800000" vert="eaVert"/>
          <a:lstStyle/>
          <a:p>
            <a:pPr defTabSz="1081088"/>
            <a:endParaRPr lang="zh-CN" altLang="en-US" sz="2600">
              <a:solidFill>
                <a:schemeClr val="tx1"/>
              </a:solidFill>
              <a:latin typeface="微软雅黑" pitchFamily="34" charset="-122"/>
            </a:endParaRPr>
          </a:p>
        </p:txBody>
      </p:sp>
      <p:sp>
        <p:nvSpPr>
          <p:cNvPr id="37909" name="TextBox 16"/>
          <p:cNvSpPr txBox="1">
            <a:spLocks noChangeArrowheads="1"/>
          </p:cNvSpPr>
          <p:nvPr/>
        </p:nvSpPr>
        <p:spPr bwMode="auto">
          <a:xfrm>
            <a:off x="2277654" y="5881883"/>
            <a:ext cx="2861290" cy="415498"/>
          </a:xfrm>
          <a:prstGeom prst="rect">
            <a:avLst/>
          </a:prstGeom>
          <a:noFill/>
          <a:ln w="9525">
            <a:noFill/>
            <a:miter lim="800000"/>
            <a:headEnd/>
            <a:tailEnd/>
          </a:ln>
        </p:spPr>
        <p:txBody>
          <a:bodyPr wrap="square">
            <a:spAutoFit/>
          </a:bodyPr>
          <a:lstStyle/>
          <a:p>
            <a:r>
              <a:rPr lang="zh-CN" altLang="en-US" sz="2100" b="1" dirty="0">
                <a:solidFill>
                  <a:schemeClr val="tx1"/>
                </a:solidFill>
                <a:latin typeface="微软雅黑" pitchFamily="34" charset="-122"/>
              </a:rPr>
              <a:t>工伤</a:t>
            </a:r>
            <a:r>
              <a:rPr lang="zh-CN" altLang="en-US" sz="2100" b="1" dirty="0" smtClean="0">
                <a:solidFill>
                  <a:schemeClr val="tx1"/>
                </a:solidFill>
                <a:latin typeface="微软雅黑" pitchFamily="34" charset="-122"/>
              </a:rPr>
              <a:t>报销（</a:t>
            </a:r>
            <a:r>
              <a:rPr lang="en-US" altLang="zh-CN" sz="2100" b="1" dirty="0" smtClean="0">
                <a:solidFill>
                  <a:schemeClr val="tx1"/>
                </a:solidFill>
                <a:latin typeface="微软雅黑" pitchFamily="34" charset="-122"/>
              </a:rPr>
              <a:t>60</a:t>
            </a:r>
            <a:r>
              <a:rPr lang="zh-CN" altLang="en-US" sz="2100" b="1" dirty="0" smtClean="0">
                <a:solidFill>
                  <a:schemeClr val="tx1"/>
                </a:solidFill>
                <a:latin typeface="微软雅黑" pitchFamily="34" charset="-122"/>
              </a:rPr>
              <a:t>日内）</a:t>
            </a:r>
            <a:endParaRPr lang="zh-CN" altLang="en-US" sz="2100" b="1" dirty="0">
              <a:solidFill>
                <a:schemeClr val="tx1"/>
              </a:solidFill>
              <a:latin typeface="微软雅黑" pitchFamily="34" charset="-122"/>
            </a:endParaRPr>
          </a:p>
        </p:txBody>
      </p:sp>
      <p:sp>
        <p:nvSpPr>
          <p:cNvPr id="20" name="矩形 19"/>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工伤</a:t>
            </a:r>
            <a:r>
              <a:rPr lang="zh-CN" altLang="en-US" sz="2500" dirty="0">
                <a:solidFill>
                  <a:schemeClr val="bg1"/>
                </a:solidFill>
                <a:latin typeface="微软雅黑" pitchFamily="34" charset="-122"/>
              </a:rPr>
              <a:t>的认定及处理（</a:t>
            </a:r>
            <a:r>
              <a:rPr lang="en-US" altLang="zh-CN" sz="2500" dirty="0" smtClean="0">
                <a:solidFill>
                  <a:schemeClr val="bg1"/>
                </a:solidFill>
                <a:latin typeface="微软雅黑" pitchFamily="34" charset="-122"/>
              </a:rPr>
              <a:t>5/6</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pic>
        <p:nvPicPr>
          <p:cNvPr id="1026" name="Picture 2"/>
          <p:cNvPicPr>
            <a:picLocks noChangeAspect="1" noChangeArrowheads="1"/>
          </p:cNvPicPr>
          <p:nvPr/>
        </p:nvPicPr>
        <p:blipFill>
          <a:blip r:embed="rId2" cstate="print"/>
          <a:srcRect/>
          <a:stretch>
            <a:fillRect/>
          </a:stretch>
        </p:blipFill>
        <p:spPr bwMode="auto">
          <a:xfrm>
            <a:off x="6354070" y="1157519"/>
            <a:ext cx="3571875" cy="5676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additive="base">
                                        <p:cTn id="7" dur="500" fill="hold"/>
                                        <p:tgtEl>
                                          <p:spTgt spid="44037"/>
                                        </p:tgtEl>
                                        <p:attrNameLst>
                                          <p:attrName>ppt_x</p:attrName>
                                        </p:attrNameLst>
                                      </p:cBhvr>
                                      <p:tavLst>
                                        <p:tav tm="0">
                                          <p:val>
                                            <p:strVal val="#ppt_x"/>
                                          </p:val>
                                        </p:tav>
                                        <p:tav tm="100000">
                                          <p:val>
                                            <p:strVal val="#ppt_x"/>
                                          </p:val>
                                        </p:tav>
                                      </p:tavLst>
                                    </p:anim>
                                    <p:anim calcmode="lin" valueType="num">
                                      <p:cBhvr additive="base">
                                        <p:cTn id="8"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ox(i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7900"/>
                                        </p:tgtEl>
                                        <p:attrNameLst>
                                          <p:attrName>style.visibility</p:attrName>
                                        </p:attrNameLst>
                                      </p:cBhvr>
                                      <p:to>
                                        <p:strVal val="visible"/>
                                      </p:to>
                                    </p:set>
                                    <p:anim calcmode="lin" valueType="num">
                                      <p:cBhvr additive="base">
                                        <p:cTn id="18" dur="500" fill="hold"/>
                                        <p:tgtEl>
                                          <p:spTgt spid="37900"/>
                                        </p:tgtEl>
                                        <p:attrNameLst>
                                          <p:attrName>ppt_x</p:attrName>
                                        </p:attrNameLst>
                                      </p:cBhvr>
                                      <p:tavLst>
                                        <p:tav tm="0">
                                          <p:val>
                                            <p:strVal val="#ppt_x"/>
                                          </p:val>
                                        </p:tav>
                                        <p:tav tm="100000">
                                          <p:val>
                                            <p:strVal val="#ppt_x"/>
                                          </p:val>
                                        </p:tav>
                                      </p:tavLst>
                                    </p:anim>
                                    <p:anim calcmode="lin" valueType="num">
                                      <p:cBhvr additive="base">
                                        <p:cTn id="19" dur="500" fill="hold"/>
                                        <p:tgtEl>
                                          <p:spTgt spid="3790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7901"/>
                                        </p:tgtEl>
                                        <p:attrNameLst>
                                          <p:attrName>style.visibility</p:attrName>
                                        </p:attrNameLst>
                                      </p:cBhvr>
                                      <p:to>
                                        <p:strVal val="visible"/>
                                      </p:to>
                                    </p:set>
                                    <p:anim calcmode="lin" valueType="num">
                                      <p:cBhvr additive="base">
                                        <p:cTn id="22" dur="500" fill="hold"/>
                                        <p:tgtEl>
                                          <p:spTgt spid="37901"/>
                                        </p:tgtEl>
                                        <p:attrNameLst>
                                          <p:attrName>ppt_x</p:attrName>
                                        </p:attrNameLst>
                                      </p:cBhvr>
                                      <p:tavLst>
                                        <p:tav tm="0">
                                          <p:val>
                                            <p:strVal val="#ppt_x"/>
                                          </p:val>
                                        </p:tav>
                                        <p:tav tm="100000">
                                          <p:val>
                                            <p:strVal val="#ppt_x"/>
                                          </p:val>
                                        </p:tav>
                                      </p:tavLst>
                                    </p:anim>
                                    <p:anim calcmode="lin" valueType="num">
                                      <p:cBhvr additive="base">
                                        <p:cTn id="23" dur="500" fill="hold"/>
                                        <p:tgtEl>
                                          <p:spTgt spid="3790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7902"/>
                                        </p:tgtEl>
                                        <p:attrNameLst>
                                          <p:attrName>style.visibility</p:attrName>
                                        </p:attrNameLst>
                                      </p:cBhvr>
                                      <p:to>
                                        <p:strVal val="visible"/>
                                      </p:to>
                                    </p:set>
                                    <p:anim calcmode="lin" valueType="num">
                                      <p:cBhvr additive="base">
                                        <p:cTn id="28" dur="500" fill="hold"/>
                                        <p:tgtEl>
                                          <p:spTgt spid="37902"/>
                                        </p:tgtEl>
                                        <p:attrNameLst>
                                          <p:attrName>ppt_x</p:attrName>
                                        </p:attrNameLst>
                                      </p:cBhvr>
                                      <p:tavLst>
                                        <p:tav tm="0">
                                          <p:val>
                                            <p:strVal val="#ppt_x"/>
                                          </p:val>
                                        </p:tav>
                                        <p:tav tm="100000">
                                          <p:val>
                                            <p:strVal val="#ppt_x"/>
                                          </p:val>
                                        </p:tav>
                                      </p:tavLst>
                                    </p:anim>
                                    <p:anim calcmode="lin" valueType="num">
                                      <p:cBhvr additive="base">
                                        <p:cTn id="29" dur="500" fill="hold"/>
                                        <p:tgtEl>
                                          <p:spTgt spid="3790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7903"/>
                                        </p:tgtEl>
                                        <p:attrNameLst>
                                          <p:attrName>style.visibility</p:attrName>
                                        </p:attrNameLst>
                                      </p:cBhvr>
                                      <p:to>
                                        <p:strVal val="visible"/>
                                      </p:to>
                                    </p:set>
                                    <p:anim calcmode="lin" valueType="num">
                                      <p:cBhvr additive="base">
                                        <p:cTn id="32" dur="500" fill="hold"/>
                                        <p:tgtEl>
                                          <p:spTgt spid="37903"/>
                                        </p:tgtEl>
                                        <p:attrNameLst>
                                          <p:attrName>ppt_x</p:attrName>
                                        </p:attrNameLst>
                                      </p:cBhvr>
                                      <p:tavLst>
                                        <p:tav tm="0">
                                          <p:val>
                                            <p:strVal val="#ppt_x"/>
                                          </p:val>
                                        </p:tav>
                                        <p:tav tm="100000">
                                          <p:val>
                                            <p:strVal val="#ppt_x"/>
                                          </p:val>
                                        </p:tav>
                                      </p:tavLst>
                                    </p:anim>
                                    <p:anim calcmode="lin" valueType="num">
                                      <p:cBhvr additive="base">
                                        <p:cTn id="33" dur="500" fill="hold"/>
                                        <p:tgtEl>
                                          <p:spTgt spid="3790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7904"/>
                                        </p:tgtEl>
                                        <p:attrNameLst>
                                          <p:attrName>style.visibility</p:attrName>
                                        </p:attrNameLst>
                                      </p:cBhvr>
                                      <p:to>
                                        <p:strVal val="visible"/>
                                      </p:to>
                                    </p:set>
                                    <p:anim calcmode="lin" valueType="num">
                                      <p:cBhvr additive="base">
                                        <p:cTn id="38" dur="500" fill="hold"/>
                                        <p:tgtEl>
                                          <p:spTgt spid="37904"/>
                                        </p:tgtEl>
                                        <p:attrNameLst>
                                          <p:attrName>ppt_x</p:attrName>
                                        </p:attrNameLst>
                                      </p:cBhvr>
                                      <p:tavLst>
                                        <p:tav tm="0">
                                          <p:val>
                                            <p:strVal val="#ppt_x"/>
                                          </p:val>
                                        </p:tav>
                                        <p:tav tm="100000">
                                          <p:val>
                                            <p:strVal val="#ppt_x"/>
                                          </p:val>
                                        </p:tav>
                                      </p:tavLst>
                                    </p:anim>
                                    <p:anim calcmode="lin" valueType="num">
                                      <p:cBhvr additive="base">
                                        <p:cTn id="39" dur="500" fill="hold"/>
                                        <p:tgtEl>
                                          <p:spTgt spid="3790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7905"/>
                                        </p:tgtEl>
                                        <p:attrNameLst>
                                          <p:attrName>style.visibility</p:attrName>
                                        </p:attrNameLst>
                                      </p:cBhvr>
                                      <p:to>
                                        <p:strVal val="visible"/>
                                      </p:to>
                                    </p:set>
                                    <p:anim calcmode="lin" valueType="num">
                                      <p:cBhvr additive="base">
                                        <p:cTn id="42" dur="500" fill="hold"/>
                                        <p:tgtEl>
                                          <p:spTgt spid="37905"/>
                                        </p:tgtEl>
                                        <p:attrNameLst>
                                          <p:attrName>ppt_x</p:attrName>
                                        </p:attrNameLst>
                                      </p:cBhvr>
                                      <p:tavLst>
                                        <p:tav tm="0">
                                          <p:val>
                                            <p:strVal val="#ppt_x"/>
                                          </p:val>
                                        </p:tav>
                                        <p:tav tm="100000">
                                          <p:val>
                                            <p:strVal val="#ppt_x"/>
                                          </p:val>
                                        </p:tav>
                                      </p:tavLst>
                                    </p:anim>
                                    <p:anim calcmode="lin" valueType="num">
                                      <p:cBhvr additive="base">
                                        <p:cTn id="43" dur="500" fill="hold"/>
                                        <p:tgtEl>
                                          <p:spTgt spid="3790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7906"/>
                                        </p:tgtEl>
                                        <p:attrNameLst>
                                          <p:attrName>style.visibility</p:attrName>
                                        </p:attrNameLst>
                                      </p:cBhvr>
                                      <p:to>
                                        <p:strVal val="visible"/>
                                      </p:to>
                                    </p:set>
                                    <p:anim calcmode="lin" valueType="num">
                                      <p:cBhvr additive="base">
                                        <p:cTn id="48" dur="500" fill="hold"/>
                                        <p:tgtEl>
                                          <p:spTgt spid="37906"/>
                                        </p:tgtEl>
                                        <p:attrNameLst>
                                          <p:attrName>ppt_x</p:attrName>
                                        </p:attrNameLst>
                                      </p:cBhvr>
                                      <p:tavLst>
                                        <p:tav tm="0">
                                          <p:val>
                                            <p:strVal val="#ppt_x"/>
                                          </p:val>
                                        </p:tav>
                                        <p:tav tm="100000">
                                          <p:val>
                                            <p:strVal val="#ppt_x"/>
                                          </p:val>
                                        </p:tav>
                                      </p:tavLst>
                                    </p:anim>
                                    <p:anim calcmode="lin" valueType="num">
                                      <p:cBhvr additive="base">
                                        <p:cTn id="49" dur="500" fill="hold"/>
                                        <p:tgtEl>
                                          <p:spTgt spid="3790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7907"/>
                                        </p:tgtEl>
                                        <p:attrNameLst>
                                          <p:attrName>style.visibility</p:attrName>
                                        </p:attrNameLst>
                                      </p:cBhvr>
                                      <p:to>
                                        <p:strVal val="visible"/>
                                      </p:to>
                                    </p:set>
                                    <p:anim calcmode="lin" valueType="num">
                                      <p:cBhvr additive="base">
                                        <p:cTn id="52" dur="500" fill="hold"/>
                                        <p:tgtEl>
                                          <p:spTgt spid="37907"/>
                                        </p:tgtEl>
                                        <p:attrNameLst>
                                          <p:attrName>ppt_x</p:attrName>
                                        </p:attrNameLst>
                                      </p:cBhvr>
                                      <p:tavLst>
                                        <p:tav tm="0">
                                          <p:val>
                                            <p:strVal val="#ppt_x"/>
                                          </p:val>
                                        </p:tav>
                                        <p:tav tm="100000">
                                          <p:val>
                                            <p:strVal val="#ppt_x"/>
                                          </p:val>
                                        </p:tav>
                                      </p:tavLst>
                                    </p:anim>
                                    <p:anim calcmode="lin" valueType="num">
                                      <p:cBhvr additive="base">
                                        <p:cTn id="53" dur="500" fill="hold"/>
                                        <p:tgtEl>
                                          <p:spTgt spid="3790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7908"/>
                                        </p:tgtEl>
                                        <p:attrNameLst>
                                          <p:attrName>style.visibility</p:attrName>
                                        </p:attrNameLst>
                                      </p:cBhvr>
                                      <p:to>
                                        <p:strVal val="visible"/>
                                      </p:to>
                                    </p:set>
                                    <p:anim calcmode="lin" valueType="num">
                                      <p:cBhvr additive="base">
                                        <p:cTn id="58" dur="500" fill="hold"/>
                                        <p:tgtEl>
                                          <p:spTgt spid="37908"/>
                                        </p:tgtEl>
                                        <p:attrNameLst>
                                          <p:attrName>ppt_x</p:attrName>
                                        </p:attrNameLst>
                                      </p:cBhvr>
                                      <p:tavLst>
                                        <p:tav tm="0">
                                          <p:val>
                                            <p:strVal val="#ppt_x"/>
                                          </p:val>
                                        </p:tav>
                                        <p:tav tm="100000">
                                          <p:val>
                                            <p:strVal val="#ppt_x"/>
                                          </p:val>
                                        </p:tav>
                                      </p:tavLst>
                                    </p:anim>
                                    <p:anim calcmode="lin" valueType="num">
                                      <p:cBhvr additive="base">
                                        <p:cTn id="59" dur="500" fill="hold"/>
                                        <p:tgtEl>
                                          <p:spTgt spid="37908"/>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7909"/>
                                        </p:tgtEl>
                                        <p:attrNameLst>
                                          <p:attrName>style.visibility</p:attrName>
                                        </p:attrNameLst>
                                      </p:cBhvr>
                                      <p:to>
                                        <p:strVal val="visible"/>
                                      </p:to>
                                    </p:set>
                                    <p:anim calcmode="lin" valueType="num">
                                      <p:cBhvr additive="base">
                                        <p:cTn id="62" dur="500" fill="hold"/>
                                        <p:tgtEl>
                                          <p:spTgt spid="37909"/>
                                        </p:tgtEl>
                                        <p:attrNameLst>
                                          <p:attrName>ppt_x</p:attrName>
                                        </p:attrNameLst>
                                      </p:cBhvr>
                                      <p:tavLst>
                                        <p:tav tm="0">
                                          <p:val>
                                            <p:strVal val="#ppt_x"/>
                                          </p:val>
                                        </p:tav>
                                        <p:tav tm="100000">
                                          <p:val>
                                            <p:strVal val="#ppt_x"/>
                                          </p:val>
                                        </p:tav>
                                      </p:tavLst>
                                    </p:anim>
                                    <p:anim calcmode="lin" valueType="num">
                                      <p:cBhvr additive="base">
                                        <p:cTn id="63" dur="500" fill="hold"/>
                                        <p:tgtEl>
                                          <p:spTgt spid="379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37900" grpId="0" animBg="1"/>
      <p:bldP spid="37901" grpId="0"/>
      <p:bldP spid="37902" grpId="0" animBg="1"/>
      <p:bldP spid="37903" grpId="0"/>
      <p:bldP spid="37904" grpId="0" animBg="1"/>
      <p:bldP spid="37905" grpId="0"/>
      <p:bldP spid="37906" grpId="0" animBg="1"/>
      <p:bldP spid="37907" grpId="0"/>
      <p:bldP spid="37908" grpId="0" animBg="1"/>
      <p:bldP spid="3790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710266" y="1508695"/>
          <a:ext cx="6841067" cy="4560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p:cNvSpPr>
            <a:spLocks noChangeArrowheads="1"/>
          </p:cNvSpPr>
          <p:nvPr/>
        </p:nvSpPr>
        <p:spPr bwMode="auto">
          <a:xfrm>
            <a:off x="270800" y="141743"/>
            <a:ext cx="5880620" cy="487551"/>
          </a:xfrm>
          <a:prstGeom prst="rect">
            <a:avLst/>
          </a:prstGeom>
          <a:noFill/>
          <a:ln w="9525">
            <a:noFill/>
            <a:miter lim="800000"/>
            <a:headEnd/>
            <a:tailEnd/>
          </a:ln>
        </p:spPr>
        <p:txBody>
          <a:bodyPr wrap="square" lIns="101837" tIns="50918" rIns="101837" bIns="50918">
            <a:spAutoFit/>
          </a:bodyPr>
          <a:lstStyle/>
          <a:p>
            <a:pPr>
              <a:spcBef>
                <a:spcPct val="50000"/>
              </a:spcBef>
              <a:buFont typeface="Wingdings" pitchFamily="2" charset="2"/>
              <a:buNone/>
            </a:pPr>
            <a:r>
              <a:rPr kumimoji="1" lang="en-US" altLang="zh-CN" sz="2500" dirty="0" smtClean="0">
                <a:solidFill>
                  <a:srgbClr val="FFFFFF"/>
                </a:solidFill>
                <a:latin typeface="微软雅黑" pitchFamily="34" charset="-122"/>
              </a:rPr>
              <a:t>  </a:t>
            </a:r>
            <a:r>
              <a:rPr kumimoji="1" lang="zh-CN" altLang="en-US" sz="2500" dirty="0" smtClean="0">
                <a:solidFill>
                  <a:srgbClr val="FFFFFF"/>
                </a:solidFill>
                <a:latin typeface="微软雅黑" pitchFamily="34" charset="-122"/>
              </a:rPr>
              <a:t>在岗员工培训模式（</a:t>
            </a:r>
            <a:r>
              <a:rPr kumimoji="1" lang="en-US" altLang="zh-CN" sz="2500" dirty="0" smtClean="0">
                <a:solidFill>
                  <a:srgbClr val="FFFFFF"/>
                </a:solidFill>
                <a:latin typeface="微软雅黑" pitchFamily="34" charset="-122"/>
              </a:rPr>
              <a:t>1/3</a:t>
            </a:r>
            <a:r>
              <a:rPr kumimoji="1" lang="zh-CN" altLang="en-US" sz="2500" dirty="0" smtClean="0">
                <a:solidFill>
                  <a:srgbClr val="FFFFFF"/>
                </a:solidFill>
                <a:latin typeface="微软雅黑" pitchFamily="34" charset="-122"/>
              </a:rPr>
              <a:t>）</a:t>
            </a:r>
            <a:endParaRPr kumimoji="1" lang="zh-CN" altLang="en-US" sz="2500" dirty="0">
              <a:solidFill>
                <a:srgbClr val="FFFFFF"/>
              </a:solidFill>
              <a:latin typeface="微软雅黑"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内容占位符 1"/>
          <p:cNvSpPr>
            <a:spLocks/>
          </p:cNvSpPr>
          <p:nvPr/>
        </p:nvSpPr>
        <p:spPr bwMode="auto">
          <a:xfrm>
            <a:off x="482600" y="1722438"/>
            <a:ext cx="8727902" cy="4428980"/>
          </a:xfrm>
          <a:prstGeom prst="rect">
            <a:avLst/>
          </a:prstGeom>
          <a:noFill/>
          <a:ln w="9525">
            <a:noFill/>
            <a:miter lim="800000"/>
            <a:headEnd/>
            <a:tailEnd/>
          </a:ln>
        </p:spPr>
        <p:txBody>
          <a:bodyPr lIns="104300" tIns="52150" rIns="104300" bIns="52150"/>
          <a:lstStyle/>
          <a:p>
            <a:pPr marL="188913">
              <a:lnSpc>
                <a:spcPct val="150000"/>
              </a:lnSpc>
              <a:spcBef>
                <a:spcPct val="20000"/>
              </a:spcBef>
            </a:pPr>
            <a:r>
              <a:rPr lang="zh-CN" altLang="en-US" sz="2200" b="1" dirty="0">
                <a:solidFill>
                  <a:schemeClr val="tx1"/>
                </a:solidFill>
                <a:latin typeface="微软雅黑" pitchFamily="34" charset="-122"/>
                <a:ea typeface="微软雅黑" pitchFamily="34" charset="-122"/>
              </a:rPr>
              <a:t>工伤期间员工工资如何</a:t>
            </a:r>
            <a:r>
              <a:rPr lang="zh-CN" altLang="en-US" sz="2200" b="1" dirty="0" smtClean="0">
                <a:solidFill>
                  <a:schemeClr val="tx1"/>
                </a:solidFill>
                <a:latin typeface="微软雅黑" pitchFamily="34" charset="-122"/>
                <a:ea typeface="微软雅黑" pitchFamily="34" charset="-122"/>
              </a:rPr>
              <a:t>发放</a:t>
            </a:r>
            <a:r>
              <a:rPr lang="en-US" altLang="zh-CN" sz="2200" b="1" dirty="0" smtClean="0">
                <a:solidFill>
                  <a:schemeClr val="tx1"/>
                </a:solidFill>
                <a:latin typeface="微软雅黑" pitchFamily="34" charset="-122"/>
                <a:ea typeface="微软雅黑" pitchFamily="34" charset="-122"/>
              </a:rPr>
              <a:t>——</a:t>
            </a:r>
            <a:r>
              <a:rPr lang="zh-CN" altLang="en-US" sz="2200" b="1" dirty="0" smtClean="0">
                <a:solidFill>
                  <a:srgbClr val="006699"/>
                </a:solidFill>
                <a:latin typeface="微软雅黑" pitchFamily="34" charset="-122"/>
                <a:ea typeface="微软雅黑" pitchFamily="34" charset="-122"/>
              </a:rPr>
              <a:t>照常发</a:t>
            </a:r>
            <a:endParaRPr lang="zh-CN" altLang="en-US" sz="2200" b="1" dirty="0">
              <a:solidFill>
                <a:srgbClr val="006699"/>
              </a:solidFill>
              <a:latin typeface="微软雅黑" pitchFamily="34" charset="-122"/>
              <a:ea typeface="微软雅黑" pitchFamily="34" charset="-122"/>
            </a:endParaRPr>
          </a:p>
          <a:p>
            <a:pPr marL="188913">
              <a:lnSpc>
                <a:spcPct val="150000"/>
              </a:lnSpc>
              <a:spcBef>
                <a:spcPct val="20000"/>
              </a:spcBef>
            </a:pPr>
            <a:r>
              <a:rPr lang="zh-CN" altLang="en-US" sz="2200" b="0" dirty="0" smtClean="0">
                <a:solidFill>
                  <a:schemeClr val="tx1"/>
                </a:solidFill>
                <a:latin typeface="微软雅黑" pitchFamily="34" charset="-122"/>
                <a:ea typeface="微软雅黑" pitchFamily="34" charset="-122"/>
              </a:rPr>
              <a:t>职工因工作遭受事故伤害或者患职业病需要暂停工作接受工伤医疗的，停工留薪期内，原工资福利待遇不变，由部门按月支付。 </a:t>
            </a:r>
          </a:p>
          <a:p>
            <a:pPr marL="188913">
              <a:lnSpc>
                <a:spcPct val="150000"/>
              </a:lnSpc>
              <a:spcBef>
                <a:spcPct val="20000"/>
              </a:spcBef>
            </a:pPr>
            <a:endParaRPr lang="zh-CN" altLang="en-US" sz="2000" dirty="0">
              <a:solidFill>
                <a:schemeClr val="tx1"/>
              </a:solidFill>
              <a:latin typeface="微软雅黑" pitchFamily="34" charset="-122"/>
              <a:ea typeface="微软雅黑" pitchFamily="34" charset="-122"/>
            </a:endParaRPr>
          </a:p>
          <a:p>
            <a:pPr marL="188913">
              <a:lnSpc>
                <a:spcPct val="150000"/>
              </a:lnSpc>
              <a:spcBef>
                <a:spcPct val="20000"/>
              </a:spcBef>
            </a:pPr>
            <a:r>
              <a:rPr lang="zh-CN" altLang="en-US" sz="2200" b="1" dirty="0">
                <a:solidFill>
                  <a:schemeClr val="tx1"/>
                </a:solidFill>
                <a:latin typeface="微软雅黑" pitchFamily="34" charset="-122"/>
                <a:ea typeface="微软雅黑" pitchFamily="34" charset="-122"/>
              </a:rPr>
              <a:t>工伤期间医疗费用由谁</a:t>
            </a:r>
            <a:r>
              <a:rPr lang="zh-CN" altLang="en-US" sz="2200" b="1" dirty="0" smtClean="0">
                <a:solidFill>
                  <a:schemeClr val="tx1"/>
                </a:solidFill>
                <a:latin typeface="微软雅黑" pitchFamily="34" charset="-122"/>
                <a:ea typeface="微软雅黑" pitchFamily="34" charset="-122"/>
              </a:rPr>
              <a:t>支付</a:t>
            </a:r>
            <a:r>
              <a:rPr lang="en-US" altLang="zh-CN" sz="2200" b="1" dirty="0" smtClean="0">
                <a:solidFill>
                  <a:schemeClr val="tx1"/>
                </a:solidFill>
                <a:latin typeface="微软雅黑" pitchFamily="34" charset="-122"/>
                <a:ea typeface="微软雅黑" pitchFamily="34" charset="-122"/>
              </a:rPr>
              <a:t>——</a:t>
            </a:r>
            <a:r>
              <a:rPr lang="zh-CN" altLang="en-US" sz="2200" dirty="0">
                <a:solidFill>
                  <a:srgbClr val="006699"/>
                </a:solidFill>
                <a:latin typeface="微软雅黑" pitchFamily="34" charset="-122"/>
              </a:rPr>
              <a:t>工伤保险</a:t>
            </a:r>
            <a:endParaRPr lang="en-US" altLang="zh-CN" sz="2200" dirty="0">
              <a:solidFill>
                <a:srgbClr val="006699"/>
              </a:solidFill>
              <a:latin typeface="微软雅黑" pitchFamily="34" charset="-122"/>
            </a:endParaRPr>
          </a:p>
          <a:p>
            <a:pPr marL="188913">
              <a:lnSpc>
                <a:spcPct val="150000"/>
              </a:lnSpc>
              <a:spcBef>
                <a:spcPct val="20000"/>
              </a:spcBef>
            </a:pPr>
            <a:r>
              <a:rPr lang="zh-CN" altLang="en-US" sz="2200" b="0" dirty="0" smtClean="0">
                <a:solidFill>
                  <a:schemeClr val="tx1"/>
                </a:solidFill>
                <a:latin typeface="微软雅黑" pitchFamily="34" charset="-122"/>
                <a:ea typeface="微软雅黑" pitchFamily="34" charset="-122"/>
              </a:rPr>
              <a:t>工伤</a:t>
            </a:r>
            <a:r>
              <a:rPr lang="zh-CN" altLang="en-US" sz="2200" b="0" dirty="0">
                <a:solidFill>
                  <a:schemeClr val="tx1"/>
                </a:solidFill>
                <a:latin typeface="微软雅黑" pitchFamily="34" charset="-122"/>
                <a:ea typeface="微软雅黑" pitchFamily="34" charset="-122"/>
              </a:rPr>
              <a:t>期间职工医疗费用由职工本人或所在部门先行垫付；出院后提供材料，由</a:t>
            </a:r>
            <a:r>
              <a:rPr lang="zh-CN" altLang="en-US" sz="2200" b="0" dirty="0" smtClean="0">
                <a:solidFill>
                  <a:schemeClr val="tx1"/>
                </a:solidFill>
                <a:latin typeface="微软雅黑" pitchFamily="34" charset="-122"/>
                <a:ea typeface="微软雅黑" pitchFamily="34" charset="-122"/>
              </a:rPr>
              <a:t>人力资源中心</a:t>
            </a:r>
            <a:r>
              <a:rPr lang="zh-CN" altLang="en-US" sz="2200" b="0" dirty="0">
                <a:solidFill>
                  <a:schemeClr val="tx1"/>
                </a:solidFill>
                <a:latin typeface="微软雅黑" pitchFamily="34" charset="-122"/>
                <a:ea typeface="微软雅黑" pitchFamily="34" charset="-122"/>
              </a:rPr>
              <a:t>交到郑州市社会保险事业管理局伤残待遇处申请赔付，费用由工伤保险基金中列支</a:t>
            </a:r>
            <a:r>
              <a:rPr lang="zh-CN" altLang="en-US" sz="2000" b="0" dirty="0">
                <a:solidFill>
                  <a:schemeClr val="tx1"/>
                </a:solidFill>
                <a:latin typeface="微软雅黑" pitchFamily="34" charset="-122"/>
                <a:ea typeface="微软雅黑" pitchFamily="34" charset="-122"/>
              </a:rPr>
              <a:t>。</a:t>
            </a:r>
          </a:p>
        </p:txBody>
      </p:sp>
      <p:sp>
        <p:nvSpPr>
          <p:cNvPr id="5" name="矩形 4"/>
          <p:cNvSpPr/>
          <p:nvPr/>
        </p:nvSpPr>
        <p:spPr>
          <a:xfrm>
            <a:off x="182521" y="71520"/>
            <a:ext cx="3937296"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工伤</a:t>
            </a:r>
            <a:r>
              <a:rPr lang="zh-CN" altLang="en-US" sz="2500" dirty="0">
                <a:solidFill>
                  <a:schemeClr val="bg1"/>
                </a:solidFill>
                <a:latin typeface="微软雅黑" pitchFamily="34" charset="-122"/>
              </a:rPr>
              <a:t>的认定及处理（</a:t>
            </a:r>
            <a:r>
              <a:rPr lang="en-US" altLang="zh-CN" sz="2500" dirty="0" smtClean="0">
                <a:solidFill>
                  <a:schemeClr val="bg1"/>
                </a:solidFill>
                <a:latin typeface="微软雅黑" pitchFamily="34" charset="-122"/>
              </a:rPr>
              <a:t>6/6</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
        <p:nvSpPr>
          <p:cNvPr id="7" name="矩形 6"/>
          <p:cNvSpPr/>
          <p:nvPr/>
        </p:nvSpPr>
        <p:spPr>
          <a:xfrm>
            <a:off x="3758276" y="875024"/>
            <a:ext cx="18473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矩形 5"/>
          <p:cNvSpPr/>
          <p:nvPr/>
        </p:nvSpPr>
        <p:spPr>
          <a:xfrm>
            <a:off x="659209" y="908276"/>
            <a:ext cx="7879080"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0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工伤期间工资、工资医疗费咋办？</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 calcmode="lin" valueType="num">
                                      <p:cBhvr additive="base">
                                        <p:cTn id="7" dur="500" fill="hold"/>
                                        <p:tgtEl>
                                          <p:spTgt spid="38915"/>
                                        </p:tgtEl>
                                        <p:attrNameLst>
                                          <p:attrName>ppt_x</p:attrName>
                                        </p:attrNameLst>
                                      </p:cBhvr>
                                      <p:tavLst>
                                        <p:tav tm="0">
                                          <p:val>
                                            <p:strVal val="#ppt_x"/>
                                          </p:val>
                                        </p:tav>
                                        <p:tav tm="100000">
                                          <p:val>
                                            <p:strVal val="#ppt_x"/>
                                          </p:val>
                                        </p:tav>
                                      </p:tavLst>
                                    </p:anim>
                                    <p:anim calcmode="lin" valueType="num">
                                      <p:cBhvr additive="base">
                                        <p:cTn id="8" dur="500" fill="hold"/>
                                        <p:tgtEl>
                                          <p:spTgt spid="389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521" y="71520"/>
            <a:ext cx="2749471"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医保卡如何使用？</a:t>
            </a:r>
            <a:endParaRPr lang="en-US" altLang="zh-CN" sz="2500" dirty="0">
              <a:solidFill>
                <a:schemeClr val="bg1"/>
              </a:solidFill>
              <a:latin typeface="微软雅黑" pitchFamily="34" charset="-122"/>
            </a:endParaRPr>
          </a:p>
        </p:txBody>
      </p:sp>
      <p:graphicFrame>
        <p:nvGraphicFramePr>
          <p:cNvPr id="3" name="图示 2"/>
          <p:cNvGraphicFramePr/>
          <p:nvPr/>
        </p:nvGraphicFramePr>
        <p:xfrm>
          <a:off x="781396" y="1230284"/>
          <a:ext cx="8695113" cy="5137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574473" y="3890365"/>
            <a:ext cx="5403272" cy="2400657"/>
          </a:xfrm>
          <a:prstGeom prst="rect">
            <a:avLst/>
          </a:prstGeom>
          <a:noFill/>
        </p:spPr>
        <p:txBody>
          <a:bodyPr wrap="square" rtlCol="0">
            <a:spAutoFit/>
          </a:bodyPr>
          <a:lstStyle/>
          <a:p>
            <a:pPr>
              <a:lnSpc>
                <a:spcPct val="150000"/>
              </a:lnSpc>
            </a:pPr>
            <a:r>
              <a:rPr lang="zh-CN" altLang="en-US" sz="2000" dirty="0" smtClean="0">
                <a:solidFill>
                  <a:srgbClr val="9933FF"/>
                </a:solidFill>
                <a:latin typeface="微软雅黑" pitchFamily="34" charset="-122"/>
              </a:rPr>
              <a:t> </a:t>
            </a:r>
            <a:r>
              <a:rPr lang="en-US" altLang="zh-CN" sz="2000" dirty="0" smtClean="0">
                <a:solidFill>
                  <a:srgbClr val="9933FF"/>
                </a:solidFill>
                <a:latin typeface="微软雅黑" pitchFamily="34" charset="-122"/>
              </a:rPr>
              <a:t>1</a:t>
            </a:r>
            <a:r>
              <a:rPr lang="zh-CN" altLang="en-US" sz="2000" dirty="0" smtClean="0">
                <a:solidFill>
                  <a:srgbClr val="9933FF"/>
                </a:solidFill>
                <a:latin typeface="微软雅黑" pitchFamily="34" charset="-122"/>
              </a:rPr>
              <a:t>、医保卡参保当月办理，三个月后可领取；</a:t>
            </a:r>
          </a:p>
          <a:p>
            <a:pPr>
              <a:lnSpc>
                <a:spcPct val="150000"/>
              </a:lnSpc>
            </a:pPr>
            <a:r>
              <a:rPr lang="en-US" altLang="zh-CN" sz="2000" dirty="0" smtClean="0">
                <a:solidFill>
                  <a:srgbClr val="9933FF"/>
                </a:solidFill>
                <a:latin typeface="微软雅黑" pitchFamily="34" charset="-122"/>
              </a:rPr>
              <a:t> 2</a:t>
            </a:r>
            <a:r>
              <a:rPr lang="zh-CN" altLang="en-US" sz="2000" dirty="0" smtClean="0">
                <a:solidFill>
                  <a:srgbClr val="9933FF"/>
                </a:solidFill>
                <a:latin typeface="微软雅黑" pitchFamily="34" charset="-122"/>
              </a:rPr>
              <a:t>、医保卡个人账户金额使用途径：</a:t>
            </a:r>
          </a:p>
          <a:p>
            <a:pPr>
              <a:lnSpc>
                <a:spcPct val="150000"/>
              </a:lnSpc>
            </a:pPr>
            <a:r>
              <a:rPr lang="zh-CN" altLang="en-US" sz="2000" dirty="0" smtClean="0">
                <a:solidFill>
                  <a:srgbClr val="9933FF"/>
                </a:solidFill>
                <a:latin typeface="微软雅黑" pitchFamily="34" charset="-122"/>
              </a:rPr>
              <a:t>    （</a:t>
            </a:r>
            <a:r>
              <a:rPr lang="en-US" altLang="zh-CN" sz="2000" dirty="0" smtClean="0">
                <a:solidFill>
                  <a:srgbClr val="9933FF"/>
                </a:solidFill>
                <a:latin typeface="微软雅黑" pitchFamily="34" charset="-122"/>
              </a:rPr>
              <a:t>1</a:t>
            </a:r>
            <a:r>
              <a:rPr lang="zh-CN" altLang="en-US" sz="2000" dirty="0" smtClean="0">
                <a:solidFill>
                  <a:srgbClr val="9933FF"/>
                </a:solidFill>
                <a:latin typeface="微软雅黑" pitchFamily="34" charset="-122"/>
              </a:rPr>
              <a:t>）定点医院门诊就医；</a:t>
            </a:r>
          </a:p>
          <a:p>
            <a:pPr>
              <a:lnSpc>
                <a:spcPct val="150000"/>
              </a:lnSpc>
            </a:pPr>
            <a:r>
              <a:rPr lang="zh-CN" altLang="en-US" sz="2000" dirty="0" smtClean="0">
                <a:solidFill>
                  <a:srgbClr val="9933FF"/>
                </a:solidFill>
                <a:latin typeface="微软雅黑" pitchFamily="34" charset="-122"/>
              </a:rPr>
              <a:t>    （</a:t>
            </a:r>
            <a:r>
              <a:rPr lang="en-US" altLang="zh-CN" sz="2000" dirty="0" smtClean="0">
                <a:solidFill>
                  <a:srgbClr val="9933FF"/>
                </a:solidFill>
                <a:latin typeface="微软雅黑" pitchFamily="34" charset="-122"/>
              </a:rPr>
              <a:t>2</a:t>
            </a:r>
            <a:r>
              <a:rPr lang="zh-CN" altLang="en-US" sz="2000" dirty="0" smtClean="0">
                <a:solidFill>
                  <a:srgbClr val="9933FF"/>
                </a:solidFill>
                <a:latin typeface="微软雅黑" pitchFamily="34" charset="-122"/>
              </a:rPr>
              <a:t>）定点医院住院；</a:t>
            </a:r>
          </a:p>
          <a:p>
            <a:pPr>
              <a:lnSpc>
                <a:spcPct val="150000"/>
              </a:lnSpc>
            </a:pPr>
            <a:r>
              <a:rPr lang="zh-CN" altLang="en-US" sz="2000" dirty="0" smtClean="0">
                <a:solidFill>
                  <a:srgbClr val="9933FF"/>
                </a:solidFill>
                <a:latin typeface="微软雅黑" pitchFamily="34" charset="-122"/>
              </a:rPr>
              <a:t>    （</a:t>
            </a:r>
            <a:r>
              <a:rPr lang="en-US" altLang="zh-CN" sz="2000" dirty="0" smtClean="0">
                <a:solidFill>
                  <a:srgbClr val="9933FF"/>
                </a:solidFill>
                <a:latin typeface="微软雅黑" pitchFamily="34" charset="-122"/>
              </a:rPr>
              <a:t>3</a:t>
            </a:r>
            <a:r>
              <a:rPr lang="zh-CN" altLang="en-US" sz="2000" dirty="0" smtClean="0">
                <a:solidFill>
                  <a:srgbClr val="9933FF"/>
                </a:solidFill>
                <a:latin typeface="微软雅黑" pitchFamily="34" charset="-122"/>
              </a:rPr>
              <a:t>）定点医院</a:t>
            </a:r>
            <a:r>
              <a:rPr lang="en-US" altLang="zh-CN" sz="2000" dirty="0" smtClean="0">
                <a:solidFill>
                  <a:srgbClr val="9933FF"/>
                </a:solidFill>
                <a:latin typeface="微软雅黑" pitchFamily="34" charset="-122"/>
              </a:rPr>
              <a:t>/</a:t>
            </a:r>
            <a:r>
              <a:rPr lang="zh-CN" altLang="en-US" sz="2000" dirty="0" smtClean="0">
                <a:solidFill>
                  <a:srgbClr val="9933FF"/>
                </a:solidFill>
                <a:latin typeface="微软雅黑" pitchFamily="34" charset="-122"/>
              </a:rPr>
              <a:t>药店买医保目录药品。</a:t>
            </a:r>
            <a:endParaRPr lang="zh-CN" altLang="en-US" sz="2000" dirty="0">
              <a:solidFill>
                <a:srgbClr val="9933FF"/>
              </a:solidFill>
            </a:endParaRPr>
          </a:p>
        </p:txBody>
      </p:sp>
      <p:sp>
        <p:nvSpPr>
          <p:cNvPr id="6" name="TextBox 5"/>
          <p:cNvSpPr txBox="1"/>
          <p:nvPr/>
        </p:nvSpPr>
        <p:spPr>
          <a:xfrm>
            <a:off x="3474720" y="1197044"/>
            <a:ext cx="5552902" cy="2400657"/>
          </a:xfrm>
          <a:prstGeom prst="rect">
            <a:avLst/>
          </a:prstGeom>
          <a:noFill/>
        </p:spPr>
        <p:txBody>
          <a:bodyPr wrap="square" rtlCol="0">
            <a:spAutoFit/>
          </a:bodyPr>
          <a:lstStyle/>
          <a:p>
            <a:pPr>
              <a:lnSpc>
                <a:spcPct val="150000"/>
              </a:lnSpc>
            </a:pPr>
            <a:r>
              <a:rPr lang="en-US" altLang="zh-CN" sz="2000" dirty="0" smtClean="0">
                <a:solidFill>
                  <a:srgbClr val="9933FF"/>
                </a:solidFill>
                <a:latin typeface="微软雅黑" pitchFamily="34" charset="-122"/>
              </a:rPr>
              <a:t>   1</a:t>
            </a:r>
            <a:r>
              <a:rPr lang="zh-CN" altLang="en-US" sz="2000" dirty="0" smtClean="0">
                <a:solidFill>
                  <a:srgbClr val="9933FF"/>
                </a:solidFill>
                <a:latin typeface="微软雅黑" pitchFamily="34" charset="-122"/>
              </a:rPr>
              <a:t>、医保卡，是含有芯片的功能卡，用于就医或药店消费时身份确认及医保个人账户支付用。</a:t>
            </a:r>
            <a:endParaRPr lang="en-US" altLang="zh-CN" sz="2000" dirty="0" smtClean="0">
              <a:solidFill>
                <a:srgbClr val="9933FF"/>
              </a:solidFill>
              <a:latin typeface="微软雅黑" pitchFamily="34" charset="-122"/>
            </a:endParaRPr>
          </a:p>
          <a:p>
            <a:pPr lvl="0">
              <a:lnSpc>
                <a:spcPct val="150000"/>
              </a:lnSpc>
            </a:pPr>
            <a:r>
              <a:rPr lang="en-US" altLang="zh-CN" sz="2000" dirty="0" smtClean="0">
                <a:solidFill>
                  <a:srgbClr val="9933FF"/>
                </a:solidFill>
                <a:latin typeface="微软雅黑" pitchFamily="34" charset="-122"/>
              </a:rPr>
              <a:t>   2</a:t>
            </a:r>
            <a:r>
              <a:rPr lang="zh-CN" altLang="en-US" sz="2000" dirty="0" smtClean="0">
                <a:solidFill>
                  <a:srgbClr val="9933FF"/>
                </a:solidFill>
                <a:latin typeface="微软雅黑" pitchFamily="34" charset="-122"/>
              </a:rPr>
              <a:t>、个人缴纳（</a:t>
            </a:r>
            <a:r>
              <a:rPr lang="en-US" altLang="zh-CN" sz="2000" dirty="0" smtClean="0">
                <a:solidFill>
                  <a:srgbClr val="9933FF"/>
                </a:solidFill>
                <a:latin typeface="微软雅黑" pitchFamily="34" charset="-122"/>
              </a:rPr>
              <a:t>2%</a:t>
            </a:r>
            <a:r>
              <a:rPr lang="zh-CN" altLang="en-US" sz="2000" dirty="0" smtClean="0">
                <a:solidFill>
                  <a:srgbClr val="9933FF"/>
                </a:solidFill>
                <a:latin typeface="微软雅黑" pitchFamily="34" charset="-122"/>
              </a:rPr>
              <a:t>）全部计入个人账户，单位缴纳按年龄段划入。</a:t>
            </a:r>
            <a:endParaRPr lang="en-US" altLang="zh-CN" sz="2000" dirty="0" smtClean="0">
              <a:solidFill>
                <a:srgbClr val="9933FF"/>
              </a:solidFill>
              <a:latin typeface="微软雅黑" pitchFamily="34" charset="-122"/>
            </a:endParaRPr>
          </a:p>
          <a:p>
            <a:pPr>
              <a:lnSpc>
                <a:spcPct val="150000"/>
              </a:lnSpc>
            </a:pPr>
            <a:r>
              <a:rPr lang="en-US" altLang="zh-CN" sz="2000" dirty="0" smtClean="0">
                <a:solidFill>
                  <a:srgbClr val="9933FF"/>
                </a:solidFill>
                <a:latin typeface="微软雅黑" pitchFamily="34" charset="-122"/>
              </a:rPr>
              <a:t>   3</a:t>
            </a:r>
            <a:r>
              <a:rPr lang="zh-CN" altLang="en-US" sz="2000" dirty="0" smtClean="0">
                <a:solidFill>
                  <a:srgbClr val="9933FF"/>
                </a:solidFill>
                <a:latin typeface="微软雅黑" pitchFamily="34" charset="-122"/>
              </a:rPr>
              <a:t>、产生费用起次月可享受待遇；</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521" y="71520"/>
            <a:ext cx="2975495"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近亲属回避（</a:t>
            </a:r>
            <a:r>
              <a:rPr lang="en-US" altLang="zh-CN" sz="2500" dirty="0" smtClean="0">
                <a:solidFill>
                  <a:schemeClr val="bg1"/>
                </a:solidFill>
                <a:latin typeface="微软雅黑" pitchFamily="34" charset="-122"/>
              </a:rPr>
              <a:t>1/3</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xmlns="" val="2020669116"/>
              </p:ext>
            </p:extLst>
          </p:nvPr>
        </p:nvGraphicFramePr>
        <p:xfrm>
          <a:off x="431471" y="1396998"/>
          <a:ext cx="8281057" cy="2166008"/>
        </p:xfrm>
        <a:graphic>
          <a:graphicData uri="http://schemas.openxmlformats.org/drawingml/2006/table">
            <a:tbl>
              <a:tblPr firstRow="1" bandRow="1">
                <a:tableStyleId>{5C22544A-7EE6-4342-B048-85BDC9FD1C3A}</a:tableStyleId>
              </a:tblPr>
              <a:tblGrid>
                <a:gridCol w="2944378"/>
                <a:gridCol w="987871"/>
                <a:gridCol w="208280"/>
                <a:gridCol w="1012130"/>
                <a:gridCol w="3128398"/>
              </a:tblGrid>
              <a:tr h="458315">
                <a:tc>
                  <a:txBody>
                    <a:bodyPr/>
                    <a:lstStyle/>
                    <a:p>
                      <a:pPr algn="ctr"/>
                      <a:r>
                        <a:rPr lang="zh-CN" altLang="en-US" dirty="0" smtClean="0">
                          <a:solidFill>
                            <a:schemeClr val="tx1"/>
                          </a:solidFill>
                          <a:latin typeface="微软雅黑" pitchFamily="34" charset="-122"/>
                          <a:ea typeface="微软雅黑" pitchFamily="34" charset="-122"/>
                        </a:rPr>
                        <a:t>旁系血亲</a:t>
                      </a:r>
                      <a:endParaRPr lang="zh-CN" altLang="en-US"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CN" altLang="en-US" dirty="0" smtClean="0">
                          <a:solidFill>
                            <a:schemeClr val="tx1"/>
                          </a:solidFill>
                          <a:latin typeface="微软雅黑" pitchFamily="34" charset="-122"/>
                          <a:ea typeface="微软雅黑" pitchFamily="34" charset="-122"/>
                        </a:rPr>
                        <a:t>直系血亲</a:t>
                      </a:r>
                      <a:endParaRPr lang="zh-CN" altLang="en-US"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a:txBody>
                    <a:bodyPr/>
                    <a:lstStyle/>
                    <a:p>
                      <a:pPr algn="ctr"/>
                      <a:r>
                        <a:rPr lang="zh-CN" altLang="en-US" dirty="0" smtClean="0">
                          <a:solidFill>
                            <a:schemeClr val="tx1"/>
                          </a:solidFill>
                          <a:latin typeface="微软雅黑" pitchFamily="34" charset="-122"/>
                          <a:ea typeface="微软雅黑" pitchFamily="34" charset="-122"/>
                        </a:rPr>
                        <a:t>旁系血亲</a:t>
                      </a:r>
                      <a:endParaRPr lang="zh-CN" altLang="en-US"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8315">
                <a:tc>
                  <a:txBody>
                    <a:bodyPr/>
                    <a:lstStyle/>
                    <a:p>
                      <a:pPr algn="ctr"/>
                      <a:r>
                        <a:rPr lang="zh-CN" altLang="en-US" dirty="0" smtClean="0">
                          <a:latin typeface="微软雅黑" pitchFamily="34" charset="-122"/>
                          <a:ea typeface="微软雅黑" pitchFamily="34" charset="-122"/>
                        </a:rPr>
                        <a:t>亲叔伯姑舅姨及其配偶</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smtClean="0">
                          <a:latin typeface="微软雅黑" pitchFamily="34" charset="-122"/>
                          <a:ea typeface="微软雅黑" pitchFamily="34" charset="-122"/>
                        </a:rPr>
                        <a:t>父母</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smtClean="0">
                          <a:latin typeface="微软雅黑" pitchFamily="34" charset="-122"/>
                          <a:ea typeface="微软雅黑" pitchFamily="34" charset="-122"/>
                        </a:rPr>
                        <a:t>父母</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smtClean="0">
                          <a:latin typeface="微软雅黑" pitchFamily="34" charset="-122"/>
                          <a:ea typeface="微软雅黑" pitchFamily="34" charset="-122"/>
                        </a:rPr>
                        <a:t>亲叔伯姑舅姨及其配偶</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315">
                <a:tc>
                  <a:txBody>
                    <a:bodyPr/>
                    <a:lstStyle/>
                    <a:p>
                      <a:pPr algn="ctr"/>
                      <a:r>
                        <a:rPr lang="zh-CN" altLang="en-US" dirty="0" smtClean="0">
                          <a:latin typeface="微软雅黑" pitchFamily="34" charset="-122"/>
                          <a:ea typeface="微软雅黑" pitchFamily="34" charset="-122"/>
                        </a:rPr>
                        <a:t>亲兄弟姐妹及其配偶</a:t>
                      </a:r>
                      <a:endParaRPr lang="en-US" altLang="zh-CN"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smtClean="0">
                          <a:latin typeface="微软雅黑" pitchFamily="34" charset="-122"/>
                          <a:ea typeface="微软雅黑" pitchFamily="34" charset="-122"/>
                        </a:rPr>
                        <a:t>本人</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v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配偶</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a:r>
                        <a:rPr lang="zh-CN" altLang="en-US" dirty="0" smtClean="0">
                          <a:latin typeface="微软雅黑" pitchFamily="34" charset="-122"/>
                          <a:ea typeface="微软雅黑" pitchFamily="34" charset="-122"/>
                        </a:rPr>
                        <a:t>亲兄弟姐妹及其配偶</a:t>
                      </a:r>
                      <a:endParaRPr lang="en-US" altLang="zh-CN"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91063">
                <a:tc>
                  <a:txBody>
                    <a:bodyPr/>
                    <a:lstStyle/>
                    <a:p>
                      <a:pPr algn="ctr"/>
                      <a:r>
                        <a:rPr lang="zh-CN" altLang="en-US" dirty="0" smtClean="0">
                          <a:latin typeface="微软雅黑" pitchFamily="34" charset="-122"/>
                          <a:ea typeface="微软雅黑" pitchFamily="34" charset="-122"/>
                        </a:rPr>
                        <a:t>亲侄子侄女、外甥子外甥女及其配偶</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zh-CN" altLang="en-US" dirty="0" smtClean="0">
                          <a:latin typeface="微软雅黑" pitchFamily="34" charset="-122"/>
                          <a:ea typeface="微软雅黑" pitchFamily="34" charset="-122"/>
                        </a:rPr>
                        <a:t>子女及其配偶</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a:txBody>
                    <a:bodyPr/>
                    <a:lstStyle/>
                    <a:p>
                      <a:pPr algn="ctr"/>
                      <a:r>
                        <a:rPr lang="zh-CN" altLang="en-US" dirty="0" smtClean="0">
                          <a:latin typeface="微软雅黑" pitchFamily="34" charset="-122"/>
                          <a:ea typeface="微软雅黑" pitchFamily="34" charset="-122"/>
                        </a:rPr>
                        <a:t>亲侄子侄女、外甥子外甥女及其配偶</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4" name="组合 3"/>
          <p:cNvGrpSpPr/>
          <p:nvPr/>
        </p:nvGrpSpPr>
        <p:grpSpPr>
          <a:xfrm>
            <a:off x="611494" y="4243591"/>
            <a:ext cx="7560965" cy="2154436"/>
            <a:chOff x="971541" y="2389234"/>
            <a:chExt cx="7560965" cy="1954447"/>
          </a:xfrm>
        </p:grpSpPr>
        <p:sp>
          <p:nvSpPr>
            <p:cNvPr id="5" name="Rectangle 3"/>
            <p:cNvSpPr>
              <a:spLocks noChangeArrowheads="1"/>
            </p:cNvSpPr>
            <p:nvPr/>
          </p:nvSpPr>
          <p:spPr bwMode="auto">
            <a:xfrm>
              <a:off x="5832161" y="2389234"/>
              <a:ext cx="2700345" cy="1954447"/>
            </a:xfrm>
            <a:prstGeom prst="rect">
              <a:avLst/>
            </a:prstGeom>
            <a:solidFill>
              <a:srgbClr val="CCECFF"/>
            </a:solidFill>
            <a:ln w="6350">
              <a:noFill/>
              <a:miter lim="800000"/>
              <a:headEnd/>
              <a:tailEnd/>
            </a:ln>
            <a:effectLst>
              <a:outerShdw dist="35921" dir="2700000" algn="ctr" rotWithShape="0">
                <a:schemeClr val="bg2"/>
              </a:outerShdw>
            </a:effectLst>
          </p:spPr>
          <p:txBody>
            <a:bodyPr wrap="square" lIns="0" tIns="0" rIns="0" bIns="0" anchor="ctr">
              <a:spAutoFit/>
            </a:bodyPr>
            <a:lstStyle/>
            <a:p>
              <a:r>
                <a:rPr lang="zh-CN" altLang="zh-CN" sz="2000" b="1" dirty="0" smtClean="0">
                  <a:solidFill>
                    <a:schemeClr val="tx1"/>
                  </a:solidFill>
                  <a:latin typeface="微软雅黑" pitchFamily="34" charset="-122"/>
                </a:rPr>
                <a:t>特定敏感工作或利益相关工作</a:t>
              </a:r>
              <a:r>
                <a:rPr lang="zh-CN" altLang="en-US" sz="2000" b="1" dirty="0" smtClean="0">
                  <a:solidFill>
                    <a:schemeClr val="tx1"/>
                  </a:solidFill>
                  <a:latin typeface="微软雅黑" pitchFamily="34" charset="-122"/>
                </a:rPr>
                <a:t>：</a:t>
              </a:r>
              <a:endParaRPr lang="en-US" altLang="zh-CN" sz="2000" b="1" dirty="0" smtClean="0">
                <a:solidFill>
                  <a:schemeClr val="tx1"/>
                </a:solidFill>
                <a:latin typeface="微软雅黑" pitchFamily="34" charset="-122"/>
              </a:endParaRPr>
            </a:p>
            <a:p>
              <a:r>
                <a:rPr lang="zh-CN" altLang="zh-CN" sz="2000" dirty="0" smtClean="0">
                  <a:solidFill>
                    <a:schemeClr val="tx1"/>
                  </a:solidFill>
                  <a:latin typeface="微软雅黑" pitchFamily="34" charset="-122"/>
                </a:rPr>
                <a:t>招聘、录用、调岗、调薪、调级、竞聘、转正、任免、评优、绩效考核、奖惩、审计、监察、招标等</a:t>
              </a:r>
              <a:endParaRPr lang="zh-CN" altLang="en-US" sz="2000" dirty="0">
                <a:solidFill>
                  <a:schemeClr val="tx1"/>
                </a:solidFill>
                <a:latin typeface="微软雅黑" pitchFamily="34" charset="-122"/>
              </a:endParaRPr>
            </a:p>
          </p:txBody>
        </p:sp>
        <p:sp>
          <p:nvSpPr>
            <p:cNvPr id="6" name="Rectangle 5"/>
            <p:cNvSpPr>
              <a:spLocks noChangeArrowheads="1"/>
            </p:cNvSpPr>
            <p:nvPr/>
          </p:nvSpPr>
          <p:spPr bwMode="auto">
            <a:xfrm>
              <a:off x="971541" y="2708908"/>
              <a:ext cx="1080137" cy="1260161"/>
            </a:xfrm>
            <a:prstGeom prst="rect">
              <a:avLst/>
            </a:prstGeom>
            <a:solidFill>
              <a:srgbClr val="CCECFF"/>
            </a:solidFill>
            <a:ln w="6350">
              <a:noFill/>
              <a:miter lim="800000"/>
              <a:headEnd/>
              <a:tailEnd/>
            </a:ln>
            <a:effectLst>
              <a:outerShdw dist="35921" dir="2700000" algn="ctr" rotWithShape="0">
                <a:schemeClr val="hlink"/>
              </a:outerShdw>
            </a:effectLst>
          </p:spPr>
          <p:txBody>
            <a:bodyPr wrap="none" lIns="72000" tIns="0" rIns="0" bIns="0" anchor="ctr"/>
            <a:lstStyle/>
            <a:p>
              <a:pPr algn="ctr"/>
              <a:r>
                <a:rPr lang="zh-CN" altLang="en-US" sz="2000" dirty="0" smtClean="0">
                  <a:solidFill>
                    <a:schemeClr val="tx1"/>
                  </a:solidFill>
                  <a:latin typeface="微软雅黑" pitchFamily="34" charset="-122"/>
                </a:rPr>
                <a:t>员工及</a:t>
              </a:r>
              <a:endParaRPr lang="en-US" altLang="zh-CN" sz="2000" dirty="0" smtClean="0">
                <a:solidFill>
                  <a:schemeClr val="tx1"/>
                </a:solidFill>
                <a:latin typeface="微软雅黑" pitchFamily="34" charset="-122"/>
              </a:endParaRPr>
            </a:p>
            <a:p>
              <a:pPr algn="ctr"/>
              <a:r>
                <a:rPr lang="zh-CN" altLang="en-US" sz="2000" dirty="0" smtClean="0">
                  <a:solidFill>
                    <a:schemeClr val="tx1"/>
                  </a:solidFill>
                  <a:latin typeface="微软雅黑" pitchFamily="34" charset="-122"/>
                </a:rPr>
                <a:t>其近亲属</a:t>
              </a:r>
              <a:endParaRPr lang="en-US" altLang="zh-CN" sz="2000" dirty="0" smtClean="0">
                <a:solidFill>
                  <a:schemeClr val="tx1"/>
                </a:solidFill>
                <a:latin typeface="微软雅黑" pitchFamily="34" charset="-122"/>
              </a:endParaRPr>
            </a:p>
          </p:txBody>
        </p:sp>
        <p:sp>
          <p:nvSpPr>
            <p:cNvPr id="7" name="右箭头 6"/>
            <p:cNvSpPr/>
            <p:nvPr/>
          </p:nvSpPr>
          <p:spPr>
            <a:xfrm>
              <a:off x="2231701" y="2528885"/>
              <a:ext cx="3420437" cy="1620207"/>
            </a:xfrm>
            <a:prstGeom prst="rightArrow">
              <a:avLst>
                <a:gd name="adj1" fmla="val 50000"/>
                <a:gd name="adj2" fmla="val 54838"/>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itchFamily="34" charset="-122"/>
                  <a:ea typeface="微软雅黑" pitchFamily="34" charset="-122"/>
                </a:rPr>
                <a:t>主动申请回避</a:t>
              </a:r>
              <a:endParaRPr lang="en-US" altLang="zh-CN" sz="2000" dirty="0" smtClean="0">
                <a:solidFill>
                  <a:schemeClr val="tx1"/>
                </a:solidFill>
                <a:latin typeface="微软雅黑" pitchFamily="34" charset="-122"/>
                <a:ea typeface="微软雅黑" pitchFamily="34" charset="-122"/>
              </a:endParaRPr>
            </a:p>
            <a:p>
              <a:pPr algn="ctr"/>
              <a:r>
                <a:rPr lang="zh-CN" altLang="en-US" sz="2000" dirty="0" smtClean="0">
                  <a:solidFill>
                    <a:schemeClr val="tx1"/>
                  </a:solidFill>
                  <a:latin typeface="微软雅黑" pitchFamily="34" charset="-122"/>
                  <a:ea typeface="微软雅黑" pitchFamily="34" charset="-122"/>
                </a:rPr>
                <a:t>不干涉不影响</a:t>
              </a:r>
              <a:endParaRPr lang="en-US" altLang="zh-CN" sz="2000" dirty="0" smtClean="0">
                <a:solidFill>
                  <a:schemeClr val="tx1"/>
                </a:solidFill>
                <a:latin typeface="微软雅黑" pitchFamily="34" charset="-122"/>
                <a:ea typeface="微软雅黑" pitchFamily="34" charset="-122"/>
              </a:endParaRPr>
            </a:p>
            <a:p>
              <a:pPr algn="ctr"/>
              <a:r>
                <a:rPr lang="zh-CN" altLang="en-US" sz="2000" dirty="0" smtClean="0">
                  <a:solidFill>
                    <a:schemeClr val="tx1"/>
                  </a:solidFill>
                  <a:latin typeface="微软雅黑" pitchFamily="34" charset="-122"/>
                  <a:ea typeface="微软雅黑" pitchFamily="34" charset="-122"/>
                </a:rPr>
                <a:t>不打听不照顾</a:t>
              </a:r>
              <a:endParaRPr lang="zh-CN" altLang="en-US" sz="2000" dirty="0">
                <a:solidFill>
                  <a:schemeClr val="tx1"/>
                </a:solidFill>
                <a:latin typeface="微软雅黑" pitchFamily="34" charset="-122"/>
                <a:ea typeface="微软雅黑" pitchFamily="34" charset="-122"/>
              </a:endParaRPr>
            </a:p>
          </p:txBody>
        </p:sp>
      </p:grpSp>
      <p:sp>
        <p:nvSpPr>
          <p:cNvPr id="8" name="TextBox 7"/>
          <p:cNvSpPr txBox="1"/>
          <p:nvPr/>
        </p:nvSpPr>
        <p:spPr>
          <a:xfrm>
            <a:off x="395593" y="906317"/>
            <a:ext cx="2196154" cy="430887"/>
          </a:xfrm>
          <a:prstGeom prst="rect">
            <a:avLst/>
          </a:prstGeom>
          <a:noFill/>
        </p:spPr>
        <p:txBody>
          <a:bodyPr wrap="square" rtlCol="0">
            <a:spAutoFit/>
          </a:bodyPr>
          <a:lstStyle/>
          <a:p>
            <a:r>
              <a:rPr lang="en-US" altLang="zh-CN" sz="2200" b="1" dirty="0" smtClean="0">
                <a:solidFill>
                  <a:schemeClr val="tx1"/>
                </a:solidFill>
                <a:latin typeface="微软雅黑" pitchFamily="34" charset="-122"/>
              </a:rPr>
              <a:t>1</a:t>
            </a:r>
            <a:r>
              <a:rPr lang="zh-CN" altLang="en-US" sz="2200" b="1" dirty="0" smtClean="0">
                <a:solidFill>
                  <a:schemeClr val="tx1"/>
                </a:solidFill>
                <a:latin typeface="微软雅黑" pitchFamily="34" charset="-122"/>
              </a:rPr>
              <a:t>、近亲属定义</a:t>
            </a:r>
            <a:endParaRPr lang="zh-CN" altLang="en-US" sz="2200" b="1" dirty="0">
              <a:solidFill>
                <a:schemeClr val="tx1"/>
              </a:solidFill>
              <a:latin typeface="微软雅黑" pitchFamily="34" charset="-122"/>
            </a:endParaRPr>
          </a:p>
        </p:txBody>
      </p:sp>
      <p:sp>
        <p:nvSpPr>
          <p:cNvPr id="9" name="TextBox 8"/>
          <p:cNvSpPr txBox="1"/>
          <p:nvPr/>
        </p:nvSpPr>
        <p:spPr>
          <a:xfrm>
            <a:off x="380507" y="3934828"/>
            <a:ext cx="2196154" cy="430887"/>
          </a:xfrm>
          <a:prstGeom prst="rect">
            <a:avLst/>
          </a:prstGeom>
          <a:noFill/>
        </p:spPr>
        <p:txBody>
          <a:bodyPr wrap="square" rtlCol="0">
            <a:spAutoFit/>
          </a:bodyPr>
          <a:lstStyle/>
          <a:p>
            <a:r>
              <a:rPr lang="en-US" altLang="zh-CN" sz="2200" dirty="0">
                <a:solidFill>
                  <a:schemeClr val="tx1"/>
                </a:solidFill>
                <a:latin typeface="微软雅黑" pitchFamily="34" charset="-122"/>
              </a:rPr>
              <a:t>2</a:t>
            </a:r>
            <a:r>
              <a:rPr lang="zh-CN" altLang="en-US" sz="2200" dirty="0">
                <a:solidFill>
                  <a:schemeClr val="tx1"/>
                </a:solidFill>
                <a:latin typeface="微软雅黑" pitchFamily="34" charset="-122"/>
              </a:rPr>
              <a:t>、公务回避</a:t>
            </a:r>
          </a:p>
        </p:txBody>
      </p:sp>
    </p:spTree>
    <p:extLst>
      <p:ext uri="{BB962C8B-B14F-4D97-AF65-F5344CB8AC3E}">
        <p14:creationId xmlns:p14="http://schemas.microsoft.com/office/powerpoint/2010/main" xmlns="" val="3825914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82521" y="71520"/>
            <a:ext cx="2975495"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近亲属回避（</a:t>
            </a:r>
            <a:r>
              <a:rPr lang="en-US" altLang="zh-CN" sz="2500" dirty="0" smtClean="0">
                <a:solidFill>
                  <a:schemeClr val="bg1"/>
                </a:solidFill>
                <a:latin typeface="微软雅黑" pitchFamily="34" charset="-122"/>
              </a:rPr>
              <a:t>2/3</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grpSp>
        <p:nvGrpSpPr>
          <p:cNvPr id="10" name="组合 9"/>
          <p:cNvGrpSpPr/>
          <p:nvPr/>
        </p:nvGrpSpPr>
        <p:grpSpPr>
          <a:xfrm>
            <a:off x="4611248" y="1225180"/>
            <a:ext cx="1270688" cy="900114"/>
            <a:chOff x="6552252" y="1448747"/>
            <a:chExt cx="1270688" cy="900114"/>
          </a:xfrm>
        </p:grpSpPr>
        <p:pic>
          <p:nvPicPr>
            <p:cNvPr id="11" name="图片 10" descr="u=1640696412,600467668&amp;fm=15&amp;gp=0.jpg"/>
            <p:cNvPicPr>
              <a:picLocks noChangeAspect="1"/>
            </p:cNvPicPr>
            <p:nvPr/>
          </p:nvPicPr>
          <p:blipFill>
            <a:blip r:embed="rId2" cstate="print"/>
            <a:stretch>
              <a:fillRect/>
            </a:stretch>
          </p:blipFill>
          <p:spPr>
            <a:xfrm>
              <a:off x="6552252" y="1628770"/>
              <a:ext cx="370573" cy="720091"/>
            </a:xfrm>
            <a:prstGeom prst="rect">
              <a:avLst/>
            </a:prstGeom>
          </p:spPr>
        </p:pic>
        <p:pic>
          <p:nvPicPr>
            <p:cNvPr id="12" name="图片 11" descr="u=1640696412,600467668&amp;fm=15&amp;gp=0.jpg"/>
            <p:cNvPicPr>
              <a:picLocks noChangeAspect="1"/>
            </p:cNvPicPr>
            <p:nvPr/>
          </p:nvPicPr>
          <p:blipFill>
            <a:blip r:embed="rId2" cstate="print"/>
            <a:stretch>
              <a:fillRect/>
            </a:stretch>
          </p:blipFill>
          <p:spPr>
            <a:xfrm>
              <a:off x="7452367" y="1628770"/>
              <a:ext cx="370573" cy="720091"/>
            </a:xfrm>
            <a:prstGeom prst="rect">
              <a:avLst/>
            </a:prstGeom>
          </p:spPr>
        </p:pic>
        <p:cxnSp>
          <p:nvCxnSpPr>
            <p:cNvPr id="13" name="直接箭头连接符 12"/>
            <p:cNvCxnSpPr>
              <a:stCxn id="11" idx="3"/>
              <a:endCxn id="12" idx="1"/>
            </p:cNvCxnSpPr>
            <p:nvPr/>
          </p:nvCxnSpPr>
          <p:spPr>
            <a:xfrm>
              <a:off x="6922825" y="1988816"/>
              <a:ext cx="52954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Text Box 11"/>
            <p:cNvSpPr txBox="1">
              <a:spLocks noChangeArrowheads="1"/>
            </p:cNvSpPr>
            <p:nvPr/>
          </p:nvSpPr>
          <p:spPr bwMode="auto">
            <a:xfrm flipH="1">
              <a:off x="6732276" y="1448747"/>
              <a:ext cx="900115" cy="369332"/>
            </a:xfrm>
            <a:prstGeom prst="rect">
              <a:avLst/>
            </a:prstGeom>
            <a:noFill/>
            <a:ln w="6350">
              <a:noFill/>
              <a:miter lim="800000"/>
              <a:headEnd/>
              <a:tailEnd/>
            </a:ln>
            <a:effectLst/>
          </p:spPr>
          <p:txBody>
            <a:bodyPr wrap="square" lIns="0" tIns="0" rIns="0" bIns="0" anchor="ctr">
              <a:spAutoFit/>
            </a:bodyPr>
            <a:lstStyle/>
            <a:p>
              <a:pPr algn="ctr"/>
              <a:r>
                <a:rPr lang="zh-CN" altLang="en-US" sz="1200" b="1" dirty="0" smtClean="0">
                  <a:solidFill>
                    <a:schemeClr val="tx1"/>
                  </a:solidFill>
                </a:rPr>
                <a:t>直接</a:t>
              </a:r>
              <a:endParaRPr lang="en-US" altLang="zh-CN" sz="1200" b="1" dirty="0" smtClean="0">
                <a:solidFill>
                  <a:schemeClr val="tx1"/>
                </a:solidFill>
              </a:endParaRPr>
            </a:p>
            <a:p>
              <a:pPr algn="ctr"/>
              <a:r>
                <a:rPr lang="zh-CN" altLang="en-US" sz="1200" b="1" dirty="0" smtClean="0">
                  <a:solidFill>
                    <a:schemeClr val="tx1"/>
                  </a:solidFill>
                </a:rPr>
                <a:t>上下级</a:t>
              </a:r>
              <a:endParaRPr lang="en-US" altLang="zh-CN" sz="1200" b="1" dirty="0" smtClean="0">
                <a:solidFill>
                  <a:schemeClr val="tx1"/>
                </a:solidFill>
              </a:endParaRPr>
            </a:p>
          </p:txBody>
        </p:sp>
      </p:grpSp>
      <p:grpSp>
        <p:nvGrpSpPr>
          <p:cNvPr id="15" name="组合 14"/>
          <p:cNvGrpSpPr/>
          <p:nvPr/>
        </p:nvGrpSpPr>
        <p:grpSpPr>
          <a:xfrm>
            <a:off x="5972602" y="3248977"/>
            <a:ext cx="1468162" cy="1282903"/>
            <a:chOff x="6628454" y="4063763"/>
            <a:chExt cx="1014463" cy="1282903"/>
          </a:xfrm>
        </p:grpSpPr>
        <p:pic>
          <p:nvPicPr>
            <p:cNvPr id="16" name="图片 15" descr="u=1640696412,600467668&amp;fm=15&amp;gp=0.jpg"/>
            <p:cNvPicPr>
              <a:picLocks noChangeAspect="1"/>
            </p:cNvPicPr>
            <p:nvPr/>
          </p:nvPicPr>
          <p:blipFill>
            <a:blip r:embed="rId2" cstate="print"/>
            <a:stretch>
              <a:fillRect/>
            </a:stretch>
          </p:blipFill>
          <p:spPr>
            <a:xfrm>
              <a:off x="6721748" y="4509137"/>
              <a:ext cx="370573" cy="720093"/>
            </a:xfrm>
            <a:prstGeom prst="rect">
              <a:avLst/>
            </a:prstGeom>
          </p:spPr>
        </p:pic>
        <p:pic>
          <p:nvPicPr>
            <p:cNvPr id="17" name="图片 16" descr="u=1640696412,600467668&amp;fm=15&amp;gp=0.jpg"/>
            <p:cNvPicPr>
              <a:picLocks noChangeAspect="1"/>
            </p:cNvPicPr>
            <p:nvPr/>
          </p:nvPicPr>
          <p:blipFill>
            <a:blip r:embed="rId2" cstate="print"/>
            <a:stretch>
              <a:fillRect/>
            </a:stretch>
          </p:blipFill>
          <p:spPr>
            <a:xfrm>
              <a:off x="7272344" y="4509138"/>
              <a:ext cx="370573" cy="720092"/>
            </a:xfrm>
            <a:prstGeom prst="rect">
              <a:avLst/>
            </a:prstGeom>
          </p:spPr>
        </p:pic>
        <p:sp>
          <p:nvSpPr>
            <p:cNvPr id="18" name="Text Box 15"/>
            <p:cNvSpPr txBox="1">
              <a:spLocks noChangeArrowheads="1"/>
            </p:cNvSpPr>
            <p:nvPr/>
          </p:nvSpPr>
          <p:spPr bwMode="auto">
            <a:xfrm flipH="1">
              <a:off x="6781665" y="4063763"/>
              <a:ext cx="813027" cy="184666"/>
            </a:xfrm>
            <a:prstGeom prst="rect">
              <a:avLst/>
            </a:prstGeom>
            <a:noFill/>
            <a:ln w="3175">
              <a:solidFill>
                <a:schemeClr val="tx1"/>
              </a:solidFill>
              <a:miter lim="800000"/>
              <a:headEnd/>
              <a:tailEnd/>
            </a:ln>
            <a:effectLst/>
          </p:spPr>
          <p:txBody>
            <a:bodyPr wrap="square" lIns="0" tIns="0" rIns="0" bIns="0" anchor="ctr">
              <a:spAutoFit/>
            </a:bodyPr>
            <a:lstStyle/>
            <a:p>
              <a:pPr algn="ctr"/>
              <a:r>
                <a:rPr lang="zh-CN" altLang="en-US" sz="1200" b="1" dirty="0" smtClean="0">
                  <a:solidFill>
                    <a:schemeClr val="tx1"/>
                  </a:solidFill>
                </a:rPr>
                <a:t>主管高层</a:t>
              </a:r>
              <a:endParaRPr lang="en-US" altLang="zh-CN" sz="1200" b="1" dirty="0" smtClean="0">
                <a:solidFill>
                  <a:schemeClr val="tx1"/>
                </a:solidFill>
              </a:endParaRPr>
            </a:p>
          </p:txBody>
        </p:sp>
        <p:sp>
          <p:nvSpPr>
            <p:cNvPr id="19" name="Text Box 15"/>
            <p:cNvSpPr txBox="1">
              <a:spLocks noChangeArrowheads="1"/>
            </p:cNvSpPr>
            <p:nvPr/>
          </p:nvSpPr>
          <p:spPr bwMode="auto">
            <a:xfrm flipH="1">
              <a:off x="6628454" y="5177389"/>
              <a:ext cx="540069" cy="169277"/>
            </a:xfrm>
            <a:prstGeom prst="rect">
              <a:avLst/>
            </a:prstGeom>
            <a:noFill/>
            <a:ln w="6350">
              <a:noFill/>
              <a:miter lim="800000"/>
              <a:headEnd/>
              <a:tailEnd/>
            </a:ln>
            <a:effectLst/>
          </p:spPr>
          <p:txBody>
            <a:bodyPr wrap="square" lIns="0" tIns="0" rIns="0" bIns="0" anchor="ctr">
              <a:spAutoFit/>
            </a:bodyPr>
            <a:lstStyle/>
            <a:p>
              <a:pPr algn="ctr"/>
              <a:r>
                <a:rPr lang="zh-CN" altLang="en-US" sz="1100" b="1" dirty="0" smtClean="0">
                  <a:solidFill>
                    <a:schemeClr val="tx1"/>
                  </a:solidFill>
                </a:rPr>
                <a:t>中层</a:t>
              </a:r>
              <a:endParaRPr lang="en-US" altLang="zh-CN" sz="1100" b="1" dirty="0" smtClean="0">
                <a:solidFill>
                  <a:schemeClr val="tx1"/>
                </a:solidFill>
              </a:endParaRPr>
            </a:p>
          </p:txBody>
        </p:sp>
        <p:cxnSp>
          <p:nvCxnSpPr>
            <p:cNvPr id="20" name="肘形连接符 19"/>
            <p:cNvCxnSpPr>
              <a:stCxn id="18" idx="2"/>
              <a:endCxn id="16" idx="0"/>
            </p:cNvCxnSpPr>
            <p:nvPr/>
          </p:nvCxnSpPr>
          <p:spPr>
            <a:xfrm rot="5400000">
              <a:off x="6917253" y="4238212"/>
              <a:ext cx="260708" cy="281143"/>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21" name="肘形连接符 20"/>
            <p:cNvCxnSpPr>
              <a:stCxn id="18" idx="2"/>
              <a:endCxn id="17" idx="0"/>
            </p:cNvCxnSpPr>
            <p:nvPr/>
          </p:nvCxnSpPr>
          <p:spPr>
            <a:xfrm rot="16200000" flipH="1">
              <a:off x="7192550" y="4244056"/>
              <a:ext cx="260709" cy="269453"/>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grpSp>
        <p:nvGrpSpPr>
          <p:cNvPr id="22" name="组合 21"/>
          <p:cNvGrpSpPr/>
          <p:nvPr/>
        </p:nvGrpSpPr>
        <p:grpSpPr>
          <a:xfrm>
            <a:off x="7232763" y="1808793"/>
            <a:ext cx="1320439" cy="1240990"/>
            <a:chOff x="8292205" y="1986495"/>
            <a:chExt cx="1320439" cy="1240990"/>
          </a:xfrm>
        </p:grpSpPr>
        <p:sp>
          <p:nvSpPr>
            <p:cNvPr id="23" name="Text Box 15"/>
            <p:cNvSpPr txBox="1">
              <a:spLocks noChangeArrowheads="1"/>
            </p:cNvSpPr>
            <p:nvPr/>
          </p:nvSpPr>
          <p:spPr bwMode="auto">
            <a:xfrm flipH="1">
              <a:off x="8352482" y="1986495"/>
              <a:ext cx="1260162" cy="184666"/>
            </a:xfrm>
            <a:prstGeom prst="rect">
              <a:avLst/>
            </a:prstGeom>
            <a:noFill/>
            <a:ln w="6350">
              <a:noFill/>
              <a:miter lim="800000"/>
              <a:headEnd/>
              <a:tailEnd/>
            </a:ln>
            <a:effectLst/>
          </p:spPr>
          <p:txBody>
            <a:bodyPr wrap="square" lIns="0" tIns="0" rIns="0" bIns="0" anchor="ctr">
              <a:spAutoFit/>
            </a:bodyPr>
            <a:lstStyle/>
            <a:p>
              <a:pPr algn="ctr"/>
              <a:r>
                <a:rPr lang="zh-CN" altLang="en-US" sz="1200" b="1" dirty="0" smtClean="0">
                  <a:solidFill>
                    <a:schemeClr val="tx1"/>
                  </a:solidFill>
                </a:rPr>
                <a:t>同一班组</a:t>
              </a:r>
              <a:endParaRPr lang="en-US" altLang="zh-CN" sz="1200" b="1" dirty="0" smtClean="0">
                <a:solidFill>
                  <a:schemeClr val="tx1"/>
                </a:solidFill>
              </a:endParaRPr>
            </a:p>
          </p:txBody>
        </p:sp>
        <p:pic>
          <p:nvPicPr>
            <p:cNvPr id="24" name="图片 23" descr="u=1640696412,600467668&amp;fm=15&amp;gp=0.jpg"/>
            <p:cNvPicPr>
              <a:picLocks noChangeAspect="1"/>
            </p:cNvPicPr>
            <p:nvPr/>
          </p:nvPicPr>
          <p:blipFill>
            <a:blip r:embed="rId2" cstate="print"/>
            <a:stretch>
              <a:fillRect/>
            </a:stretch>
          </p:blipFill>
          <p:spPr>
            <a:xfrm>
              <a:off x="8396026" y="2168839"/>
              <a:ext cx="370573" cy="720091"/>
            </a:xfrm>
            <a:prstGeom prst="rect">
              <a:avLst/>
            </a:prstGeom>
          </p:spPr>
        </p:pic>
        <p:pic>
          <p:nvPicPr>
            <p:cNvPr id="25" name="图片 24" descr="u=1640696412,600467668&amp;fm=15&amp;gp=0.jpg"/>
            <p:cNvPicPr>
              <a:picLocks noChangeAspect="1"/>
            </p:cNvPicPr>
            <p:nvPr/>
          </p:nvPicPr>
          <p:blipFill>
            <a:blip r:embed="rId2" cstate="print"/>
            <a:stretch>
              <a:fillRect/>
            </a:stretch>
          </p:blipFill>
          <p:spPr>
            <a:xfrm>
              <a:off x="9176395" y="2168839"/>
              <a:ext cx="370573" cy="720091"/>
            </a:xfrm>
            <a:prstGeom prst="rect">
              <a:avLst/>
            </a:prstGeom>
          </p:spPr>
        </p:pic>
        <p:sp>
          <p:nvSpPr>
            <p:cNvPr id="26" name="Text Box 15"/>
            <p:cNvSpPr txBox="1">
              <a:spLocks noChangeArrowheads="1"/>
            </p:cNvSpPr>
            <p:nvPr/>
          </p:nvSpPr>
          <p:spPr bwMode="auto">
            <a:xfrm flipH="1">
              <a:off x="8292205" y="2888931"/>
              <a:ext cx="540069" cy="338554"/>
            </a:xfrm>
            <a:prstGeom prst="rect">
              <a:avLst/>
            </a:prstGeom>
            <a:noFill/>
            <a:ln w="6350">
              <a:noFill/>
              <a:miter lim="800000"/>
              <a:headEnd/>
              <a:tailEnd/>
            </a:ln>
            <a:effectLst/>
          </p:spPr>
          <p:txBody>
            <a:bodyPr wrap="square" lIns="0" tIns="0" rIns="0" bIns="0" anchor="ctr">
              <a:spAutoFit/>
            </a:bodyPr>
            <a:lstStyle/>
            <a:p>
              <a:pPr algn="ctr"/>
              <a:r>
                <a:rPr lang="zh-CN" altLang="en-US" sz="1100" b="1" dirty="0" smtClean="0">
                  <a:solidFill>
                    <a:schemeClr val="tx1"/>
                  </a:solidFill>
                </a:rPr>
                <a:t>一线操作员工</a:t>
              </a:r>
              <a:endParaRPr lang="en-US" altLang="zh-CN" sz="1100" b="1" dirty="0" smtClean="0">
                <a:solidFill>
                  <a:schemeClr val="tx1"/>
                </a:solidFill>
              </a:endParaRPr>
            </a:p>
          </p:txBody>
        </p:sp>
        <p:sp>
          <p:nvSpPr>
            <p:cNvPr id="27" name="Text Box 15"/>
            <p:cNvSpPr txBox="1">
              <a:spLocks noChangeArrowheads="1"/>
            </p:cNvSpPr>
            <p:nvPr/>
          </p:nvSpPr>
          <p:spPr bwMode="auto">
            <a:xfrm flipH="1">
              <a:off x="9061688" y="2888931"/>
              <a:ext cx="540069" cy="338554"/>
            </a:xfrm>
            <a:prstGeom prst="rect">
              <a:avLst/>
            </a:prstGeom>
            <a:noFill/>
            <a:ln w="6350">
              <a:noFill/>
              <a:miter lim="800000"/>
              <a:headEnd/>
              <a:tailEnd/>
            </a:ln>
            <a:effectLst/>
          </p:spPr>
          <p:txBody>
            <a:bodyPr wrap="square" lIns="0" tIns="0" rIns="0" bIns="0" anchor="ctr">
              <a:spAutoFit/>
            </a:bodyPr>
            <a:lstStyle/>
            <a:p>
              <a:pPr algn="ctr"/>
              <a:r>
                <a:rPr lang="zh-CN" altLang="en-US" sz="1100" b="1" dirty="0" smtClean="0">
                  <a:solidFill>
                    <a:schemeClr val="tx1"/>
                  </a:solidFill>
                </a:rPr>
                <a:t>一线操作员工</a:t>
              </a:r>
              <a:endParaRPr lang="en-US" altLang="zh-CN" sz="1100" b="1" dirty="0" smtClean="0">
                <a:solidFill>
                  <a:schemeClr val="tx1"/>
                </a:solidFill>
              </a:endParaRPr>
            </a:p>
          </p:txBody>
        </p:sp>
      </p:grpSp>
      <p:grpSp>
        <p:nvGrpSpPr>
          <p:cNvPr id="28" name="组合 27"/>
          <p:cNvGrpSpPr/>
          <p:nvPr/>
        </p:nvGrpSpPr>
        <p:grpSpPr>
          <a:xfrm>
            <a:off x="5972602" y="1808793"/>
            <a:ext cx="1260162" cy="1024503"/>
            <a:chOff x="8352482" y="3484634"/>
            <a:chExt cx="1260162" cy="1024503"/>
          </a:xfrm>
        </p:grpSpPr>
        <p:pic>
          <p:nvPicPr>
            <p:cNvPr id="29" name="图片 28" descr="u=1640696412,600467668&amp;fm=15&amp;gp=0.jpg"/>
            <p:cNvPicPr>
              <a:picLocks noChangeAspect="1"/>
            </p:cNvPicPr>
            <p:nvPr/>
          </p:nvPicPr>
          <p:blipFill>
            <a:blip r:embed="rId2" cstate="print"/>
            <a:stretch>
              <a:fillRect/>
            </a:stretch>
          </p:blipFill>
          <p:spPr>
            <a:xfrm>
              <a:off x="8521978" y="3789046"/>
              <a:ext cx="370573" cy="720091"/>
            </a:xfrm>
            <a:prstGeom prst="rect">
              <a:avLst/>
            </a:prstGeom>
          </p:spPr>
        </p:pic>
        <p:pic>
          <p:nvPicPr>
            <p:cNvPr id="30" name="图片 29" descr="u=1640696412,600467668&amp;fm=15&amp;gp=0.jpg"/>
            <p:cNvPicPr>
              <a:picLocks noChangeAspect="1"/>
            </p:cNvPicPr>
            <p:nvPr/>
          </p:nvPicPr>
          <p:blipFill>
            <a:blip r:embed="rId2" cstate="print"/>
            <a:stretch>
              <a:fillRect/>
            </a:stretch>
          </p:blipFill>
          <p:spPr>
            <a:xfrm>
              <a:off x="9072574" y="3789046"/>
              <a:ext cx="370573" cy="720091"/>
            </a:xfrm>
            <a:prstGeom prst="rect">
              <a:avLst/>
            </a:prstGeom>
          </p:spPr>
        </p:pic>
        <p:sp>
          <p:nvSpPr>
            <p:cNvPr id="31" name="Text Box 15"/>
            <p:cNvSpPr txBox="1">
              <a:spLocks noChangeArrowheads="1"/>
            </p:cNvSpPr>
            <p:nvPr/>
          </p:nvSpPr>
          <p:spPr bwMode="auto">
            <a:xfrm flipH="1">
              <a:off x="8352482" y="3484634"/>
              <a:ext cx="1260162" cy="184666"/>
            </a:xfrm>
            <a:prstGeom prst="rect">
              <a:avLst/>
            </a:prstGeom>
            <a:noFill/>
            <a:ln w="6350">
              <a:noFill/>
              <a:miter lim="800000"/>
              <a:headEnd/>
              <a:tailEnd/>
            </a:ln>
            <a:effectLst/>
          </p:spPr>
          <p:txBody>
            <a:bodyPr wrap="square" lIns="0" tIns="0" rIns="0" bIns="0" anchor="ctr">
              <a:spAutoFit/>
            </a:bodyPr>
            <a:lstStyle/>
            <a:p>
              <a:pPr algn="ctr"/>
              <a:r>
                <a:rPr lang="zh-CN" altLang="en-US" sz="1200" b="1" dirty="0" smtClean="0">
                  <a:solidFill>
                    <a:schemeClr val="tx1"/>
                  </a:solidFill>
                </a:rPr>
                <a:t>同一部门</a:t>
              </a:r>
              <a:endParaRPr lang="en-US" altLang="zh-CN" sz="1200" b="1" dirty="0" smtClean="0">
                <a:solidFill>
                  <a:schemeClr val="tx1"/>
                </a:solidFill>
              </a:endParaRPr>
            </a:p>
          </p:txBody>
        </p:sp>
      </p:grpSp>
      <p:grpSp>
        <p:nvGrpSpPr>
          <p:cNvPr id="32" name="组合 31"/>
          <p:cNvGrpSpPr/>
          <p:nvPr/>
        </p:nvGrpSpPr>
        <p:grpSpPr>
          <a:xfrm>
            <a:off x="6332648" y="4574454"/>
            <a:ext cx="1478689" cy="856711"/>
            <a:chOff x="8324505" y="6137909"/>
            <a:chExt cx="1478689" cy="856711"/>
          </a:xfrm>
        </p:grpSpPr>
        <p:pic>
          <p:nvPicPr>
            <p:cNvPr id="33" name="图片 32" descr="u=1640696412,600467668&amp;fm=15&amp;gp=0.jpg"/>
            <p:cNvPicPr>
              <a:picLocks noChangeAspect="1"/>
            </p:cNvPicPr>
            <p:nvPr/>
          </p:nvPicPr>
          <p:blipFill>
            <a:blip r:embed="rId2" cstate="print"/>
            <a:stretch>
              <a:fillRect/>
            </a:stretch>
          </p:blipFill>
          <p:spPr>
            <a:xfrm>
              <a:off x="8373896" y="6137909"/>
              <a:ext cx="370573" cy="720091"/>
            </a:xfrm>
            <a:prstGeom prst="rect">
              <a:avLst/>
            </a:prstGeom>
          </p:spPr>
        </p:pic>
        <p:pic>
          <p:nvPicPr>
            <p:cNvPr id="34" name="图片 33" descr="u=1640696412,600467668&amp;fm=15&amp;gp=0.jpg"/>
            <p:cNvPicPr>
              <a:picLocks noChangeAspect="1"/>
            </p:cNvPicPr>
            <p:nvPr/>
          </p:nvPicPr>
          <p:blipFill>
            <a:blip r:embed="rId2" cstate="print"/>
            <a:stretch>
              <a:fillRect/>
            </a:stretch>
          </p:blipFill>
          <p:spPr>
            <a:xfrm>
              <a:off x="9432621" y="6137909"/>
              <a:ext cx="370573" cy="720091"/>
            </a:xfrm>
            <a:prstGeom prst="rect">
              <a:avLst/>
            </a:prstGeom>
          </p:spPr>
        </p:pic>
        <p:cxnSp>
          <p:nvCxnSpPr>
            <p:cNvPr id="35" name="直接箭头连接符 34"/>
            <p:cNvCxnSpPr>
              <a:stCxn id="33" idx="3"/>
              <a:endCxn id="34" idx="1"/>
            </p:cNvCxnSpPr>
            <p:nvPr/>
          </p:nvCxnSpPr>
          <p:spPr>
            <a:xfrm>
              <a:off x="8744469" y="6497955"/>
              <a:ext cx="68815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6" name="Text Box 15"/>
            <p:cNvSpPr txBox="1">
              <a:spLocks noChangeArrowheads="1"/>
            </p:cNvSpPr>
            <p:nvPr/>
          </p:nvSpPr>
          <p:spPr bwMode="auto">
            <a:xfrm flipH="1">
              <a:off x="8324505" y="6825343"/>
              <a:ext cx="540069" cy="169277"/>
            </a:xfrm>
            <a:prstGeom prst="rect">
              <a:avLst/>
            </a:prstGeom>
            <a:noFill/>
            <a:ln w="6350">
              <a:noFill/>
              <a:miter lim="800000"/>
              <a:headEnd/>
              <a:tailEnd/>
            </a:ln>
            <a:effectLst/>
          </p:spPr>
          <p:txBody>
            <a:bodyPr wrap="square" lIns="0" tIns="0" rIns="0" bIns="0" anchor="ctr">
              <a:spAutoFit/>
            </a:bodyPr>
            <a:lstStyle/>
            <a:p>
              <a:pPr algn="ctr"/>
              <a:r>
                <a:rPr lang="zh-CN" altLang="en-US" sz="1100" b="1" dirty="0" smtClean="0">
                  <a:solidFill>
                    <a:schemeClr val="tx1"/>
                  </a:solidFill>
                </a:rPr>
                <a:t>高层</a:t>
              </a:r>
              <a:endParaRPr lang="en-US" altLang="zh-CN" sz="1100" b="1" dirty="0" smtClean="0">
                <a:solidFill>
                  <a:schemeClr val="tx1"/>
                </a:solidFill>
              </a:endParaRPr>
            </a:p>
          </p:txBody>
        </p:sp>
        <p:sp>
          <p:nvSpPr>
            <p:cNvPr id="37" name="Text Box 11"/>
            <p:cNvSpPr txBox="1">
              <a:spLocks noChangeArrowheads="1"/>
            </p:cNvSpPr>
            <p:nvPr/>
          </p:nvSpPr>
          <p:spPr bwMode="auto">
            <a:xfrm flipH="1">
              <a:off x="8641007" y="6230242"/>
              <a:ext cx="900115" cy="184666"/>
            </a:xfrm>
            <a:prstGeom prst="rect">
              <a:avLst/>
            </a:prstGeom>
            <a:noFill/>
            <a:ln w="6350">
              <a:noFill/>
              <a:miter lim="800000"/>
              <a:headEnd/>
              <a:tailEnd/>
            </a:ln>
            <a:effectLst/>
          </p:spPr>
          <p:txBody>
            <a:bodyPr wrap="square" lIns="0" tIns="0" rIns="0" bIns="0" anchor="ctr">
              <a:spAutoFit/>
            </a:bodyPr>
            <a:lstStyle/>
            <a:p>
              <a:pPr algn="ctr"/>
              <a:r>
                <a:rPr lang="zh-CN" altLang="en-US" sz="1200" b="1" dirty="0" smtClean="0">
                  <a:solidFill>
                    <a:schemeClr val="tx1"/>
                  </a:solidFill>
                </a:rPr>
                <a:t>管辖部门内</a:t>
              </a:r>
              <a:endParaRPr lang="en-US" altLang="zh-CN" sz="1200" b="1" dirty="0" smtClean="0">
                <a:solidFill>
                  <a:schemeClr val="tx1"/>
                </a:solidFill>
              </a:endParaRPr>
            </a:p>
          </p:txBody>
        </p:sp>
      </p:grpSp>
      <p:grpSp>
        <p:nvGrpSpPr>
          <p:cNvPr id="38" name="组合 37"/>
          <p:cNvGrpSpPr/>
          <p:nvPr/>
        </p:nvGrpSpPr>
        <p:grpSpPr>
          <a:xfrm>
            <a:off x="6332648" y="5643706"/>
            <a:ext cx="1500458" cy="1066939"/>
            <a:chOff x="8324505" y="4697725"/>
            <a:chExt cx="1500458" cy="1066939"/>
          </a:xfrm>
        </p:grpSpPr>
        <p:pic>
          <p:nvPicPr>
            <p:cNvPr id="39" name="图片 38" descr="u=1640696412,600467668&amp;fm=15&amp;gp=0.jpg"/>
            <p:cNvPicPr>
              <a:picLocks noChangeAspect="1"/>
            </p:cNvPicPr>
            <p:nvPr/>
          </p:nvPicPr>
          <p:blipFill>
            <a:blip r:embed="rId2" cstate="print"/>
            <a:stretch>
              <a:fillRect/>
            </a:stretch>
          </p:blipFill>
          <p:spPr>
            <a:xfrm>
              <a:off x="8417440" y="4697725"/>
              <a:ext cx="370573" cy="720091"/>
            </a:xfrm>
            <a:prstGeom prst="rect">
              <a:avLst/>
            </a:prstGeom>
          </p:spPr>
        </p:pic>
        <p:pic>
          <p:nvPicPr>
            <p:cNvPr id="40" name="图片 39" descr="u=1640696412,600467668&amp;fm=15&amp;gp=0.jpg"/>
            <p:cNvPicPr>
              <a:picLocks noChangeAspect="1"/>
            </p:cNvPicPr>
            <p:nvPr/>
          </p:nvPicPr>
          <p:blipFill>
            <a:blip r:embed="rId2" cstate="print"/>
            <a:stretch>
              <a:fillRect/>
            </a:stretch>
          </p:blipFill>
          <p:spPr>
            <a:xfrm>
              <a:off x="9176037" y="4697725"/>
              <a:ext cx="370573" cy="720091"/>
            </a:xfrm>
            <a:prstGeom prst="rect">
              <a:avLst/>
            </a:prstGeom>
          </p:spPr>
        </p:pic>
        <p:sp>
          <p:nvSpPr>
            <p:cNvPr id="41" name="Text Box 15"/>
            <p:cNvSpPr txBox="1">
              <a:spLocks noChangeArrowheads="1"/>
            </p:cNvSpPr>
            <p:nvPr/>
          </p:nvSpPr>
          <p:spPr bwMode="auto">
            <a:xfrm flipH="1">
              <a:off x="8324505" y="5415228"/>
              <a:ext cx="540069" cy="338554"/>
            </a:xfrm>
            <a:prstGeom prst="rect">
              <a:avLst/>
            </a:prstGeom>
            <a:noFill/>
            <a:ln w="6350">
              <a:noFill/>
              <a:miter lim="800000"/>
              <a:headEnd/>
              <a:tailEnd/>
            </a:ln>
            <a:effectLst/>
          </p:spPr>
          <p:txBody>
            <a:bodyPr wrap="square" lIns="0" tIns="0" rIns="0" bIns="0" anchor="ctr">
              <a:spAutoFit/>
            </a:bodyPr>
            <a:lstStyle/>
            <a:p>
              <a:pPr algn="ctr"/>
              <a:r>
                <a:rPr lang="zh-CN" altLang="en-US" sz="1100" b="1" dirty="0" smtClean="0">
                  <a:solidFill>
                    <a:schemeClr val="tx1"/>
                  </a:solidFill>
                </a:rPr>
                <a:t>中层正以上</a:t>
              </a:r>
              <a:endParaRPr lang="en-US" altLang="zh-CN" sz="1100" b="1" dirty="0" smtClean="0">
                <a:solidFill>
                  <a:schemeClr val="tx1"/>
                </a:solidFill>
              </a:endParaRPr>
            </a:p>
          </p:txBody>
        </p:sp>
        <p:sp>
          <p:nvSpPr>
            <p:cNvPr id="42" name="Text Box 15"/>
            <p:cNvSpPr txBox="1">
              <a:spLocks noChangeArrowheads="1"/>
            </p:cNvSpPr>
            <p:nvPr/>
          </p:nvSpPr>
          <p:spPr bwMode="auto">
            <a:xfrm flipH="1">
              <a:off x="8924851" y="5426110"/>
              <a:ext cx="900112" cy="338554"/>
            </a:xfrm>
            <a:prstGeom prst="rect">
              <a:avLst/>
            </a:prstGeom>
            <a:noFill/>
            <a:ln w="6350">
              <a:noFill/>
              <a:miter lim="800000"/>
              <a:headEnd/>
              <a:tailEnd/>
            </a:ln>
            <a:effectLst/>
          </p:spPr>
          <p:txBody>
            <a:bodyPr wrap="square" lIns="0" tIns="0" rIns="0" bIns="0" anchor="ctr">
              <a:spAutoFit/>
            </a:bodyPr>
            <a:lstStyle/>
            <a:p>
              <a:pPr algn="ctr"/>
              <a:r>
                <a:rPr lang="zh-CN" altLang="zh-CN" sz="1100" b="1" dirty="0" smtClean="0">
                  <a:solidFill>
                    <a:schemeClr val="tx1"/>
                  </a:solidFill>
                </a:rPr>
                <a:t>考核</a:t>
              </a:r>
              <a:r>
                <a:rPr lang="en-US" altLang="zh-CN" sz="1100" b="1" dirty="0" smtClean="0">
                  <a:solidFill>
                    <a:schemeClr val="tx1"/>
                  </a:solidFill>
                </a:rPr>
                <a:t>/</a:t>
              </a:r>
              <a:r>
                <a:rPr lang="zh-CN" altLang="zh-CN" sz="1100" b="1" dirty="0" smtClean="0">
                  <a:solidFill>
                    <a:schemeClr val="tx1"/>
                  </a:solidFill>
                </a:rPr>
                <a:t>评价</a:t>
              </a:r>
              <a:r>
                <a:rPr lang="en-US" altLang="zh-CN" sz="1100" b="1" dirty="0" smtClean="0">
                  <a:solidFill>
                    <a:schemeClr val="tx1"/>
                  </a:solidFill>
                </a:rPr>
                <a:t>/</a:t>
              </a:r>
              <a:r>
                <a:rPr lang="zh-CN" altLang="zh-CN" sz="1100" b="1" dirty="0" smtClean="0">
                  <a:solidFill>
                    <a:schemeClr val="tx1"/>
                  </a:solidFill>
                </a:rPr>
                <a:t>监督部门</a:t>
              </a:r>
              <a:r>
                <a:rPr lang="zh-CN" altLang="en-US" sz="1100" b="1" dirty="0" smtClean="0">
                  <a:solidFill>
                    <a:schemeClr val="tx1"/>
                  </a:solidFill>
                </a:rPr>
                <a:t>员工</a:t>
              </a:r>
              <a:endParaRPr lang="en-US" altLang="zh-CN" sz="1100" b="1" dirty="0" smtClean="0">
                <a:solidFill>
                  <a:schemeClr val="tx1"/>
                </a:solidFill>
              </a:endParaRPr>
            </a:p>
          </p:txBody>
        </p:sp>
      </p:grpSp>
      <p:sp>
        <p:nvSpPr>
          <p:cNvPr id="109" name="TextBox 108"/>
          <p:cNvSpPr txBox="1"/>
          <p:nvPr/>
        </p:nvSpPr>
        <p:spPr>
          <a:xfrm>
            <a:off x="840494" y="1561836"/>
            <a:ext cx="5040643" cy="5601533"/>
          </a:xfrm>
          <a:prstGeom prst="rect">
            <a:avLst/>
          </a:prstGeom>
          <a:noFill/>
        </p:spPr>
        <p:txBody>
          <a:bodyPr wrap="square" rtlCol="0">
            <a:spAutoFit/>
          </a:bodyPr>
          <a:lstStyle/>
          <a:p>
            <a:r>
              <a:rPr lang="en-US" altLang="zh-CN" sz="1800" dirty="0" smtClean="0">
                <a:solidFill>
                  <a:schemeClr val="tx1"/>
                </a:solidFill>
                <a:latin typeface="微软雅黑" pitchFamily="34" charset="-122"/>
              </a:rPr>
              <a:t>1</a:t>
            </a:r>
            <a:r>
              <a:rPr lang="zh-CN" altLang="en-US" sz="1800" dirty="0" smtClean="0">
                <a:solidFill>
                  <a:schemeClr val="tx1"/>
                </a:solidFill>
                <a:latin typeface="微软雅黑" pitchFamily="34" charset="-122"/>
              </a:rPr>
              <a:t>、</a:t>
            </a:r>
            <a:r>
              <a:rPr lang="zh-CN" altLang="zh-CN" sz="1800" dirty="0" smtClean="0">
                <a:solidFill>
                  <a:schemeClr val="tx1"/>
                </a:solidFill>
                <a:latin typeface="微软雅黑" pitchFamily="34" charset="-122"/>
              </a:rPr>
              <a:t>不得有直接上下级领导关系</a:t>
            </a:r>
            <a:endParaRPr lang="en-US" altLang="zh-CN" sz="1800" dirty="0" smtClean="0">
              <a:solidFill>
                <a:schemeClr val="tx1"/>
              </a:solidFill>
              <a:latin typeface="微软雅黑" pitchFamily="34" charset="-122"/>
            </a:endParaRPr>
          </a:p>
          <a:p>
            <a:endParaRPr lang="en-US" altLang="zh-CN" sz="1800" dirty="0" smtClean="0">
              <a:solidFill>
                <a:schemeClr val="tx1"/>
              </a:solidFill>
              <a:latin typeface="微软雅黑" pitchFamily="34" charset="-122"/>
            </a:endParaRPr>
          </a:p>
          <a:p>
            <a:endParaRPr lang="en-US" altLang="zh-CN" sz="1800" dirty="0" smtClean="0">
              <a:solidFill>
                <a:schemeClr val="tx1"/>
              </a:solidFill>
              <a:latin typeface="微软雅黑" pitchFamily="34" charset="-122"/>
            </a:endParaRPr>
          </a:p>
          <a:p>
            <a:r>
              <a:rPr lang="en-US" altLang="zh-CN" sz="1800" dirty="0" smtClean="0">
                <a:solidFill>
                  <a:schemeClr val="tx1"/>
                </a:solidFill>
                <a:latin typeface="微软雅黑" pitchFamily="34" charset="-122"/>
              </a:rPr>
              <a:t>2</a:t>
            </a:r>
            <a:r>
              <a:rPr lang="zh-CN" altLang="en-US" sz="1800" dirty="0" smtClean="0">
                <a:solidFill>
                  <a:schemeClr val="tx1"/>
                </a:solidFill>
                <a:latin typeface="微软雅黑" pitchFamily="34" charset="-122"/>
              </a:rPr>
              <a:t>、</a:t>
            </a:r>
            <a:r>
              <a:rPr lang="zh-CN" altLang="zh-CN" sz="1800" dirty="0" smtClean="0">
                <a:solidFill>
                  <a:schemeClr val="tx1"/>
                </a:solidFill>
                <a:latin typeface="微软雅黑" pitchFamily="34" charset="-122"/>
              </a:rPr>
              <a:t>不得在同一部门任职</a:t>
            </a:r>
            <a:r>
              <a:rPr lang="zh-CN" altLang="en-US" sz="1800" dirty="0" smtClean="0">
                <a:solidFill>
                  <a:schemeClr val="tx1"/>
                </a:solidFill>
                <a:latin typeface="微软雅黑" pitchFamily="34" charset="-122"/>
              </a:rPr>
              <a:t>，其中一线操作员工</a:t>
            </a:r>
            <a:r>
              <a:rPr lang="zh-CN" altLang="zh-CN" sz="1800" dirty="0" smtClean="0">
                <a:solidFill>
                  <a:schemeClr val="tx1"/>
                </a:solidFill>
                <a:latin typeface="微软雅黑" pitchFamily="34" charset="-122"/>
              </a:rPr>
              <a:t>不在同一班组任职</a:t>
            </a:r>
            <a:r>
              <a:rPr lang="zh-CN" altLang="en-US" sz="1800" dirty="0" smtClean="0">
                <a:solidFill>
                  <a:schemeClr val="tx1"/>
                </a:solidFill>
                <a:latin typeface="微软雅黑" pitchFamily="34" charset="-122"/>
              </a:rPr>
              <a:t>即可</a:t>
            </a:r>
            <a:endParaRPr lang="en-US" altLang="zh-CN" sz="1800" dirty="0" smtClean="0">
              <a:solidFill>
                <a:schemeClr val="tx1"/>
              </a:solidFill>
              <a:latin typeface="微软雅黑" pitchFamily="34" charset="-122"/>
            </a:endParaRPr>
          </a:p>
          <a:p>
            <a:endParaRPr lang="en-US" altLang="zh-CN" sz="1800" dirty="0" smtClean="0">
              <a:solidFill>
                <a:schemeClr val="tx1"/>
              </a:solidFill>
              <a:latin typeface="微软雅黑" pitchFamily="34" charset="-122"/>
            </a:endParaRPr>
          </a:p>
          <a:p>
            <a:endParaRPr lang="en-US" altLang="zh-CN" sz="1800" dirty="0" smtClean="0">
              <a:solidFill>
                <a:schemeClr val="tx1"/>
              </a:solidFill>
              <a:latin typeface="微软雅黑" pitchFamily="34" charset="-122"/>
            </a:endParaRPr>
          </a:p>
          <a:p>
            <a:r>
              <a:rPr lang="en-US" altLang="zh-CN" sz="1800" dirty="0" smtClean="0">
                <a:solidFill>
                  <a:schemeClr val="tx1"/>
                </a:solidFill>
                <a:latin typeface="微软雅黑" pitchFamily="34" charset="-122"/>
              </a:rPr>
              <a:t>3</a:t>
            </a:r>
            <a:r>
              <a:rPr lang="zh-CN" altLang="en-US" sz="1800" dirty="0" smtClean="0">
                <a:solidFill>
                  <a:schemeClr val="tx1"/>
                </a:solidFill>
                <a:latin typeface="微软雅黑" pitchFamily="34" charset="-122"/>
              </a:rPr>
              <a:t>、</a:t>
            </a:r>
            <a:r>
              <a:rPr lang="zh-CN" altLang="zh-CN" sz="1800" dirty="0" smtClean="0">
                <a:solidFill>
                  <a:schemeClr val="tx1"/>
                </a:solidFill>
                <a:latin typeface="微软雅黑" pitchFamily="34" charset="-122"/>
              </a:rPr>
              <a:t>中层的近亲属原则上不得在本人主管高层管辖的部门工作</a:t>
            </a:r>
            <a:endParaRPr lang="en-US" altLang="zh-CN" sz="1800" dirty="0" smtClean="0">
              <a:solidFill>
                <a:schemeClr val="tx1"/>
              </a:solidFill>
              <a:latin typeface="微软雅黑" pitchFamily="34" charset="-122"/>
            </a:endParaRPr>
          </a:p>
          <a:p>
            <a:endParaRPr lang="en-US" altLang="zh-CN" sz="1800" dirty="0" smtClean="0">
              <a:solidFill>
                <a:schemeClr val="tx1"/>
              </a:solidFill>
              <a:latin typeface="微软雅黑" pitchFamily="34" charset="-122"/>
            </a:endParaRPr>
          </a:p>
          <a:p>
            <a:endParaRPr lang="en-US" altLang="zh-CN" sz="1800" dirty="0" smtClean="0">
              <a:solidFill>
                <a:schemeClr val="tx1"/>
              </a:solidFill>
              <a:latin typeface="微软雅黑" pitchFamily="34" charset="-122"/>
            </a:endParaRPr>
          </a:p>
          <a:p>
            <a:r>
              <a:rPr lang="en-US" altLang="zh-CN" sz="1800" dirty="0" smtClean="0">
                <a:solidFill>
                  <a:schemeClr val="tx1"/>
                </a:solidFill>
                <a:latin typeface="微软雅黑" pitchFamily="34" charset="-122"/>
              </a:rPr>
              <a:t>4</a:t>
            </a:r>
            <a:r>
              <a:rPr lang="zh-CN" altLang="en-US" sz="1800" dirty="0" smtClean="0">
                <a:solidFill>
                  <a:schemeClr val="tx1"/>
                </a:solidFill>
                <a:latin typeface="微软雅黑" pitchFamily="34" charset="-122"/>
              </a:rPr>
              <a:t>、</a:t>
            </a:r>
            <a:r>
              <a:rPr lang="zh-CN" altLang="zh-CN" sz="1800" dirty="0" smtClean="0">
                <a:solidFill>
                  <a:schemeClr val="tx1"/>
                </a:solidFill>
                <a:latin typeface="微软雅黑" pitchFamily="34" charset="-122"/>
              </a:rPr>
              <a:t>高层的近亲属原则上不得在自己管辖的部门工作</a:t>
            </a:r>
            <a:endParaRPr lang="en-US" altLang="zh-CN" sz="1800" dirty="0" smtClean="0">
              <a:solidFill>
                <a:schemeClr val="tx1"/>
              </a:solidFill>
              <a:latin typeface="微软雅黑" pitchFamily="34" charset="-122"/>
            </a:endParaRPr>
          </a:p>
          <a:p>
            <a:endParaRPr lang="en-US" altLang="zh-CN" sz="1800" dirty="0" smtClean="0">
              <a:solidFill>
                <a:schemeClr val="tx1"/>
              </a:solidFill>
              <a:latin typeface="微软雅黑" pitchFamily="34" charset="-122"/>
            </a:endParaRPr>
          </a:p>
          <a:p>
            <a:endParaRPr lang="en-US" altLang="zh-CN" sz="1800" dirty="0" smtClean="0">
              <a:solidFill>
                <a:schemeClr val="tx1"/>
              </a:solidFill>
              <a:latin typeface="微软雅黑" pitchFamily="34" charset="-122"/>
            </a:endParaRPr>
          </a:p>
          <a:p>
            <a:r>
              <a:rPr lang="en-US" altLang="zh-CN" sz="1800" dirty="0" smtClean="0">
                <a:solidFill>
                  <a:schemeClr val="tx1"/>
                </a:solidFill>
                <a:latin typeface="微软雅黑" pitchFamily="34" charset="-122"/>
              </a:rPr>
              <a:t>5</a:t>
            </a:r>
            <a:r>
              <a:rPr lang="zh-CN" altLang="en-US" sz="1800" dirty="0" smtClean="0">
                <a:solidFill>
                  <a:schemeClr val="tx1"/>
                </a:solidFill>
                <a:latin typeface="微软雅黑" pitchFamily="34" charset="-122"/>
              </a:rPr>
              <a:t>、</a:t>
            </a:r>
            <a:r>
              <a:rPr lang="zh-CN" altLang="zh-CN" sz="1800" dirty="0" smtClean="0">
                <a:solidFill>
                  <a:schemeClr val="tx1"/>
                </a:solidFill>
                <a:latin typeface="微软雅黑" pitchFamily="34" charset="-122"/>
              </a:rPr>
              <a:t>中层正以上员工的近亲属不得在企业管理处、人力资源中心、评价中心、企业文化部、审计部、纪检监察部、公司办公室等考核、评价、监督部门工作。</a:t>
            </a:r>
            <a:endParaRPr lang="en-US" altLang="zh-CN" sz="1800" dirty="0" smtClean="0">
              <a:solidFill>
                <a:schemeClr val="tx1"/>
              </a:solidFill>
              <a:latin typeface="微软雅黑" pitchFamily="34" charset="-122"/>
            </a:endParaRPr>
          </a:p>
          <a:p>
            <a:endParaRPr lang="en-US" altLang="zh-CN" dirty="0" smtClean="0"/>
          </a:p>
        </p:txBody>
      </p:sp>
      <p:sp>
        <p:nvSpPr>
          <p:cNvPr id="111" name="TextBox 110"/>
          <p:cNvSpPr txBox="1"/>
          <p:nvPr/>
        </p:nvSpPr>
        <p:spPr>
          <a:xfrm>
            <a:off x="840494" y="978959"/>
            <a:ext cx="2880368" cy="430887"/>
          </a:xfrm>
          <a:prstGeom prst="rect">
            <a:avLst/>
          </a:prstGeom>
          <a:noFill/>
        </p:spPr>
        <p:txBody>
          <a:bodyPr wrap="square" rtlCol="0">
            <a:spAutoFit/>
          </a:bodyPr>
          <a:lstStyle/>
          <a:p>
            <a:r>
              <a:rPr lang="zh-CN" altLang="en-US" sz="2200" dirty="0" smtClean="0">
                <a:solidFill>
                  <a:schemeClr val="tx1"/>
                </a:solidFill>
              </a:rPr>
              <a:t>以下情形需任职回避：</a:t>
            </a:r>
            <a:endParaRPr lang="zh-CN" altLang="en-US" sz="2200" dirty="0">
              <a:solidFill>
                <a:schemeClr val="tx1"/>
              </a:solidFill>
            </a:endParaRPr>
          </a:p>
        </p:txBody>
      </p:sp>
    </p:spTree>
    <p:extLst>
      <p:ext uri="{BB962C8B-B14F-4D97-AF65-F5344CB8AC3E}">
        <p14:creationId xmlns:p14="http://schemas.microsoft.com/office/powerpoint/2010/main" xmlns="" val="24100369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494" y="1650542"/>
            <a:ext cx="7560967" cy="1938992"/>
          </a:xfrm>
          <a:prstGeom prst="rect">
            <a:avLst/>
          </a:prstGeom>
          <a:noFill/>
        </p:spPr>
        <p:txBody>
          <a:bodyPr wrap="square" rtlCol="0">
            <a:spAutoFit/>
          </a:bodyPr>
          <a:lstStyle/>
          <a:p>
            <a:pPr marL="342900" indent="-342900">
              <a:buFont typeface="Wingdings" pitchFamily="2" charset="2"/>
              <a:buChar char="u"/>
            </a:pPr>
            <a:r>
              <a:rPr lang="zh-CN" altLang="en-US" sz="2000" b="1" dirty="0" smtClean="0">
                <a:solidFill>
                  <a:schemeClr val="tx1"/>
                </a:solidFill>
                <a:latin typeface="微软雅黑" pitchFamily="34" charset="-122"/>
              </a:rPr>
              <a:t>监督举报</a:t>
            </a:r>
            <a:r>
              <a:rPr lang="en-US" altLang="zh-CN" sz="2000" dirty="0">
                <a:solidFill>
                  <a:schemeClr val="tx1"/>
                </a:solidFill>
                <a:latin typeface="微软雅黑" pitchFamily="34" charset="-122"/>
              </a:rPr>
              <a:t>:</a:t>
            </a:r>
            <a:r>
              <a:rPr lang="zh-CN" altLang="zh-CN" sz="2000" dirty="0" smtClean="0">
                <a:solidFill>
                  <a:schemeClr val="tx1"/>
                </a:solidFill>
                <a:latin typeface="微软雅黑" pitchFamily="34" charset="-122"/>
              </a:rPr>
              <a:t>全体员工对员工近亲属回避行使监督权</a:t>
            </a:r>
            <a:endParaRPr lang="en-US" altLang="zh-CN" sz="2000" dirty="0" smtClean="0">
              <a:solidFill>
                <a:schemeClr val="tx1"/>
              </a:solidFill>
              <a:latin typeface="微软雅黑" pitchFamily="34" charset="-122"/>
            </a:endParaRPr>
          </a:p>
          <a:p>
            <a:r>
              <a:rPr lang="zh-CN" altLang="en-US" sz="2000" dirty="0" smtClean="0">
                <a:solidFill>
                  <a:schemeClr val="tx1"/>
                </a:solidFill>
                <a:latin typeface="微软雅黑" pitchFamily="34" charset="-122"/>
              </a:rPr>
              <a:t>举报途径：</a:t>
            </a:r>
            <a:endParaRPr lang="en-US" altLang="zh-CN" sz="2000" dirty="0" smtClean="0">
              <a:solidFill>
                <a:schemeClr val="tx1"/>
              </a:solidFill>
              <a:latin typeface="微软雅黑" pitchFamily="34" charset="-122"/>
            </a:endParaRPr>
          </a:p>
          <a:p>
            <a:r>
              <a:rPr lang="zh-CN" altLang="en-US" sz="2000" dirty="0" smtClean="0">
                <a:solidFill>
                  <a:schemeClr val="tx1"/>
                </a:solidFill>
                <a:latin typeface="微软雅黑" pitchFamily="34" charset="-122"/>
              </a:rPr>
              <a:t>廉政邮箱</a:t>
            </a:r>
            <a:r>
              <a:rPr lang="en-US" altLang="zh-CN" sz="2000" u="sng" dirty="0" smtClean="0">
                <a:solidFill>
                  <a:schemeClr val="tx1"/>
                </a:solidFill>
                <a:latin typeface="微软雅黑" pitchFamily="34" charset="-122"/>
                <a:hlinkClick r:id="rId2"/>
              </a:rPr>
              <a:t>lzyx@yutong.com</a:t>
            </a:r>
            <a:endParaRPr lang="en-US" altLang="zh-CN" sz="2000" dirty="0" smtClean="0">
              <a:solidFill>
                <a:schemeClr val="tx1"/>
              </a:solidFill>
              <a:latin typeface="微软雅黑" pitchFamily="34" charset="-122"/>
            </a:endParaRPr>
          </a:p>
          <a:p>
            <a:r>
              <a:rPr lang="zh-CN" altLang="zh-CN" sz="2000" dirty="0" smtClean="0">
                <a:solidFill>
                  <a:schemeClr val="tx1"/>
                </a:solidFill>
                <a:latin typeface="微软雅黑" pitchFamily="34" charset="-122"/>
              </a:rPr>
              <a:t>人力资源</a:t>
            </a:r>
            <a:r>
              <a:rPr lang="en-US" altLang="zh-CN" sz="2000" dirty="0" smtClean="0">
                <a:solidFill>
                  <a:schemeClr val="tx1"/>
                </a:solidFill>
                <a:latin typeface="微软雅黑" pitchFamily="34" charset="-122"/>
              </a:rPr>
              <a:t>8008</a:t>
            </a:r>
            <a:r>
              <a:rPr lang="zh-CN" altLang="zh-CN" sz="2000" dirty="0" smtClean="0">
                <a:solidFill>
                  <a:schemeClr val="tx1"/>
                </a:solidFill>
                <a:latin typeface="微软雅黑" pitchFamily="34" charset="-122"/>
              </a:rPr>
              <a:t>热线</a:t>
            </a:r>
            <a:r>
              <a:rPr lang="zh-CN" altLang="en-US" sz="2000" dirty="0" smtClean="0">
                <a:solidFill>
                  <a:schemeClr val="tx1"/>
                </a:solidFill>
                <a:latin typeface="微软雅黑" pitchFamily="34" charset="-122"/>
              </a:rPr>
              <a:t>、 </a:t>
            </a:r>
            <a:r>
              <a:rPr lang="en-US" altLang="zh-CN" sz="2000" dirty="0" smtClean="0">
                <a:solidFill>
                  <a:schemeClr val="tx1"/>
                </a:solidFill>
                <a:latin typeface="微软雅黑" pitchFamily="34" charset="-122"/>
              </a:rPr>
              <a:t>HR</a:t>
            </a:r>
            <a:r>
              <a:rPr lang="zh-CN" altLang="en-US" sz="2000" dirty="0" smtClean="0">
                <a:solidFill>
                  <a:schemeClr val="tx1"/>
                </a:solidFill>
                <a:latin typeface="微软雅黑" pitchFamily="34" charset="-122"/>
              </a:rPr>
              <a:t>咨询与投诉邮箱</a:t>
            </a:r>
            <a:r>
              <a:rPr lang="en-US" altLang="zh-CN" sz="2000" dirty="0" smtClean="0">
                <a:solidFill>
                  <a:schemeClr val="tx1"/>
                </a:solidFill>
                <a:latin typeface="微软雅黑" pitchFamily="34" charset="-122"/>
                <a:hlinkClick r:id="rId3"/>
              </a:rPr>
              <a:t>hr@yutong.com</a:t>
            </a:r>
            <a:endParaRPr lang="en-US" altLang="zh-CN" sz="2000" dirty="0" smtClean="0">
              <a:solidFill>
                <a:schemeClr val="tx1"/>
              </a:solidFill>
              <a:latin typeface="微软雅黑" pitchFamily="34" charset="-122"/>
            </a:endParaRPr>
          </a:p>
          <a:p>
            <a:r>
              <a:rPr lang="zh-CN" altLang="zh-CN" sz="2000" dirty="0" smtClean="0">
                <a:solidFill>
                  <a:schemeClr val="tx1"/>
                </a:solidFill>
                <a:latin typeface="微软雅黑" pitchFamily="34" charset="-122"/>
              </a:rPr>
              <a:t>工会邮箱 </a:t>
            </a:r>
            <a:r>
              <a:rPr lang="en-US" altLang="zh-CN" sz="2000" u="sng" dirty="0" smtClean="0">
                <a:solidFill>
                  <a:schemeClr val="tx1"/>
                </a:solidFill>
                <a:latin typeface="微软雅黑" pitchFamily="34" charset="-122"/>
                <a:hlinkClick r:id="rId4"/>
              </a:rPr>
              <a:t>ytgh@yutong.com</a:t>
            </a:r>
            <a:r>
              <a:rPr lang="en-US" altLang="zh-CN" sz="2000" dirty="0" smtClean="0">
                <a:solidFill>
                  <a:schemeClr val="tx1"/>
                </a:solidFill>
                <a:latin typeface="微软雅黑" pitchFamily="34" charset="-122"/>
              </a:rPr>
              <a:t> </a:t>
            </a:r>
          </a:p>
          <a:p>
            <a:r>
              <a:rPr lang="zh-CN" altLang="zh-CN" sz="2000" dirty="0" smtClean="0">
                <a:solidFill>
                  <a:schemeClr val="tx1"/>
                </a:solidFill>
                <a:latin typeface="微软雅黑" pitchFamily="34" charset="-122"/>
              </a:rPr>
              <a:t>总裁信箱等</a:t>
            </a:r>
            <a:endParaRPr lang="zh-CN" altLang="en-US" sz="2000" dirty="0">
              <a:solidFill>
                <a:schemeClr val="tx1"/>
              </a:solidFill>
              <a:latin typeface="微软雅黑" pitchFamily="34" charset="-122"/>
            </a:endParaRPr>
          </a:p>
        </p:txBody>
      </p:sp>
      <p:sp>
        <p:nvSpPr>
          <p:cNvPr id="3" name="TextBox 2"/>
          <p:cNvSpPr txBox="1"/>
          <p:nvPr/>
        </p:nvSpPr>
        <p:spPr>
          <a:xfrm>
            <a:off x="611495" y="3761758"/>
            <a:ext cx="7807291" cy="1323439"/>
          </a:xfrm>
          <a:prstGeom prst="rect">
            <a:avLst/>
          </a:prstGeom>
          <a:noFill/>
        </p:spPr>
        <p:txBody>
          <a:bodyPr wrap="square" rtlCol="0">
            <a:spAutoFit/>
          </a:bodyPr>
          <a:lstStyle/>
          <a:p>
            <a:pPr marL="342900" indent="-342900">
              <a:buFont typeface="Wingdings" pitchFamily="2" charset="2"/>
              <a:buChar char="u"/>
            </a:pPr>
            <a:r>
              <a:rPr lang="zh-CN" altLang="en-US" sz="2000" b="1" dirty="0" smtClean="0">
                <a:solidFill>
                  <a:schemeClr val="tx1"/>
                </a:solidFill>
                <a:latin typeface="微软雅黑" pitchFamily="34" charset="-122"/>
              </a:rPr>
              <a:t>处罚类型：</a:t>
            </a:r>
            <a:endParaRPr lang="en-US" altLang="zh-CN" sz="2000" b="1" dirty="0" smtClean="0">
              <a:solidFill>
                <a:schemeClr val="tx1"/>
              </a:solidFill>
              <a:latin typeface="微软雅黑" pitchFamily="34" charset="-122"/>
            </a:endParaRPr>
          </a:p>
          <a:p>
            <a:r>
              <a:rPr lang="zh-CN" altLang="zh-CN" sz="2000" dirty="0" smtClean="0">
                <a:solidFill>
                  <a:schemeClr val="tx1"/>
                </a:solidFill>
                <a:latin typeface="微软雅黑" pitchFamily="34" charset="-122"/>
              </a:rPr>
              <a:t>行政处分</a:t>
            </a:r>
            <a:r>
              <a:rPr lang="zh-CN" altLang="en-US" sz="2000" dirty="0" smtClean="0">
                <a:solidFill>
                  <a:schemeClr val="tx1"/>
                </a:solidFill>
                <a:latin typeface="微软雅黑" pitchFamily="34" charset="-122"/>
              </a:rPr>
              <a:t>，</a:t>
            </a:r>
            <a:r>
              <a:rPr lang="zh-CN" altLang="zh-CN" sz="2000" dirty="0" smtClean="0">
                <a:solidFill>
                  <a:schemeClr val="tx1"/>
                </a:solidFill>
                <a:latin typeface="微软雅黑" pitchFamily="34" charset="-122"/>
              </a:rPr>
              <a:t>辞退或解除合同</a:t>
            </a:r>
            <a:endParaRPr lang="en-US" altLang="zh-CN" sz="2000" dirty="0" smtClean="0">
              <a:solidFill>
                <a:schemeClr val="tx1"/>
              </a:solidFill>
              <a:latin typeface="微软雅黑" pitchFamily="34" charset="-122"/>
            </a:endParaRPr>
          </a:p>
          <a:p>
            <a:r>
              <a:rPr lang="zh-CN" altLang="zh-CN" sz="2000" dirty="0" smtClean="0">
                <a:solidFill>
                  <a:schemeClr val="tx1"/>
                </a:solidFill>
                <a:latin typeface="微软雅黑" pitchFamily="34" charset="-122"/>
              </a:rPr>
              <a:t>经济赔偿</a:t>
            </a:r>
            <a:r>
              <a:rPr lang="zh-CN" altLang="en-US" sz="2000" dirty="0" smtClean="0">
                <a:solidFill>
                  <a:schemeClr val="tx1"/>
                </a:solidFill>
                <a:latin typeface="微软雅黑" pitchFamily="34" charset="-122"/>
              </a:rPr>
              <a:t>，追究</a:t>
            </a:r>
            <a:r>
              <a:rPr lang="zh-CN" altLang="zh-CN" sz="2000" dirty="0" smtClean="0">
                <a:solidFill>
                  <a:schemeClr val="tx1"/>
                </a:solidFill>
                <a:latin typeface="微软雅黑" pitchFamily="34" charset="-122"/>
              </a:rPr>
              <a:t>相应法律责任</a:t>
            </a:r>
            <a:endParaRPr lang="en-US" altLang="zh-CN" sz="2000" dirty="0" smtClean="0">
              <a:solidFill>
                <a:schemeClr val="tx1"/>
              </a:solidFill>
              <a:latin typeface="微软雅黑" pitchFamily="34" charset="-122"/>
            </a:endParaRPr>
          </a:p>
          <a:p>
            <a:r>
              <a:rPr lang="zh-CN" altLang="en-US" sz="2000" dirty="0" smtClean="0">
                <a:solidFill>
                  <a:schemeClr val="tx1"/>
                </a:solidFill>
                <a:latin typeface="微软雅黑" pitchFamily="34" charset="-122"/>
              </a:rPr>
              <a:t>干部</a:t>
            </a:r>
            <a:r>
              <a:rPr lang="zh-CN" altLang="zh-CN" sz="2000" dirty="0" smtClean="0">
                <a:solidFill>
                  <a:schemeClr val="tx1"/>
                </a:solidFill>
                <a:latin typeface="微软雅黑" pitchFamily="34" charset="-122"/>
              </a:rPr>
              <a:t>免职或降职</a:t>
            </a:r>
            <a:endParaRPr lang="en-US" altLang="zh-CN" sz="2000" dirty="0" smtClean="0">
              <a:solidFill>
                <a:schemeClr val="tx1"/>
              </a:solidFill>
              <a:latin typeface="微软雅黑" pitchFamily="34" charset="-122"/>
            </a:endParaRPr>
          </a:p>
        </p:txBody>
      </p:sp>
      <p:sp>
        <p:nvSpPr>
          <p:cNvPr id="4" name="TextBox 3"/>
          <p:cNvSpPr txBox="1"/>
          <p:nvPr/>
        </p:nvSpPr>
        <p:spPr>
          <a:xfrm>
            <a:off x="611495" y="1108733"/>
            <a:ext cx="8232961" cy="400110"/>
          </a:xfrm>
          <a:prstGeom prst="rect">
            <a:avLst/>
          </a:prstGeom>
          <a:noFill/>
        </p:spPr>
        <p:txBody>
          <a:bodyPr wrap="square" rtlCol="0">
            <a:spAutoFit/>
          </a:bodyPr>
          <a:lstStyle/>
          <a:p>
            <a:pPr marL="342900" indent="-342900">
              <a:buFont typeface="Wingdings" pitchFamily="2" charset="2"/>
              <a:buChar char="u"/>
            </a:pPr>
            <a:r>
              <a:rPr lang="zh-CN" altLang="en-US" sz="2000" b="1" dirty="0" smtClean="0">
                <a:solidFill>
                  <a:schemeClr val="tx1"/>
                </a:solidFill>
                <a:latin typeface="微软雅黑" pitchFamily="34" charset="-122"/>
              </a:rPr>
              <a:t>主动报备</a:t>
            </a:r>
            <a:r>
              <a:rPr lang="en-US" altLang="zh-CN" sz="2000" dirty="0">
                <a:solidFill>
                  <a:schemeClr val="tx1"/>
                </a:solidFill>
                <a:latin typeface="微软雅黑" pitchFamily="34" charset="-122"/>
              </a:rPr>
              <a:t>:</a:t>
            </a:r>
            <a:r>
              <a:rPr lang="zh-CN" altLang="zh-CN" sz="2000" dirty="0" smtClean="0">
                <a:solidFill>
                  <a:schemeClr val="tx1"/>
                </a:solidFill>
                <a:latin typeface="微软雅黑" pitchFamily="34" charset="-122"/>
              </a:rPr>
              <a:t>入职后结婚</a:t>
            </a:r>
            <a:r>
              <a:rPr lang="zh-CN" altLang="en-US" sz="2000" dirty="0" smtClean="0">
                <a:solidFill>
                  <a:schemeClr val="tx1"/>
                </a:solidFill>
                <a:latin typeface="微软雅黑" pitchFamily="34" charset="-122"/>
              </a:rPr>
              <a:t>，</a:t>
            </a:r>
            <a:r>
              <a:rPr lang="zh-CN" altLang="zh-CN" sz="2000" dirty="0" smtClean="0">
                <a:solidFill>
                  <a:schemeClr val="tx1"/>
                </a:solidFill>
                <a:latin typeface="微软雅黑" pitchFamily="34" charset="-122"/>
              </a:rPr>
              <a:t>员工</a:t>
            </a:r>
            <a:r>
              <a:rPr lang="zh-CN" altLang="en-US" sz="2000" dirty="0" smtClean="0">
                <a:solidFill>
                  <a:schemeClr val="tx1"/>
                </a:solidFill>
                <a:latin typeface="微软雅黑" pitchFamily="34" charset="-122"/>
              </a:rPr>
              <a:t>应主动报备至</a:t>
            </a:r>
            <a:r>
              <a:rPr lang="zh-CN" altLang="zh-CN" sz="2000" dirty="0" smtClean="0">
                <a:solidFill>
                  <a:schemeClr val="tx1"/>
                </a:solidFill>
                <a:latin typeface="微软雅黑" pitchFamily="34" charset="-122"/>
              </a:rPr>
              <a:t>人力资源中心员工关系</a:t>
            </a:r>
            <a:r>
              <a:rPr lang="zh-CN" altLang="en-US" sz="2000" dirty="0" smtClean="0">
                <a:solidFill>
                  <a:schemeClr val="tx1"/>
                </a:solidFill>
                <a:latin typeface="微软雅黑" pitchFamily="34" charset="-122"/>
              </a:rPr>
              <a:t>模块</a:t>
            </a:r>
            <a:endParaRPr lang="zh-CN" altLang="en-US" sz="2000" dirty="0">
              <a:solidFill>
                <a:schemeClr val="tx1"/>
              </a:solidFill>
              <a:latin typeface="微软雅黑" pitchFamily="34" charset="-122"/>
            </a:endParaRPr>
          </a:p>
        </p:txBody>
      </p:sp>
      <p:sp>
        <p:nvSpPr>
          <p:cNvPr id="5" name="TextBox 4"/>
          <p:cNvSpPr txBox="1"/>
          <p:nvPr/>
        </p:nvSpPr>
        <p:spPr>
          <a:xfrm>
            <a:off x="611495" y="5285692"/>
            <a:ext cx="7560966" cy="1323439"/>
          </a:xfrm>
          <a:prstGeom prst="rect">
            <a:avLst/>
          </a:prstGeom>
          <a:noFill/>
        </p:spPr>
        <p:txBody>
          <a:bodyPr wrap="square" rtlCol="0">
            <a:spAutoFit/>
          </a:bodyPr>
          <a:lstStyle/>
          <a:p>
            <a:pPr marL="342900" lvl="0" indent="-342900">
              <a:buFont typeface="Wingdings" pitchFamily="2" charset="2"/>
              <a:buChar char="u"/>
            </a:pPr>
            <a:r>
              <a:rPr lang="zh-CN" altLang="zh-CN" sz="2000" b="1" dirty="0" smtClean="0">
                <a:solidFill>
                  <a:schemeClr val="tx1"/>
                </a:solidFill>
                <a:latin typeface="微软雅黑" pitchFamily="34" charset="-122"/>
              </a:rPr>
              <a:t>特殊情况</a:t>
            </a:r>
          </a:p>
          <a:p>
            <a:r>
              <a:rPr lang="zh-CN" altLang="zh-CN" sz="2000" dirty="0" smtClean="0">
                <a:solidFill>
                  <a:schemeClr val="tx1"/>
                </a:solidFill>
                <a:latin typeface="微软雅黑" pitchFamily="34" charset="-122"/>
              </a:rPr>
              <a:t>对于因入职、晋升、调动、结婚等原因造成不符合员工近亲回避原则且需要公司特批的，需由各部门提交申请，由体系总监</a:t>
            </a:r>
            <a:r>
              <a:rPr lang="en-US" altLang="zh-CN" sz="2000" dirty="0" smtClean="0">
                <a:solidFill>
                  <a:schemeClr val="tx1"/>
                </a:solidFill>
                <a:latin typeface="微软雅黑" pitchFamily="34" charset="-122"/>
              </a:rPr>
              <a:t>/</a:t>
            </a:r>
            <a:r>
              <a:rPr lang="zh-CN" altLang="zh-CN" sz="2000" dirty="0" smtClean="0">
                <a:solidFill>
                  <a:schemeClr val="tx1"/>
                </a:solidFill>
                <a:latin typeface="微软雅黑" pitchFamily="34" charset="-122"/>
              </a:rPr>
              <a:t>人力总监审核后，报公司总经理批准后执行</a:t>
            </a:r>
          </a:p>
        </p:txBody>
      </p:sp>
      <p:sp>
        <p:nvSpPr>
          <p:cNvPr id="6" name="矩形 5"/>
          <p:cNvSpPr/>
          <p:nvPr/>
        </p:nvSpPr>
        <p:spPr>
          <a:xfrm>
            <a:off x="182521" y="71520"/>
            <a:ext cx="2975495" cy="688650"/>
          </a:xfrm>
          <a:prstGeom prst="rect">
            <a:avLst/>
          </a:prstGeom>
        </p:spPr>
        <p:txBody>
          <a:bodyPr wrap="none">
            <a:spAutoFit/>
          </a:bodyPr>
          <a:lstStyle/>
          <a:p>
            <a:pPr>
              <a:lnSpc>
                <a:spcPct val="155000"/>
              </a:lnSpc>
              <a:defRPr/>
            </a:pPr>
            <a:r>
              <a:rPr lang="zh-CN" altLang="en-US" sz="2500" dirty="0" smtClean="0">
                <a:solidFill>
                  <a:schemeClr val="bg1"/>
                </a:solidFill>
                <a:latin typeface="微软雅黑" pitchFamily="34" charset="-122"/>
              </a:rPr>
              <a:t>近亲属</a:t>
            </a:r>
            <a:r>
              <a:rPr lang="zh-CN" altLang="en-US" sz="2500" smtClean="0">
                <a:solidFill>
                  <a:schemeClr val="bg1"/>
                </a:solidFill>
                <a:latin typeface="微软雅黑" pitchFamily="34" charset="-122"/>
              </a:rPr>
              <a:t>回避（</a:t>
            </a:r>
            <a:r>
              <a:rPr lang="en-US" altLang="zh-CN" sz="2500" smtClean="0">
                <a:solidFill>
                  <a:schemeClr val="bg1"/>
                </a:solidFill>
                <a:latin typeface="微软雅黑" pitchFamily="34" charset="-122"/>
              </a:rPr>
              <a:t>3/3</a:t>
            </a:r>
            <a:r>
              <a:rPr lang="zh-CN" altLang="en-US" sz="2500" dirty="0" smtClean="0">
                <a:solidFill>
                  <a:schemeClr val="bg1"/>
                </a:solidFill>
                <a:latin typeface="微软雅黑" pitchFamily="34" charset="-122"/>
              </a:rPr>
              <a:t>）</a:t>
            </a:r>
            <a:endParaRPr lang="en-US" altLang="zh-CN" sz="2500" dirty="0">
              <a:solidFill>
                <a:schemeClr val="bg1"/>
              </a:solidFill>
              <a:latin typeface="微软雅黑" pitchFamily="34" charset="-122"/>
            </a:endParaRPr>
          </a:p>
        </p:txBody>
      </p:sp>
    </p:spTree>
    <p:extLst>
      <p:ext uri="{BB962C8B-B14F-4D97-AF65-F5344CB8AC3E}">
        <p14:creationId xmlns:p14="http://schemas.microsoft.com/office/powerpoint/2010/main" xmlns="" val="3304642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世界地图"/>
          <p:cNvPicPr>
            <a:picLocks noChangeAspect="1" noChangeArrowheads="1"/>
          </p:cNvPicPr>
          <p:nvPr/>
        </p:nvPicPr>
        <p:blipFill>
          <a:blip r:embed="rId2" cstate="email">
            <a:clrChange>
              <a:clrFrom>
                <a:srgbClr val="FFFFFF"/>
              </a:clrFrom>
              <a:clrTo>
                <a:srgbClr val="FFFFFF">
                  <a:alpha val="0"/>
                </a:srgbClr>
              </a:clrTo>
            </a:clrChange>
          </a:blip>
          <a:srcRect/>
          <a:stretch>
            <a:fillRect/>
          </a:stretch>
        </p:blipFill>
        <p:spPr bwMode="auto">
          <a:xfrm>
            <a:off x="2112963" y="1662113"/>
            <a:ext cx="5618162" cy="2376487"/>
          </a:xfrm>
          <a:prstGeom prst="rect">
            <a:avLst/>
          </a:prstGeom>
          <a:noFill/>
          <a:ln w="9525">
            <a:noFill/>
            <a:miter lim="800000"/>
            <a:headEnd/>
            <a:tailEnd/>
          </a:ln>
        </p:spPr>
      </p:pic>
      <p:sp>
        <p:nvSpPr>
          <p:cNvPr id="28675" name="TextBox 3"/>
          <p:cNvSpPr txBox="1">
            <a:spLocks noChangeArrowheads="1"/>
          </p:cNvSpPr>
          <p:nvPr/>
        </p:nvSpPr>
        <p:spPr bwMode="auto">
          <a:xfrm>
            <a:off x="2192334" y="4403725"/>
            <a:ext cx="5929828" cy="584775"/>
          </a:xfrm>
          <a:prstGeom prst="rect">
            <a:avLst/>
          </a:prstGeom>
          <a:noFill/>
          <a:ln w="9525">
            <a:noFill/>
            <a:miter lim="800000"/>
            <a:headEnd/>
            <a:tailEnd/>
          </a:ln>
        </p:spPr>
        <p:txBody>
          <a:bodyPr wrap="none">
            <a:spAutoFit/>
          </a:bodyPr>
          <a:lstStyle/>
          <a:p>
            <a:pPr algn="ctr"/>
            <a:r>
              <a:rPr lang="zh-CN" altLang="en-US" sz="3200" dirty="0" smtClean="0">
                <a:solidFill>
                  <a:srgbClr val="CC3300"/>
                </a:solidFill>
                <a:latin typeface="微软雅黑" pitchFamily="34" charset="-122"/>
              </a:rPr>
              <a:t>今天先介绍到这儿，欢迎交流！</a:t>
            </a:r>
            <a:endParaRPr lang="zh-CN" altLang="en-US" sz="3200" dirty="0">
              <a:solidFill>
                <a:srgbClr val="CC3300"/>
              </a:solidFill>
              <a:latin typeface="微软雅黑"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710266" y="1658320"/>
          <a:ext cx="6841067" cy="4560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533" name="Picture 3" descr="D:\大学生入司培训\课程\课程-final\011-公司人事政策介绍\外派培训.jpg"/>
          <p:cNvPicPr>
            <a:picLocks noChangeAspect="1" noChangeArrowheads="1"/>
          </p:cNvPicPr>
          <p:nvPr/>
        </p:nvPicPr>
        <p:blipFill>
          <a:blip r:embed="rId8" cstate="print"/>
          <a:srcRect/>
          <a:stretch>
            <a:fillRect/>
          </a:stretch>
        </p:blipFill>
        <p:spPr bwMode="auto">
          <a:xfrm>
            <a:off x="7803658" y="3842900"/>
            <a:ext cx="2095500" cy="1828800"/>
          </a:xfrm>
          <a:prstGeom prst="rect">
            <a:avLst/>
          </a:prstGeom>
          <a:noFill/>
          <a:ln w="9525">
            <a:noFill/>
            <a:miter lim="800000"/>
            <a:headEnd/>
            <a:tailEnd/>
          </a:ln>
        </p:spPr>
      </p:pic>
      <p:pic>
        <p:nvPicPr>
          <p:cNvPr id="22535" name="Picture 5" descr="D:\大学生入司培训\课程\课程-final\011-公司人事政策介绍\E-L.jpg"/>
          <p:cNvPicPr>
            <a:picLocks noChangeAspect="1" noChangeArrowheads="1"/>
          </p:cNvPicPr>
          <p:nvPr/>
        </p:nvPicPr>
        <p:blipFill>
          <a:blip r:embed="rId9" cstate="print"/>
          <a:srcRect/>
          <a:stretch>
            <a:fillRect/>
          </a:stretch>
        </p:blipFill>
        <p:spPr bwMode="auto">
          <a:xfrm>
            <a:off x="1268249" y="2757707"/>
            <a:ext cx="2381250" cy="1785937"/>
          </a:xfrm>
          <a:prstGeom prst="rect">
            <a:avLst/>
          </a:prstGeom>
          <a:noFill/>
          <a:ln w="9525">
            <a:noFill/>
            <a:miter lim="800000"/>
            <a:headEnd/>
            <a:tailEnd/>
          </a:ln>
        </p:spPr>
      </p:pic>
      <p:sp>
        <p:nvSpPr>
          <p:cNvPr id="8" name="Rectangle 2"/>
          <p:cNvSpPr>
            <a:spLocks noChangeArrowheads="1"/>
          </p:cNvSpPr>
          <p:nvPr/>
        </p:nvSpPr>
        <p:spPr bwMode="auto">
          <a:xfrm>
            <a:off x="270800" y="141743"/>
            <a:ext cx="5880620" cy="487551"/>
          </a:xfrm>
          <a:prstGeom prst="rect">
            <a:avLst/>
          </a:prstGeom>
          <a:noFill/>
          <a:ln w="9525">
            <a:noFill/>
            <a:miter lim="800000"/>
            <a:headEnd/>
            <a:tailEnd/>
          </a:ln>
        </p:spPr>
        <p:txBody>
          <a:bodyPr wrap="square" lIns="101837" tIns="50918" rIns="101837" bIns="50918">
            <a:spAutoFit/>
          </a:bodyPr>
          <a:lstStyle/>
          <a:p>
            <a:pPr>
              <a:spcBef>
                <a:spcPct val="50000"/>
              </a:spcBef>
              <a:buFont typeface="Wingdings" pitchFamily="2" charset="2"/>
              <a:buNone/>
            </a:pPr>
            <a:r>
              <a:rPr kumimoji="1" lang="zh-CN" altLang="en-US" sz="2500" dirty="0" smtClean="0">
                <a:solidFill>
                  <a:srgbClr val="FFFFFF"/>
                </a:solidFill>
                <a:latin typeface="微软雅黑" pitchFamily="34" charset="-122"/>
              </a:rPr>
              <a:t>在岗员工培训</a:t>
            </a:r>
            <a:r>
              <a:rPr kumimoji="1" lang="zh-CN" altLang="en-US" sz="2500" smtClean="0">
                <a:solidFill>
                  <a:srgbClr val="FFFFFF"/>
                </a:solidFill>
                <a:latin typeface="微软雅黑" pitchFamily="34" charset="-122"/>
              </a:rPr>
              <a:t>模式（</a:t>
            </a:r>
            <a:r>
              <a:rPr kumimoji="1" lang="en-US" altLang="zh-CN" sz="2500" smtClean="0">
                <a:solidFill>
                  <a:srgbClr val="FFFFFF"/>
                </a:solidFill>
                <a:latin typeface="微软雅黑" pitchFamily="34" charset="-122"/>
              </a:rPr>
              <a:t>2/3</a:t>
            </a:r>
            <a:r>
              <a:rPr kumimoji="1" lang="zh-CN" altLang="en-US" sz="2500" dirty="0" smtClean="0">
                <a:solidFill>
                  <a:srgbClr val="FFFFFF"/>
                </a:solidFill>
                <a:latin typeface="微软雅黑" pitchFamily="34" charset="-122"/>
              </a:rPr>
              <a:t>）</a:t>
            </a:r>
            <a:endParaRPr kumimoji="1" lang="zh-CN" altLang="en-US" sz="2500" dirty="0">
              <a:solidFill>
                <a:srgbClr val="FFFFFF"/>
              </a:solidFill>
              <a:latin typeface="微软雅黑" pitchFamily="34" charset="-122"/>
            </a:endParaRPr>
          </a:p>
        </p:txBody>
      </p:sp>
      <p:pic>
        <p:nvPicPr>
          <p:cNvPr id="68610" name="Picture 2"/>
          <p:cNvPicPr>
            <a:picLocks noChangeAspect="1" noChangeArrowheads="1"/>
          </p:cNvPicPr>
          <p:nvPr/>
        </p:nvPicPr>
        <p:blipFill>
          <a:blip r:embed="rId10" cstate="print"/>
          <a:srcRect/>
          <a:stretch>
            <a:fillRect/>
          </a:stretch>
        </p:blipFill>
        <p:spPr bwMode="auto">
          <a:xfrm>
            <a:off x="5978229" y="1438116"/>
            <a:ext cx="2223279" cy="17799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70800" y="141743"/>
            <a:ext cx="5880620" cy="487551"/>
          </a:xfrm>
          <a:prstGeom prst="rect">
            <a:avLst/>
          </a:prstGeom>
          <a:noFill/>
          <a:ln w="9525">
            <a:noFill/>
            <a:miter lim="800000"/>
            <a:headEnd/>
            <a:tailEnd/>
          </a:ln>
        </p:spPr>
        <p:txBody>
          <a:bodyPr wrap="square" lIns="101837" tIns="50918" rIns="101837" bIns="50918">
            <a:spAutoFit/>
          </a:bodyPr>
          <a:lstStyle/>
          <a:p>
            <a:pPr>
              <a:spcBef>
                <a:spcPct val="50000"/>
              </a:spcBef>
              <a:buFont typeface="Wingdings" pitchFamily="2" charset="2"/>
              <a:buNone/>
            </a:pPr>
            <a:r>
              <a:rPr kumimoji="1" lang="zh-CN" altLang="en-US" sz="2500" smtClean="0">
                <a:solidFill>
                  <a:srgbClr val="FFFFFF"/>
                </a:solidFill>
                <a:latin typeface="微软雅黑" pitchFamily="34" charset="-122"/>
              </a:rPr>
              <a:t>在岗</a:t>
            </a:r>
            <a:r>
              <a:rPr kumimoji="1" lang="zh-CN" altLang="en-US" sz="2500" dirty="0" smtClean="0">
                <a:solidFill>
                  <a:srgbClr val="FFFFFF"/>
                </a:solidFill>
                <a:latin typeface="微软雅黑" pitchFamily="34" charset="-122"/>
              </a:rPr>
              <a:t>员工培训模式（</a:t>
            </a:r>
            <a:r>
              <a:rPr kumimoji="1" lang="en-US" altLang="zh-CN" sz="2500" dirty="0" smtClean="0">
                <a:solidFill>
                  <a:srgbClr val="FFFFFF"/>
                </a:solidFill>
                <a:latin typeface="微软雅黑" pitchFamily="34" charset="-122"/>
              </a:rPr>
              <a:t>3/3</a:t>
            </a:r>
            <a:r>
              <a:rPr kumimoji="1" lang="zh-CN" altLang="en-US" sz="2500" dirty="0" smtClean="0">
                <a:solidFill>
                  <a:srgbClr val="FFFFFF"/>
                </a:solidFill>
                <a:latin typeface="微软雅黑" pitchFamily="34" charset="-122"/>
              </a:rPr>
              <a:t>）</a:t>
            </a:r>
            <a:endParaRPr kumimoji="1" lang="zh-CN" altLang="en-US" sz="2500" dirty="0">
              <a:solidFill>
                <a:srgbClr val="FFFFFF"/>
              </a:solidFill>
              <a:latin typeface="微软雅黑" pitchFamily="34" charset="-122"/>
            </a:endParaRPr>
          </a:p>
        </p:txBody>
      </p:sp>
      <p:sp>
        <p:nvSpPr>
          <p:cNvPr id="3" name="矩形 12"/>
          <p:cNvSpPr>
            <a:spLocks noChangeArrowheads="1"/>
          </p:cNvSpPr>
          <p:nvPr/>
        </p:nvSpPr>
        <p:spPr bwMode="auto">
          <a:xfrm>
            <a:off x="229062" y="935731"/>
            <a:ext cx="6934200" cy="585787"/>
          </a:xfrm>
          <a:prstGeom prst="rect">
            <a:avLst/>
          </a:prstGeom>
          <a:noFill/>
          <a:ln w="9525">
            <a:noFill/>
            <a:miter lim="800000"/>
            <a:headEnd/>
            <a:tailEnd/>
          </a:ln>
        </p:spPr>
        <p:txBody>
          <a:bodyPr>
            <a:spAutoFit/>
          </a:bodyPr>
          <a:lstStyle/>
          <a:p>
            <a:r>
              <a:rPr lang="zh-CN" altLang="en-US" sz="3200" dirty="0" smtClean="0">
                <a:solidFill>
                  <a:schemeClr val="tx1"/>
                </a:solidFill>
                <a:ea typeface="微软雅黑" pitchFamily="34" charset="-122"/>
              </a:rPr>
              <a:t>什么是</a:t>
            </a:r>
            <a:r>
              <a:rPr lang="en-US" altLang="zh-CN" sz="3200" dirty="0" smtClean="0">
                <a:solidFill>
                  <a:schemeClr val="tx1"/>
                </a:solidFill>
                <a:ea typeface="微软雅黑" pitchFamily="34" charset="-122"/>
              </a:rPr>
              <a:t>E-learning</a:t>
            </a:r>
            <a:r>
              <a:rPr lang="zh-CN" altLang="en-US" sz="3200" dirty="0" smtClean="0">
                <a:solidFill>
                  <a:schemeClr val="tx1"/>
                </a:solidFill>
                <a:ea typeface="微软雅黑" pitchFamily="34" charset="-122"/>
              </a:rPr>
              <a:t>？</a:t>
            </a:r>
            <a:endParaRPr lang="zh-CN" altLang="en-US" sz="3200" dirty="0">
              <a:solidFill>
                <a:schemeClr val="tx1"/>
              </a:solidFill>
              <a:ea typeface="微软雅黑" pitchFamily="34" charset="-122"/>
            </a:endParaRPr>
          </a:p>
        </p:txBody>
      </p:sp>
      <p:grpSp>
        <p:nvGrpSpPr>
          <p:cNvPr id="6" name="组合 5"/>
          <p:cNvGrpSpPr/>
          <p:nvPr/>
        </p:nvGrpSpPr>
        <p:grpSpPr>
          <a:xfrm>
            <a:off x="266008" y="748133"/>
            <a:ext cx="9995592" cy="6613612"/>
            <a:chOff x="266008" y="947651"/>
            <a:chExt cx="9995592" cy="6613612"/>
          </a:xfrm>
        </p:grpSpPr>
        <p:pic>
          <p:nvPicPr>
            <p:cNvPr id="4" name="图片 3" descr="RTX截图未命名.png"/>
            <p:cNvPicPr>
              <a:picLocks noChangeAspect="1"/>
            </p:cNvPicPr>
            <p:nvPr/>
          </p:nvPicPr>
          <p:blipFill>
            <a:blip r:embed="rId2" cstate="print"/>
            <a:stretch>
              <a:fillRect/>
            </a:stretch>
          </p:blipFill>
          <p:spPr>
            <a:xfrm>
              <a:off x="266008" y="1714659"/>
              <a:ext cx="8611985" cy="5846604"/>
            </a:xfrm>
            <a:prstGeom prst="rect">
              <a:avLst/>
            </a:prstGeom>
          </p:spPr>
        </p:pic>
        <p:sp>
          <p:nvSpPr>
            <p:cNvPr id="5" name="椭圆形标注 4"/>
            <p:cNvSpPr/>
            <p:nvPr/>
          </p:nvSpPr>
          <p:spPr bwMode="auto">
            <a:xfrm>
              <a:off x="6616931" y="947651"/>
              <a:ext cx="3644669" cy="1778924"/>
            </a:xfrm>
            <a:prstGeom prst="wedgeEllipseCallout">
              <a:avLst>
                <a:gd name="adj1" fmla="val -37077"/>
                <a:gd name="adj2" fmla="val 62500"/>
              </a:avLst>
            </a:prstGeom>
            <a:solidFill>
              <a:srgbClr val="FFC000"/>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r>
                <a:rPr lang="zh-CN" altLang="en-US" sz="2000" b="0" dirty="0" smtClean="0">
                  <a:solidFill>
                    <a:schemeClr val="tx1"/>
                  </a:solidFill>
                  <a:latin typeface="微软雅黑" pitchFamily="34" charset="-122"/>
                  <a:ea typeface="微软雅黑" pitchFamily="34" charset="-122"/>
                </a:rPr>
                <a:t>几千门课程，专业分类，自由提升，妈妈再也不用担心我的学习了</a:t>
              </a:r>
              <a:r>
                <a:rPr lang="en-US" altLang="zh-CN" sz="2000" b="0" dirty="0" smtClean="0">
                  <a:solidFill>
                    <a:schemeClr val="tx1"/>
                  </a:solidFill>
                  <a:latin typeface="微软雅黑" pitchFamily="34" charset="-122"/>
                  <a:ea typeface="微软雅黑" pitchFamily="34" charset="-122"/>
                </a:rPr>
                <a:t>~</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endParaRPr>
            </a:p>
          </p:txBody>
        </p:sp>
      </p:grpSp>
      <p:grpSp>
        <p:nvGrpSpPr>
          <p:cNvPr id="9" name="组合 8"/>
          <p:cNvGrpSpPr/>
          <p:nvPr/>
        </p:nvGrpSpPr>
        <p:grpSpPr>
          <a:xfrm>
            <a:off x="0" y="698269"/>
            <a:ext cx="10261600" cy="6862994"/>
            <a:chOff x="0" y="698269"/>
            <a:chExt cx="10261600" cy="6862994"/>
          </a:xfrm>
        </p:grpSpPr>
        <p:pic>
          <p:nvPicPr>
            <p:cNvPr id="7" name="图片 6" descr="RTX截图未命名2.png"/>
            <p:cNvPicPr>
              <a:picLocks noChangeAspect="1"/>
            </p:cNvPicPr>
            <p:nvPr/>
          </p:nvPicPr>
          <p:blipFill>
            <a:blip r:embed="rId3" cstate="print"/>
            <a:stretch>
              <a:fillRect/>
            </a:stretch>
          </p:blipFill>
          <p:spPr>
            <a:xfrm>
              <a:off x="0" y="698269"/>
              <a:ext cx="10261600" cy="6862994"/>
            </a:xfrm>
            <a:prstGeom prst="rect">
              <a:avLst/>
            </a:prstGeom>
          </p:spPr>
        </p:pic>
        <p:sp>
          <p:nvSpPr>
            <p:cNvPr id="8" name="椭圆形标注 7"/>
            <p:cNvSpPr/>
            <p:nvPr/>
          </p:nvSpPr>
          <p:spPr bwMode="auto">
            <a:xfrm>
              <a:off x="6637252" y="1330036"/>
              <a:ext cx="3624348" cy="1795549"/>
            </a:xfrm>
            <a:prstGeom prst="wedgeEllipseCallout">
              <a:avLst>
                <a:gd name="adj1" fmla="val -40558"/>
                <a:gd name="adj2" fmla="val 61574"/>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rPr>
                <a:t>自己给自己制定学习计划，电脑可以学，手机可以学，随时随地，想学就学</a:t>
              </a:r>
              <a:r>
                <a:rPr kumimoji="0" lang="en-US" altLang="zh-CN" sz="2000" b="0" i="0" u="none" strike="noStrike" cap="none" normalizeH="0" baseline="0" dirty="0" smtClean="0">
                  <a:ln>
                    <a:noFill/>
                  </a:ln>
                  <a:solidFill>
                    <a:schemeClr val="tx1"/>
                  </a:solidFill>
                  <a:effectLst/>
                  <a:latin typeface="微软雅黑" pitchFamily="34" charset="-122"/>
                </a:rPr>
                <a:t>~</a:t>
              </a:r>
              <a:endParaRPr kumimoji="0" lang="zh-CN" altLang="en-US" sz="2000" b="0" i="0" u="none" strike="noStrike" cap="none" normalizeH="0" baseline="0" dirty="0" smtClean="0">
                <a:ln>
                  <a:noFill/>
                </a:ln>
                <a:solidFill>
                  <a:schemeClr val="tx1"/>
                </a:solidFill>
                <a:effectLst/>
                <a:latin typeface="微软雅黑" pitchFamily="34" charset="-122"/>
              </a:endParaRPr>
            </a:p>
          </p:txBody>
        </p:sp>
      </p:grpSp>
      <p:sp>
        <p:nvSpPr>
          <p:cNvPr id="102403" name="Rectangle 3"/>
          <p:cNvSpPr>
            <a:spLocks noChangeArrowheads="1"/>
          </p:cNvSpPr>
          <p:nvPr/>
        </p:nvSpPr>
        <p:spPr bwMode="auto">
          <a:xfrm>
            <a:off x="304800" y="1838325"/>
            <a:ext cx="102616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285875" algn="l"/>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10" name="组合 13"/>
          <p:cNvGrpSpPr/>
          <p:nvPr/>
        </p:nvGrpSpPr>
        <p:grpSpPr>
          <a:xfrm>
            <a:off x="229457" y="1535022"/>
            <a:ext cx="9533379" cy="4637529"/>
            <a:chOff x="415636" y="1644386"/>
            <a:chExt cx="9533379" cy="4637529"/>
          </a:xfrm>
        </p:grpSpPr>
        <p:sp>
          <p:nvSpPr>
            <p:cNvPr id="15" name="Rectangle 4"/>
            <p:cNvSpPr>
              <a:spLocks noChangeArrowheads="1"/>
            </p:cNvSpPr>
            <p:nvPr/>
          </p:nvSpPr>
          <p:spPr bwMode="auto">
            <a:xfrm>
              <a:off x="415636" y="5081586"/>
              <a:ext cx="9533379" cy="120032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tab pos="1285875" algn="l"/>
                </a:tabLst>
              </a:pPr>
              <a:r>
                <a:rPr kumimoji="0" lang="zh-CN"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rPr>
                <a:t>易学堂手机</a:t>
              </a:r>
              <a:r>
                <a:rPr kumimoji="0" lang="en-US" altLang="zh-CN"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rPr>
                <a:t>APP</a:t>
              </a:r>
              <a:r>
                <a:rPr kumimoji="0" lang="zh-CN" altLang="en-US"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rPr>
                <a:t>，扫码下载。随时学习，</a:t>
              </a:r>
              <a:r>
                <a:rPr kumimoji="0" lang="en-US" altLang="zh-CN"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rPr>
                <a:t>so easy</a:t>
              </a:r>
              <a:r>
                <a:rPr kumimoji="0" lang="zh-CN" altLang="en-US"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rPr>
                <a:t>！</a:t>
              </a:r>
              <a:endParaRPr kumimoji="0" lang="en-US" altLang="zh-CN"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endParaRPr>
            </a:p>
            <a:p>
              <a:pPr marL="0" marR="0" lvl="0" indent="266700" algn="l" defTabSz="914400" rtl="0" eaLnBrk="1" fontAlgn="base" latinLnBrk="0" hangingPunct="1">
                <a:lnSpc>
                  <a:spcPct val="100000"/>
                </a:lnSpc>
                <a:spcBef>
                  <a:spcPct val="0"/>
                </a:spcBef>
                <a:spcAft>
                  <a:spcPct val="0"/>
                </a:spcAft>
                <a:buClrTx/>
                <a:buSzTx/>
                <a:buFontTx/>
                <a:buNone/>
                <a:tabLst>
                  <a:tab pos="1285875" algn="l"/>
                </a:tabLst>
              </a:pPr>
              <a:r>
                <a:rPr lang="zh-CN" altLang="en-US" sz="2400" b="0" dirty="0" smtClean="0">
                  <a:solidFill>
                    <a:srgbClr val="0070C0"/>
                  </a:solidFill>
                  <a:latin typeface="黑体" pitchFamily="49" charset="-122"/>
                  <a:ea typeface="黑体" pitchFamily="49" charset="-122"/>
                  <a:cs typeface="Times New Roman" pitchFamily="18" charset="0"/>
                </a:rPr>
                <a:t>登录</a:t>
              </a:r>
              <a:r>
                <a:rPr lang="en-US" altLang="zh-CN" sz="2400" b="0" dirty="0" smtClean="0">
                  <a:solidFill>
                    <a:srgbClr val="0070C0"/>
                  </a:solidFill>
                  <a:latin typeface="黑体" pitchFamily="49" charset="-122"/>
                  <a:ea typeface="黑体" pitchFamily="49" charset="-122"/>
                  <a:cs typeface="Times New Roman" pitchFamily="18" charset="0"/>
                </a:rPr>
                <a:t>——</a:t>
              </a:r>
              <a:r>
                <a:rPr lang="zh-CN" altLang="en-US" sz="2400" b="0" dirty="0" smtClean="0">
                  <a:solidFill>
                    <a:srgbClr val="0070C0"/>
                  </a:solidFill>
                  <a:latin typeface="黑体" pitchFamily="49" charset="-122"/>
                  <a:ea typeface="黑体" pitchFamily="49" charset="-122"/>
                  <a:cs typeface="Times New Roman" pitchFamily="18" charset="0"/>
                </a:rPr>
                <a:t>用户名：</a:t>
              </a:r>
              <a:r>
                <a:rPr lang="en-US" altLang="zh-CN" sz="2400" b="0" dirty="0" smtClean="0">
                  <a:solidFill>
                    <a:srgbClr val="0070C0"/>
                  </a:solidFill>
                  <a:latin typeface="黑体" pitchFamily="49" charset="-122"/>
                  <a:ea typeface="黑体" pitchFamily="49" charset="-122"/>
                  <a:cs typeface="Times New Roman" pitchFamily="18" charset="0"/>
                </a:rPr>
                <a:t>EIP</a:t>
              </a:r>
              <a:r>
                <a:rPr lang="zh-CN" altLang="en-US" sz="2400" b="0" dirty="0" smtClean="0">
                  <a:solidFill>
                    <a:srgbClr val="0070C0"/>
                  </a:solidFill>
                  <a:latin typeface="黑体" pitchFamily="49" charset="-122"/>
                  <a:ea typeface="黑体" pitchFamily="49" charset="-122"/>
                  <a:cs typeface="Times New Roman" pitchFamily="18" charset="0"/>
                </a:rPr>
                <a:t>登录名；密码：身份证后六位。</a:t>
              </a:r>
              <a:endParaRPr kumimoji="0" lang="en-US" altLang="zh-CN"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endParaRPr>
            </a:p>
            <a:p>
              <a:pPr marL="0" marR="0" lvl="0" indent="266700" algn="l" defTabSz="914400" rtl="0" eaLnBrk="1" fontAlgn="base" latinLnBrk="0" hangingPunct="1">
                <a:lnSpc>
                  <a:spcPct val="100000"/>
                </a:lnSpc>
                <a:spcBef>
                  <a:spcPct val="0"/>
                </a:spcBef>
                <a:spcAft>
                  <a:spcPct val="0"/>
                </a:spcAft>
                <a:buClrTx/>
                <a:buSzTx/>
                <a:buFontTx/>
                <a:buNone/>
                <a:tabLst>
                  <a:tab pos="1285875" algn="l"/>
                </a:tabLst>
              </a:pPr>
              <a:r>
                <a:rPr kumimoji="0" lang="zh-CN" altLang="en-US"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rPr>
                <a:t>如您在学习过程中遇到问题，小易君（</a:t>
              </a:r>
              <a:r>
                <a:rPr kumimoji="0" lang="en-US" altLang="zh-CN"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rPr>
                <a:t>83806</a:t>
              </a:r>
              <a:r>
                <a:rPr kumimoji="0" lang="zh-CN" altLang="en-US" sz="2400" b="0" i="0" u="none" strike="noStrike" cap="none" normalizeH="0" baseline="0" dirty="0" smtClean="0">
                  <a:ln>
                    <a:noFill/>
                  </a:ln>
                  <a:solidFill>
                    <a:srgbClr val="0070C0"/>
                  </a:solidFill>
                  <a:effectLst/>
                  <a:latin typeface="黑体" pitchFamily="49" charset="-122"/>
                  <a:ea typeface="黑体" pitchFamily="49" charset="-122"/>
                  <a:cs typeface="Times New Roman" pitchFamily="18" charset="0"/>
                </a:rPr>
                <a:t>）会帮您及时解答哟！</a:t>
              </a:r>
              <a:endParaRPr kumimoji="0" lang="zh-CN" altLang="en-US" sz="3600" b="0" i="0" u="none" strike="noStrike" cap="none" normalizeH="0" baseline="0" dirty="0" smtClean="0">
                <a:ln>
                  <a:noFill/>
                </a:ln>
                <a:solidFill>
                  <a:schemeClr val="tx1"/>
                </a:solidFill>
                <a:effectLst/>
                <a:latin typeface="黑体" pitchFamily="49" charset="-122"/>
                <a:ea typeface="黑体" pitchFamily="49" charset="-122"/>
                <a:cs typeface="宋体" pitchFamily="2" charset="-122"/>
              </a:endParaRPr>
            </a:p>
          </p:txBody>
        </p:sp>
        <p:pic>
          <p:nvPicPr>
            <p:cNvPr id="16" name="图片 15" descr="图片1.png"/>
            <p:cNvPicPr>
              <a:picLocks noChangeAspect="1"/>
            </p:cNvPicPr>
            <p:nvPr/>
          </p:nvPicPr>
          <p:blipFill>
            <a:blip r:embed="rId4" cstate="print"/>
            <a:stretch>
              <a:fillRect/>
            </a:stretch>
          </p:blipFill>
          <p:spPr>
            <a:xfrm>
              <a:off x="3125578" y="1644386"/>
              <a:ext cx="3502451" cy="3343249"/>
            </a:xfrm>
            <a:prstGeom prst="rect">
              <a:avLst/>
            </a:prstGeom>
          </p:spPr>
        </p:pic>
      </p:grpSp>
    </p:spTree>
    <p:extLst>
      <p:ext uri="{BB962C8B-B14F-4D97-AF65-F5344CB8AC3E}">
        <p14:creationId xmlns="" xmlns:p14="http://schemas.microsoft.com/office/powerpoint/2010/main" val="164439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9"/>
                                        </p:tgtEl>
                                        <p:attrNameLst>
                                          <p:attrName>ppt_x</p:attrName>
                                        </p:attrNameLst>
                                      </p:cBhvr>
                                      <p:tavLst>
                                        <p:tav tm="0">
                                          <p:val>
                                            <p:strVal val="ppt_x"/>
                                          </p:val>
                                        </p:tav>
                                        <p:tav tm="100000">
                                          <p:val>
                                            <p:strVal val="ppt_x"/>
                                          </p:val>
                                        </p:tav>
                                      </p:tavLst>
                                    </p:anim>
                                    <p:anim calcmode="lin" valueType="num">
                                      <p:cBhvr additive="base">
                                        <p:cTn id="23" dur="500"/>
                                        <p:tgtEl>
                                          <p:spTgt spid="9"/>
                                        </p:tgtEl>
                                        <p:attrNameLst>
                                          <p:attrName>ppt_y</p:attrName>
                                        </p:attrNameLst>
                                      </p:cBhvr>
                                      <p:tavLst>
                                        <p:tav tm="0">
                                          <p:val>
                                            <p:strVal val="ppt_y"/>
                                          </p:val>
                                        </p:tav>
                                        <p:tav tm="100000">
                                          <p:val>
                                            <p:strVal val="1+ppt_h/2"/>
                                          </p:val>
                                        </p:tav>
                                      </p:tavLst>
                                    </p:anim>
                                    <p:set>
                                      <p:cBhvr>
                                        <p:cTn id="24" dur="1" fill="hold">
                                          <p:stCondLst>
                                            <p:cond delay="499"/>
                                          </p:stCondLst>
                                        </p:cTn>
                                        <p:tgtEl>
                                          <p:spTgt spid="9"/>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237550" y="172113"/>
            <a:ext cx="4932969" cy="487551"/>
          </a:xfrm>
          <a:prstGeom prst="rect">
            <a:avLst/>
          </a:prstGeom>
          <a:noFill/>
          <a:ln w="9525">
            <a:noFill/>
            <a:miter lim="800000"/>
            <a:headEnd/>
            <a:tailEnd/>
          </a:ln>
        </p:spPr>
        <p:txBody>
          <a:bodyPr wrap="square" lIns="101837" tIns="50918" rIns="101837" bIns="50918">
            <a:spAutoFit/>
          </a:bodyPr>
          <a:lstStyle/>
          <a:p>
            <a:pPr>
              <a:spcBef>
                <a:spcPct val="50000"/>
              </a:spcBef>
            </a:pPr>
            <a:r>
              <a:rPr kumimoji="1" lang="zh-CN" altLang="en-US" sz="2500" dirty="0" smtClean="0">
                <a:solidFill>
                  <a:srgbClr val="FFFFFF"/>
                </a:solidFill>
                <a:latin typeface="微软雅黑" pitchFamily="34" charset="-122"/>
              </a:rPr>
              <a:t>员工职业发展通道（</a:t>
            </a:r>
            <a:r>
              <a:rPr kumimoji="1" lang="en-US" altLang="zh-CN" sz="2500" dirty="0" smtClean="0">
                <a:solidFill>
                  <a:srgbClr val="FFFFFF"/>
                </a:solidFill>
                <a:latin typeface="微软雅黑" pitchFamily="34" charset="-122"/>
              </a:rPr>
              <a:t>1/4</a:t>
            </a:r>
            <a:r>
              <a:rPr kumimoji="1" lang="zh-CN" altLang="en-US" sz="2500" dirty="0" smtClean="0">
                <a:solidFill>
                  <a:srgbClr val="FFFFFF"/>
                </a:solidFill>
                <a:latin typeface="微软雅黑" pitchFamily="34" charset="-122"/>
              </a:rPr>
              <a:t>）</a:t>
            </a:r>
            <a:endParaRPr kumimoji="1" lang="zh-CN" altLang="en-US" sz="2500" dirty="0">
              <a:solidFill>
                <a:srgbClr val="FFFFFF"/>
              </a:solidFill>
              <a:latin typeface="微软雅黑" pitchFamily="34" charset="-122"/>
            </a:endParaRPr>
          </a:p>
        </p:txBody>
      </p:sp>
      <p:sp>
        <p:nvSpPr>
          <p:cNvPr id="70" name="圆角矩形 69"/>
          <p:cNvSpPr/>
          <p:nvPr/>
        </p:nvSpPr>
        <p:spPr>
          <a:xfrm>
            <a:off x="3594034" y="6671332"/>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专员</a:t>
            </a:r>
            <a:endParaRPr kumimoji="0" lang="zh-CN" altLang="en-US" sz="1800" b="1"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71" name="圆角矩形 70"/>
          <p:cNvSpPr/>
          <p:nvPr/>
        </p:nvSpPr>
        <p:spPr>
          <a:xfrm>
            <a:off x="5654481" y="4345317"/>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高级工程师</a:t>
            </a:r>
          </a:p>
        </p:txBody>
      </p:sp>
      <p:sp>
        <p:nvSpPr>
          <p:cNvPr id="72" name="圆角矩形 71"/>
          <p:cNvSpPr/>
          <p:nvPr/>
        </p:nvSpPr>
        <p:spPr>
          <a:xfrm>
            <a:off x="1415283" y="3724651"/>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副处</a:t>
            </a:r>
          </a:p>
        </p:txBody>
      </p:sp>
      <p:sp>
        <p:nvSpPr>
          <p:cNvPr id="73" name="圆角矩形 72"/>
          <p:cNvSpPr/>
          <p:nvPr/>
        </p:nvSpPr>
        <p:spPr>
          <a:xfrm>
            <a:off x="1415283" y="5582039"/>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主管</a:t>
            </a:r>
            <a:r>
              <a:rPr kumimoji="0" lang="en-US" altLang="zh-CN" sz="1800" b="1" i="0" u="none" strike="noStrike" kern="0" cap="none" spc="0" normalizeH="0" baseline="0" noProof="0" dirty="0" smtClean="0">
                <a:ln>
                  <a:noFill/>
                </a:ln>
                <a:solidFill>
                  <a:sysClr val="windowText" lastClr="000000"/>
                </a:solidFill>
                <a:effectLst/>
                <a:uLnTx/>
                <a:uFillTx/>
                <a:latin typeface="Calibri"/>
                <a:ea typeface="宋体"/>
                <a:cs typeface="+mn-cs"/>
              </a:rPr>
              <a:t>/</a:t>
            </a: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科长</a:t>
            </a:r>
          </a:p>
        </p:txBody>
      </p:sp>
      <p:sp>
        <p:nvSpPr>
          <p:cNvPr id="74" name="圆角矩形 73"/>
          <p:cNvSpPr/>
          <p:nvPr/>
        </p:nvSpPr>
        <p:spPr>
          <a:xfrm>
            <a:off x="5659419" y="5511699"/>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工程师</a:t>
            </a:r>
          </a:p>
        </p:txBody>
      </p:sp>
      <p:sp>
        <p:nvSpPr>
          <p:cNvPr id="75" name="圆角矩形 74"/>
          <p:cNvSpPr/>
          <p:nvPr/>
        </p:nvSpPr>
        <p:spPr>
          <a:xfrm>
            <a:off x="1415283" y="4653345"/>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分管经理</a:t>
            </a:r>
          </a:p>
        </p:txBody>
      </p:sp>
      <p:sp>
        <p:nvSpPr>
          <p:cNvPr id="76" name="圆角矩形 75"/>
          <p:cNvSpPr/>
          <p:nvPr/>
        </p:nvSpPr>
        <p:spPr>
          <a:xfrm>
            <a:off x="1415283" y="1795825"/>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高层</a:t>
            </a:r>
          </a:p>
        </p:txBody>
      </p:sp>
      <p:sp>
        <p:nvSpPr>
          <p:cNvPr id="77" name="圆角矩形 76"/>
          <p:cNvSpPr/>
          <p:nvPr/>
        </p:nvSpPr>
        <p:spPr>
          <a:xfrm>
            <a:off x="1415283" y="2724519"/>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正处</a:t>
            </a:r>
          </a:p>
        </p:txBody>
      </p:sp>
      <p:sp>
        <p:nvSpPr>
          <p:cNvPr id="78" name="圆角矩形 77"/>
          <p:cNvSpPr/>
          <p:nvPr/>
        </p:nvSpPr>
        <p:spPr>
          <a:xfrm>
            <a:off x="5654481" y="1796923"/>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专家</a:t>
            </a:r>
          </a:p>
        </p:txBody>
      </p:sp>
      <p:sp>
        <p:nvSpPr>
          <p:cNvPr id="79" name="圆角矩形 78"/>
          <p:cNvSpPr/>
          <p:nvPr/>
        </p:nvSpPr>
        <p:spPr>
          <a:xfrm>
            <a:off x="5654481" y="3042808"/>
            <a:ext cx="1857388" cy="50006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ysClr val="windowText" lastClr="000000"/>
                </a:solidFill>
                <a:effectLst/>
                <a:uLnTx/>
                <a:uFillTx/>
                <a:latin typeface="Calibri"/>
                <a:ea typeface="宋体"/>
                <a:cs typeface="+mn-cs"/>
              </a:rPr>
              <a:t>主任工程师</a:t>
            </a:r>
          </a:p>
        </p:txBody>
      </p:sp>
      <p:sp>
        <p:nvSpPr>
          <p:cNvPr id="80" name="上箭头 79"/>
          <p:cNvSpPr/>
          <p:nvPr/>
        </p:nvSpPr>
        <p:spPr>
          <a:xfrm>
            <a:off x="6502627" y="5016571"/>
            <a:ext cx="142876" cy="357190"/>
          </a:xfrm>
          <a:prstGeom prst="upArrow">
            <a:avLst/>
          </a:prstGeom>
          <a:no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1" name="上箭头 80"/>
          <p:cNvSpPr/>
          <p:nvPr/>
        </p:nvSpPr>
        <p:spPr>
          <a:xfrm>
            <a:off x="6502627" y="3735625"/>
            <a:ext cx="142876" cy="428628"/>
          </a:xfrm>
          <a:prstGeom prst="upArrow">
            <a:avLst/>
          </a:prstGeom>
          <a:no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2" name="上箭头 81"/>
          <p:cNvSpPr/>
          <p:nvPr/>
        </p:nvSpPr>
        <p:spPr>
          <a:xfrm>
            <a:off x="6486002" y="2516241"/>
            <a:ext cx="142876" cy="357190"/>
          </a:xfrm>
          <a:prstGeom prst="upArrow">
            <a:avLst/>
          </a:prstGeom>
          <a:no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3" name="上箭头 82"/>
          <p:cNvSpPr/>
          <p:nvPr/>
        </p:nvSpPr>
        <p:spPr>
          <a:xfrm>
            <a:off x="2272539" y="5153411"/>
            <a:ext cx="142876" cy="357190"/>
          </a:xfrm>
          <a:prstGeom prst="upArrow">
            <a:avLst/>
          </a:prstGeom>
          <a:no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4" name="上箭头 83"/>
          <p:cNvSpPr/>
          <p:nvPr/>
        </p:nvSpPr>
        <p:spPr>
          <a:xfrm>
            <a:off x="2272539" y="4224717"/>
            <a:ext cx="142876" cy="357190"/>
          </a:xfrm>
          <a:prstGeom prst="upArrow">
            <a:avLst/>
          </a:prstGeom>
          <a:no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5" name="上箭头 84"/>
          <p:cNvSpPr/>
          <p:nvPr/>
        </p:nvSpPr>
        <p:spPr>
          <a:xfrm>
            <a:off x="2272539" y="3296023"/>
            <a:ext cx="142876" cy="357190"/>
          </a:xfrm>
          <a:prstGeom prst="upArrow">
            <a:avLst/>
          </a:prstGeom>
          <a:no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6" name="上箭头 85"/>
          <p:cNvSpPr/>
          <p:nvPr/>
        </p:nvSpPr>
        <p:spPr>
          <a:xfrm>
            <a:off x="2272539" y="2295891"/>
            <a:ext cx="142876" cy="357190"/>
          </a:xfrm>
          <a:prstGeom prst="upArrow">
            <a:avLst/>
          </a:prstGeom>
          <a:no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7" name="矩形 86"/>
          <p:cNvSpPr/>
          <p:nvPr/>
        </p:nvSpPr>
        <p:spPr>
          <a:xfrm>
            <a:off x="5654481" y="885814"/>
            <a:ext cx="1832553" cy="584775"/>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all" spc="0" normalizeH="0" baseline="0" noProof="0" dirty="0" smtClean="0">
                <a:ln/>
                <a:solidFill>
                  <a:srgbClr val="006699"/>
                </a:solidFill>
                <a:effectLst>
                  <a:reflection blurRad="10000" stA="55000" endPos="48000" dist="500" dir="5400000" sy="-100000" algn="bl" rotWithShape="0"/>
                </a:effectLst>
                <a:uLnTx/>
                <a:uFillTx/>
              </a:rPr>
              <a:t>专业通道</a:t>
            </a:r>
            <a:endParaRPr kumimoji="0" lang="zh-CN" altLang="en-US" sz="3200" b="1" i="0" u="none" strike="noStrike" kern="0" cap="all" spc="0" normalizeH="0" baseline="0" noProof="0" dirty="0">
              <a:ln/>
              <a:solidFill>
                <a:srgbClr val="006699"/>
              </a:solidFill>
              <a:effectLst>
                <a:reflection blurRad="10000" stA="55000" endPos="48000" dist="500" dir="5400000" sy="-100000" algn="bl" rotWithShape="0"/>
              </a:effectLst>
              <a:uLnTx/>
              <a:uFillTx/>
            </a:endParaRPr>
          </a:p>
        </p:txBody>
      </p:sp>
      <p:sp>
        <p:nvSpPr>
          <p:cNvPr id="88" name="矩形 87"/>
          <p:cNvSpPr/>
          <p:nvPr/>
        </p:nvSpPr>
        <p:spPr>
          <a:xfrm>
            <a:off x="1376359" y="861674"/>
            <a:ext cx="1832553" cy="584775"/>
          </a:xfrm>
          <a:prstGeom prst="rect">
            <a:avLst/>
          </a:prstGeom>
        </p:spPr>
        <p:txBody>
          <a:bodyPr wrap="square">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i="0" u="none" strike="noStrike" kern="0" cap="all" spc="0" normalizeH="0" baseline="0" noProof="0" dirty="0" smtClean="0">
                <a:ln/>
                <a:solidFill>
                  <a:srgbClr val="006699"/>
                </a:solidFill>
                <a:effectLst>
                  <a:reflection blurRad="10000" stA="55000" endPos="48000" dist="500" dir="5400000" sy="-100000" algn="bl" rotWithShape="0"/>
                </a:effectLst>
                <a:uLnTx/>
                <a:uFillTx/>
              </a:rPr>
              <a:t>管理通道</a:t>
            </a:r>
            <a:endParaRPr kumimoji="0" lang="zh-CN" altLang="en-US" sz="3200" i="0" u="none" strike="noStrike" kern="0" cap="all" spc="0" normalizeH="0" baseline="0" noProof="0" dirty="0">
              <a:ln/>
              <a:solidFill>
                <a:srgbClr val="006699"/>
              </a:solidFill>
              <a:effectLst>
                <a:reflection blurRad="10000" stA="55000" endPos="48000" dist="500" dir="5400000" sy="-100000" algn="bl" rotWithShape="0"/>
              </a:effectLst>
              <a:uLnTx/>
              <a:uFillTx/>
            </a:endParaRPr>
          </a:p>
        </p:txBody>
      </p:sp>
      <p:sp>
        <p:nvSpPr>
          <p:cNvPr id="89" name="燕尾形箭头 88"/>
          <p:cNvSpPr/>
          <p:nvPr/>
        </p:nvSpPr>
        <p:spPr>
          <a:xfrm rot="12763621">
            <a:off x="2294261" y="6410218"/>
            <a:ext cx="1093356" cy="189889"/>
          </a:xfrm>
          <a:prstGeom prst="notchedRightArrow">
            <a:avLst/>
          </a:prstGeom>
          <a:no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0" name="燕尾形箭头 89"/>
          <p:cNvSpPr/>
          <p:nvPr/>
        </p:nvSpPr>
        <p:spPr>
          <a:xfrm rot="19851347">
            <a:off x="5439977" y="6406763"/>
            <a:ext cx="1293425" cy="152384"/>
          </a:xfrm>
          <a:prstGeom prst="notchedRightArrow">
            <a:avLst/>
          </a:prstGeom>
          <a:no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91" name="直接连接符 90"/>
          <p:cNvCxnSpPr/>
          <p:nvPr/>
        </p:nvCxnSpPr>
        <p:spPr>
          <a:xfrm>
            <a:off x="4503741" y="1341522"/>
            <a:ext cx="18442" cy="5075903"/>
          </a:xfrm>
          <a:prstGeom prst="line">
            <a:avLst/>
          </a:prstGeom>
          <a:noFill/>
          <a:ln w="19050" cap="flat" cmpd="sng" algn="ctr">
            <a:solidFill>
              <a:srgbClr val="4F81BD">
                <a:shade val="95000"/>
                <a:satMod val="105000"/>
              </a:srgbClr>
            </a:solidFill>
            <a:prstDash val="dash"/>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additive="base">
                                        <p:cTn id="12" dur="500" fill="hold"/>
                                        <p:tgtEl>
                                          <p:spTgt spid="72"/>
                                        </p:tgtEl>
                                        <p:attrNameLst>
                                          <p:attrName>ppt_x</p:attrName>
                                        </p:attrNameLst>
                                      </p:cBhvr>
                                      <p:tavLst>
                                        <p:tav tm="0">
                                          <p:val>
                                            <p:strVal val="#ppt_x"/>
                                          </p:val>
                                        </p:tav>
                                        <p:tav tm="100000">
                                          <p:val>
                                            <p:strVal val="#ppt_x"/>
                                          </p:val>
                                        </p:tav>
                                      </p:tavLst>
                                    </p:anim>
                                    <p:anim calcmode="lin" valueType="num">
                                      <p:cBhvr additive="base">
                                        <p:cTn id="13" dur="500" fill="hold"/>
                                        <p:tgtEl>
                                          <p:spTgt spid="7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 calcmode="lin" valueType="num">
                                      <p:cBhvr additive="base">
                                        <p:cTn id="16" dur="500" fill="hold"/>
                                        <p:tgtEl>
                                          <p:spTgt spid="73"/>
                                        </p:tgtEl>
                                        <p:attrNameLst>
                                          <p:attrName>ppt_x</p:attrName>
                                        </p:attrNameLst>
                                      </p:cBhvr>
                                      <p:tavLst>
                                        <p:tav tm="0">
                                          <p:val>
                                            <p:strVal val="#ppt_x"/>
                                          </p:val>
                                        </p:tav>
                                        <p:tav tm="100000">
                                          <p:val>
                                            <p:strVal val="#ppt_x"/>
                                          </p:val>
                                        </p:tav>
                                      </p:tavLst>
                                    </p:anim>
                                    <p:anim calcmode="lin" valueType="num">
                                      <p:cBhvr additive="base">
                                        <p:cTn id="17" dur="500" fill="hold"/>
                                        <p:tgtEl>
                                          <p:spTgt spid="7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5"/>
                                        </p:tgtEl>
                                        <p:attrNameLst>
                                          <p:attrName>style.visibility</p:attrName>
                                        </p:attrNameLst>
                                      </p:cBhvr>
                                      <p:to>
                                        <p:strVal val="visible"/>
                                      </p:to>
                                    </p:set>
                                    <p:anim calcmode="lin" valueType="num">
                                      <p:cBhvr additive="base">
                                        <p:cTn id="20" dur="500" fill="hold"/>
                                        <p:tgtEl>
                                          <p:spTgt spid="75"/>
                                        </p:tgtEl>
                                        <p:attrNameLst>
                                          <p:attrName>ppt_x</p:attrName>
                                        </p:attrNameLst>
                                      </p:cBhvr>
                                      <p:tavLst>
                                        <p:tav tm="0">
                                          <p:val>
                                            <p:strVal val="#ppt_x"/>
                                          </p:val>
                                        </p:tav>
                                        <p:tav tm="100000">
                                          <p:val>
                                            <p:strVal val="#ppt_x"/>
                                          </p:val>
                                        </p:tav>
                                      </p:tavLst>
                                    </p:anim>
                                    <p:anim calcmode="lin" valueType="num">
                                      <p:cBhvr additive="base">
                                        <p:cTn id="21" dur="500" fill="hold"/>
                                        <p:tgtEl>
                                          <p:spTgt spid="7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additive="base">
                                        <p:cTn id="24" dur="500" fill="hold"/>
                                        <p:tgtEl>
                                          <p:spTgt spid="76"/>
                                        </p:tgtEl>
                                        <p:attrNameLst>
                                          <p:attrName>ppt_x</p:attrName>
                                        </p:attrNameLst>
                                      </p:cBhvr>
                                      <p:tavLst>
                                        <p:tav tm="0">
                                          <p:val>
                                            <p:strVal val="#ppt_x"/>
                                          </p:val>
                                        </p:tav>
                                        <p:tav tm="100000">
                                          <p:val>
                                            <p:strVal val="#ppt_x"/>
                                          </p:val>
                                        </p:tav>
                                      </p:tavLst>
                                    </p:anim>
                                    <p:anim calcmode="lin" valueType="num">
                                      <p:cBhvr additive="base">
                                        <p:cTn id="25" dur="500" fill="hold"/>
                                        <p:tgtEl>
                                          <p:spTgt spid="7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 calcmode="lin" valueType="num">
                                      <p:cBhvr additive="base">
                                        <p:cTn id="28" dur="500" fill="hold"/>
                                        <p:tgtEl>
                                          <p:spTgt spid="77"/>
                                        </p:tgtEl>
                                        <p:attrNameLst>
                                          <p:attrName>ppt_x</p:attrName>
                                        </p:attrNameLst>
                                      </p:cBhvr>
                                      <p:tavLst>
                                        <p:tav tm="0">
                                          <p:val>
                                            <p:strVal val="#ppt_x"/>
                                          </p:val>
                                        </p:tav>
                                        <p:tav tm="100000">
                                          <p:val>
                                            <p:strVal val="#ppt_x"/>
                                          </p:val>
                                        </p:tav>
                                      </p:tavLst>
                                    </p:anim>
                                    <p:anim calcmode="lin" valueType="num">
                                      <p:cBhvr additive="base">
                                        <p:cTn id="29" dur="500" fill="hold"/>
                                        <p:tgtEl>
                                          <p:spTgt spid="7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3"/>
                                        </p:tgtEl>
                                        <p:attrNameLst>
                                          <p:attrName>style.visibility</p:attrName>
                                        </p:attrNameLst>
                                      </p:cBhvr>
                                      <p:to>
                                        <p:strVal val="visible"/>
                                      </p:to>
                                    </p:set>
                                    <p:anim calcmode="lin" valueType="num">
                                      <p:cBhvr additive="base">
                                        <p:cTn id="32" dur="500" fill="hold"/>
                                        <p:tgtEl>
                                          <p:spTgt spid="83"/>
                                        </p:tgtEl>
                                        <p:attrNameLst>
                                          <p:attrName>ppt_x</p:attrName>
                                        </p:attrNameLst>
                                      </p:cBhvr>
                                      <p:tavLst>
                                        <p:tav tm="0">
                                          <p:val>
                                            <p:strVal val="#ppt_x"/>
                                          </p:val>
                                        </p:tav>
                                        <p:tav tm="100000">
                                          <p:val>
                                            <p:strVal val="#ppt_x"/>
                                          </p:val>
                                        </p:tav>
                                      </p:tavLst>
                                    </p:anim>
                                    <p:anim calcmode="lin" valueType="num">
                                      <p:cBhvr additive="base">
                                        <p:cTn id="33" dur="500" fill="hold"/>
                                        <p:tgtEl>
                                          <p:spTgt spid="8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 calcmode="lin" valueType="num">
                                      <p:cBhvr additive="base">
                                        <p:cTn id="36" dur="500" fill="hold"/>
                                        <p:tgtEl>
                                          <p:spTgt spid="84"/>
                                        </p:tgtEl>
                                        <p:attrNameLst>
                                          <p:attrName>ppt_x</p:attrName>
                                        </p:attrNameLst>
                                      </p:cBhvr>
                                      <p:tavLst>
                                        <p:tav tm="0">
                                          <p:val>
                                            <p:strVal val="#ppt_x"/>
                                          </p:val>
                                        </p:tav>
                                        <p:tav tm="100000">
                                          <p:val>
                                            <p:strVal val="#ppt_x"/>
                                          </p:val>
                                        </p:tav>
                                      </p:tavLst>
                                    </p:anim>
                                    <p:anim calcmode="lin" valueType="num">
                                      <p:cBhvr additive="base">
                                        <p:cTn id="37" dur="500" fill="hold"/>
                                        <p:tgtEl>
                                          <p:spTgt spid="8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5"/>
                                        </p:tgtEl>
                                        <p:attrNameLst>
                                          <p:attrName>style.visibility</p:attrName>
                                        </p:attrNameLst>
                                      </p:cBhvr>
                                      <p:to>
                                        <p:strVal val="visible"/>
                                      </p:to>
                                    </p:set>
                                    <p:anim calcmode="lin" valueType="num">
                                      <p:cBhvr additive="base">
                                        <p:cTn id="40" dur="500" fill="hold"/>
                                        <p:tgtEl>
                                          <p:spTgt spid="85"/>
                                        </p:tgtEl>
                                        <p:attrNameLst>
                                          <p:attrName>ppt_x</p:attrName>
                                        </p:attrNameLst>
                                      </p:cBhvr>
                                      <p:tavLst>
                                        <p:tav tm="0">
                                          <p:val>
                                            <p:strVal val="#ppt_x"/>
                                          </p:val>
                                        </p:tav>
                                        <p:tav tm="100000">
                                          <p:val>
                                            <p:strVal val="#ppt_x"/>
                                          </p:val>
                                        </p:tav>
                                      </p:tavLst>
                                    </p:anim>
                                    <p:anim calcmode="lin" valueType="num">
                                      <p:cBhvr additive="base">
                                        <p:cTn id="41" dur="500" fill="hold"/>
                                        <p:tgtEl>
                                          <p:spTgt spid="8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6"/>
                                        </p:tgtEl>
                                        <p:attrNameLst>
                                          <p:attrName>style.visibility</p:attrName>
                                        </p:attrNameLst>
                                      </p:cBhvr>
                                      <p:to>
                                        <p:strVal val="visible"/>
                                      </p:to>
                                    </p:set>
                                    <p:anim calcmode="lin" valueType="num">
                                      <p:cBhvr additive="base">
                                        <p:cTn id="44" dur="500" fill="hold"/>
                                        <p:tgtEl>
                                          <p:spTgt spid="86"/>
                                        </p:tgtEl>
                                        <p:attrNameLst>
                                          <p:attrName>ppt_x</p:attrName>
                                        </p:attrNameLst>
                                      </p:cBhvr>
                                      <p:tavLst>
                                        <p:tav tm="0">
                                          <p:val>
                                            <p:strVal val="#ppt_x"/>
                                          </p:val>
                                        </p:tav>
                                        <p:tav tm="100000">
                                          <p:val>
                                            <p:strVal val="#ppt_x"/>
                                          </p:val>
                                        </p:tav>
                                      </p:tavLst>
                                    </p:anim>
                                    <p:anim calcmode="lin" valueType="num">
                                      <p:cBhvr additive="base">
                                        <p:cTn id="45" dur="500" fill="hold"/>
                                        <p:tgtEl>
                                          <p:spTgt spid="8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88"/>
                                        </p:tgtEl>
                                        <p:attrNameLst>
                                          <p:attrName>style.visibility</p:attrName>
                                        </p:attrNameLst>
                                      </p:cBhvr>
                                      <p:to>
                                        <p:strVal val="visible"/>
                                      </p:to>
                                    </p:set>
                                    <p:anim calcmode="lin" valueType="num">
                                      <p:cBhvr additive="base">
                                        <p:cTn id="48" dur="500" fill="hold"/>
                                        <p:tgtEl>
                                          <p:spTgt spid="88"/>
                                        </p:tgtEl>
                                        <p:attrNameLst>
                                          <p:attrName>ppt_x</p:attrName>
                                        </p:attrNameLst>
                                      </p:cBhvr>
                                      <p:tavLst>
                                        <p:tav tm="0">
                                          <p:val>
                                            <p:strVal val="#ppt_x"/>
                                          </p:val>
                                        </p:tav>
                                        <p:tav tm="100000">
                                          <p:val>
                                            <p:strVal val="#ppt_x"/>
                                          </p:val>
                                        </p:tav>
                                      </p:tavLst>
                                    </p:anim>
                                    <p:anim calcmode="lin" valueType="num">
                                      <p:cBhvr additive="base">
                                        <p:cTn id="49" dur="500" fill="hold"/>
                                        <p:tgtEl>
                                          <p:spTgt spid="8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 calcmode="lin" valueType="num">
                                      <p:cBhvr additive="base">
                                        <p:cTn id="52" dur="500" fill="hold"/>
                                        <p:tgtEl>
                                          <p:spTgt spid="89"/>
                                        </p:tgtEl>
                                        <p:attrNameLst>
                                          <p:attrName>ppt_x</p:attrName>
                                        </p:attrNameLst>
                                      </p:cBhvr>
                                      <p:tavLst>
                                        <p:tav tm="0">
                                          <p:val>
                                            <p:strVal val="#ppt_x"/>
                                          </p:val>
                                        </p:tav>
                                        <p:tav tm="100000">
                                          <p:val>
                                            <p:strVal val="#ppt_x"/>
                                          </p:val>
                                        </p:tav>
                                      </p:tavLst>
                                    </p:anim>
                                    <p:anim calcmode="lin" valueType="num">
                                      <p:cBhvr additive="base">
                                        <p:cTn id="53" dur="500" fill="hold"/>
                                        <p:tgtEl>
                                          <p:spTgt spid="89"/>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91"/>
                                        </p:tgtEl>
                                        <p:attrNameLst>
                                          <p:attrName>style.visibility</p:attrName>
                                        </p:attrNameLst>
                                      </p:cBhvr>
                                      <p:to>
                                        <p:strVal val="visible"/>
                                      </p:to>
                                    </p:set>
                                    <p:anim calcmode="lin" valueType="num">
                                      <p:cBhvr additive="base">
                                        <p:cTn id="56" dur="500" fill="hold"/>
                                        <p:tgtEl>
                                          <p:spTgt spid="91"/>
                                        </p:tgtEl>
                                        <p:attrNameLst>
                                          <p:attrName>ppt_x</p:attrName>
                                        </p:attrNameLst>
                                      </p:cBhvr>
                                      <p:tavLst>
                                        <p:tav tm="0">
                                          <p:val>
                                            <p:strVal val="#ppt_x"/>
                                          </p:val>
                                        </p:tav>
                                        <p:tav tm="100000">
                                          <p:val>
                                            <p:strVal val="#ppt_x"/>
                                          </p:val>
                                        </p:tav>
                                      </p:tavLst>
                                    </p:anim>
                                    <p:anim calcmode="lin" valueType="num">
                                      <p:cBhvr additive="base">
                                        <p:cTn id="57"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additive="base">
                                        <p:cTn id="62" dur="500" fill="hold"/>
                                        <p:tgtEl>
                                          <p:spTgt spid="71"/>
                                        </p:tgtEl>
                                        <p:attrNameLst>
                                          <p:attrName>ppt_x</p:attrName>
                                        </p:attrNameLst>
                                      </p:cBhvr>
                                      <p:tavLst>
                                        <p:tav tm="0">
                                          <p:val>
                                            <p:strVal val="#ppt_x"/>
                                          </p:val>
                                        </p:tav>
                                        <p:tav tm="100000">
                                          <p:val>
                                            <p:strVal val="#ppt_x"/>
                                          </p:val>
                                        </p:tav>
                                      </p:tavLst>
                                    </p:anim>
                                    <p:anim calcmode="lin" valueType="num">
                                      <p:cBhvr additive="base">
                                        <p:cTn id="63" dur="500" fill="hold"/>
                                        <p:tgtEl>
                                          <p:spTgt spid="7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74"/>
                                        </p:tgtEl>
                                        <p:attrNameLst>
                                          <p:attrName>style.visibility</p:attrName>
                                        </p:attrNameLst>
                                      </p:cBhvr>
                                      <p:to>
                                        <p:strVal val="visible"/>
                                      </p:to>
                                    </p:set>
                                    <p:anim calcmode="lin" valueType="num">
                                      <p:cBhvr additive="base">
                                        <p:cTn id="66" dur="500" fill="hold"/>
                                        <p:tgtEl>
                                          <p:spTgt spid="74"/>
                                        </p:tgtEl>
                                        <p:attrNameLst>
                                          <p:attrName>ppt_x</p:attrName>
                                        </p:attrNameLst>
                                      </p:cBhvr>
                                      <p:tavLst>
                                        <p:tav tm="0">
                                          <p:val>
                                            <p:strVal val="#ppt_x"/>
                                          </p:val>
                                        </p:tav>
                                        <p:tav tm="100000">
                                          <p:val>
                                            <p:strVal val="#ppt_x"/>
                                          </p:val>
                                        </p:tav>
                                      </p:tavLst>
                                    </p:anim>
                                    <p:anim calcmode="lin" valueType="num">
                                      <p:cBhvr additive="base">
                                        <p:cTn id="67" dur="500" fill="hold"/>
                                        <p:tgtEl>
                                          <p:spTgt spid="7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 calcmode="lin" valueType="num">
                                      <p:cBhvr additive="base">
                                        <p:cTn id="74" dur="500" fill="hold"/>
                                        <p:tgtEl>
                                          <p:spTgt spid="79"/>
                                        </p:tgtEl>
                                        <p:attrNameLst>
                                          <p:attrName>ppt_x</p:attrName>
                                        </p:attrNameLst>
                                      </p:cBhvr>
                                      <p:tavLst>
                                        <p:tav tm="0">
                                          <p:val>
                                            <p:strVal val="#ppt_x"/>
                                          </p:val>
                                        </p:tav>
                                        <p:tav tm="100000">
                                          <p:val>
                                            <p:strVal val="#ppt_x"/>
                                          </p:val>
                                        </p:tav>
                                      </p:tavLst>
                                    </p:anim>
                                    <p:anim calcmode="lin" valueType="num">
                                      <p:cBhvr additive="base">
                                        <p:cTn id="75" dur="500" fill="hold"/>
                                        <p:tgtEl>
                                          <p:spTgt spid="79"/>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 calcmode="lin" valueType="num">
                                      <p:cBhvr additive="base">
                                        <p:cTn id="78" dur="500" fill="hold"/>
                                        <p:tgtEl>
                                          <p:spTgt spid="80"/>
                                        </p:tgtEl>
                                        <p:attrNameLst>
                                          <p:attrName>ppt_x</p:attrName>
                                        </p:attrNameLst>
                                      </p:cBhvr>
                                      <p:tavLst>
                                        <p:tav tm="0">
                                          <p:val>
                                            <p:strVal val="#ppt_x"/>
                                          </p:val>
                                        </p:tav>
                                        <p:tav tm="100000">
                                          <p:val>
                                            <p:strVal val="#ppt_x"/>
                                          </p:val>
                                        </p:tav>
                                      </p:tavLst>
                                    </p:anim>
                                    <p:anim calcmode="lin" valueType="num">
                                      <p:cBhvr additive="base">
                                        <p:cTn id="79" dur="500" fill="hold"/>
                                        <p:tgtEl>
                                          <p:spTgt spid="8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 calcmode="lin" valueType="num">
                                      <p:cBhvr additive="base">
                                        <p:cTn id="82" dur="500" fill="hold"/>
                                        <p:tgtEl>
                                          <p:spTgt spid="81"/>
                                        </p:tgtEl>
                                        <p:attrNameLst>
                                          <p:attrName>ppt_x</p:attrName>
                                        </p:attrNameLst>
                                      </p:cBhvr>
                                      <p:tavLst>
                                        <p:tav tm="0">
                                          <p:val>
                                            <p:strVal val="#ppt_x"/>
                                          </p:val>
                                        </p:tav>
                                        <p:tav tm="100000">
                                          <p:val>
                                            <p:strVal val="#ppt_x"/>
                                          </p:val>
                                        </p:tav>
                                      </p:tavLst>
                                    </p:anim>
                                    <p:anim calcmode="lin" valueType="num">
                                      <p:cBhvr additive="base">
                                        <p:cTn id="83" dur="500" fill="hold"/>
                                        <p:tgtEl>
                                          <p:spTgt spid="81"/>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82"/>
                                        </p:tgtEl>
                                        <p:attrNameLst>
                                          <p:attrName>style.visibility</p:attrName>
                                        </p:attrNameLst>
                                      </p:cBhvr>
                                      <p:to>
                                        <p:strVal val="visible"/>
                                      </p:to>
                                    </p:set>
                                    <p:anim calcmode="lin" valueType="num">
                                      <p:cBhvr additive="base">
                                        <p:cTn id="86" dur="500" fill="hold"/>
                                        <p:tgtEl>
                                          <p:spTgt spid="82"/>
                                        </p:tgtEl>
                                        <p:attrNameLst>
                                          <p:attrName>ppt_x</p:attrName>
                                        </p:attrNameLst>
                                      </p:cBhvr>
                                      <p:tavLst>
                                        <p:tav tm="0">
                                          <p:val>
                                            <p:strVal val="#ppt_x"/>
                                          </p:val>
                                        </p:tav>
                                        <p:tav tm="100000">
                                          <p:val>
                                            <p:strVal val="#ppt_x"/>
                                          </p:val>
                                        </p:tav>
                                      </p:tavLst>
                                    </p:anim>
                                    <p:anim calcmode="lin" valueType="num">
                                      <p:cBhvr additive="base">
                                        <p:cTn id="87" dur="500" fill="hold"/>
                                        <p:tgtEl>
                                          <p:spTgt spid="82"/>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 calcmode="lin" valueType="num">
                                      <p:cBhvr additive="base">
                                        <p:cTn id="90" dur="500" fill="hold"/>
                                        <p:tgtEl>
                                          <p:spTgt spid="87"/>
                                        </p:tgtEl>
                                        <p:attrNameLst>
                                          <p:attrName>ppt_x</p:attrName>
                                        </p:attrNameLst>
                                      </p:cBhvr>
                                      <p:tavLst>
                                        <p:tav tm="0">
                                          <p:val>
                                            <p:strVal val="#ppt_x"/>
                                          </p:val>
                                        </p:tav>
                                        <p:tav tm="100000">
                                          <p:val>
                                            <p:strVal val="#ppt_x"/>
                                          </p:val>
                                        </p:tav>
                                      </p:tavLst>
                                    </p:anim>
                                    <p:anim calcmode="lin" valueType="num">
                                      <p:cBhvr additive="base">
                                        <p:cTn id="91" dur="500" fill="hold"/>
                                        <p:tgtEl>
                                          <p:spTgt spid="87"/>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90"/>
                                        </p:tgtEl>
                                        <p:attrNameLst>
                                          <p:attrName>style.visibility</p:attrName>
                                        </p:attrNameLst>
                                      </p:cBhvr>
                                      <p:to>
                                        <p:strVal val="visible"/>
                                      </p:to>
                                    </p:set>
                                    <p:anim calcmode="lin" valueType="num">
                                      <p:cBhvr additive="base">
                                        <p:cTn id="94" dur="500" fill="hold"/>
                                        <p:tgtEl>
                                          <p:spTgt spid="90"/>
                                        </p:tgtEl>
                                        <p:attrNameLst>
                                          <p:attrName>ppt_x</p:attrName>
                                        </p:attrNameLst>
                                      </p:cBhvr>
                                      <p:tavLst>
                                        <p:tav tm="0">
                                          <p:val>
                                            <p:strVal val="#ppt_x"/>
                                          </p:val>
                                        </p:tav>
                                        <p:tav tm="100000">
                                          <p:val>
                                            <p:strVal val="#ppt_x"/>
                                          </p:val>
                                        </p:tav>
                                      </p:tavLst>
                                    </p:anim>
                                    <p:anim calcmode="lin" valueType="num">
                                      <p:cBhvr additive="base">
                                        <p:cTn id="95"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animBg="1"/>
      <p:bldP spid="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428409" y="3805546"/>
            <a:ext cx="9314108" cy="1935161"/>
          </a:xfrm>
          <a:prstGeom prst="rect">
            <a:avLst/>
          </a:prstGeom>
          <a:solidFill>
            <a:srgbClr val="C2E49C"/>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1017588">
              <a:defRPr/>
            </a:pPr>
            <a:endParaRPr lang="zh-CN" altLang="en-US">
              <a:solidFill>
                <a:schemeClr val="tx1"/>
              </a:solidFill>
              <a:latin typeface="微软雅黑" pitchFamily="34" charset="-122"/>
            </a:endParaRPr>
          </a:p>
        </p:txBody>
      </p:sp>
      <p:sp>
        <p:nvSpPr>
          <p:cNvPr id="6" name="矩形 5"/>
          <p:cNvSpPr/>
          <p:nvPr/>
        </p:nvSpPr>
        <p:spPr bwMode="auto">
          <a:xfrm>
            <a:off x="461354" y="1798947"/>
            <a:ext cx="9264537" cy="1447800"/>
          </a:xfrm>
          <a:prstGeom prst="rect">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1017588">
              <a:defRPr/>
            </a:pPr>
            <a:endParaRPr lang="zh-CN" altLang="en-US" sz="2000" dirty="0">
              <a:solidFill>
                <a:schemeClr val="tx1"/>
              </a:solidFill>
              <a:latin typeface="微软雅黑" pitchFamily="34" charset="-122"/>
            </a:endParaRPr>
          </a:p>
        </p:txBody>
      </p:sp>
      <p:sp>
        <p:nvSpPr>
          <p:cNvPr id="52227" name="Text Box 3"/>
          <p:cNvSpPr txBox="1">
            <a:spLocks noChangeArrowheads="1"/>
          </p:cNvSpPr>
          <p:nvPr/>
        </p:nvSpPr>
        <p:spPr bwMode="auto">
          <a:xfrm>
            <a:off x="506150" y="1527484"/>
            <a:ext cx="9536113" cy="149032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104311" tIns="52156" rIns="104311" bIns="52156">
            <a:spAutoFit/>
          </a:bodyPr>
          <a:lstStyle/>
          <a:p>
            <a:pPr defTabSz="1041400">
              <a:lnSpc>
                <a:spcPct val="150000"/>
              </a:lnSpc>
              <a:defRPr/>
            </a:pPr>
            <a:endParaRPr lang="zh-CN" altLang="en-US" sz="2000" dirty="0">
              <a:solidFill>
                <a:schemeClr val="tx1"/>
              </a:solidFill>
              <a:latin typeface="微软雅黑" pitchFamily="34" charset="-122"/>
              <a:ea typeface="微软雅黑" pitchFamily="34" charset="-122"/>
            </a:endParaRPr>
          </a:p>
          <a:p>
            <a:pPr defTabSz="1041400">
              <a:lnSpc>
                <a:spcPct val="150000"/>
              </a:lnSpc>
              <a:defRPr/>
            </a:pPr>
            <a:r>
              <a:rPr lang="zh-CN" altLang="en-US" sz="2000" b="1" dirty="0">
                <a:solidFill>
                  <a:srgbClr val="006699"/>
                </a:solidFill>
                <a:latin typeface="微软雅黑" pitchFamily="34" charset="-122"/>
                <a:ea typeface="微软雅黑" pitchFamily="34" charset="-122"/>
              </a:rPr>
              <a:t>干部选拔改革</a:t>
            </a:r>
          </a:p>
          <a:p>
            <a:pPr indent="457200" defTabSz="1041400">
              <a:lnSpc>
                <a:spcPct val="150000"/>
              </a:lnSpc>
              <a:defRPr/>
            </a:pPr>
            <a:r>
              <a:rPr lang="zh-CN" altLang="en-US" sz="2000" dirty="0" smtClean="0">
                <a:solidFill>
                  <a:schemeClr val="tx1"/>
                </a:solidFill>
                <a:latin typeface="微软雅黑" pitchFamily="34" charset="-122"/>
                <a:ea typeface="微软雅黑" pitchFamily="34" charset="-122"/>
              </a:rPr>
              <a:t>为</a:t>
            </a:r>
            <a:r>
              <a:rPr lang="zh-CN" altLang="en-US" sz="2000" dirty="0">
                <a:solidFill>
                  <a:schemeClr val="tx1"/>
                </a:solidFill>
                <a:latin typeface="微软雅黑" pitchFamily="34" charset="-122"/>
                <a:ea typeface="微软雅黑" pitchFamily="34" charset="-122"/>
              </a:rPr>
              <a:t>给能者更多机会，公司改革了干部选拔流程，全面实施</a:t>
            </a:r>
            <a:r>
              <a:rPr lang="zh-CN" altLang="en-US" sz="2000" dirty="0" smtClean="0">
                <a:solidFill>
                  <a:schemeClr val="tx1"/>
                </a:solidFill>
                <a:latin typeface="微软雅黑" pitchFamily="34" charset="-122"/>
                <a:ea typeface="微软雅黑" pitchFamily="34" charset="-122"/>
              </a:rPr>
              <a:t>干部</a:t>
            </a:r>
            <a:r>
              <a:rPr lang="zh-CN" altLang="en-US" sz="2000" dirty="0" smtClean="0">
                <a:solidFill>
                  <a:srgbClr val="9933FF"/>
                </a:solidFill>
                <a:latin typeface="微软雅黑" pitchFamily="34" charset="-122"/>
                <a:ea typeface="微软雅黑" pitchFamily="34" charset="-122"/>
              </a:rPr>
              <a:t>竞聘上岗</a:t>
            </a:r>
            <a:r>
              <a:rPr lang="zh-CN" altLang="en-US" sz="2000" dirty="0" smtClean="0">
                <a:solidFill>
                  <a:srgbClr val="0000CC"/>
                </a:solidFill>
                <a:latin typeface="微软雅黑" pitchFamily="34" charset="-122"/>
                <a:ea typeface="微软雅黑" pitchFamily="34" charset="-122"/>
              </a:rPr>
              <a:t>。</a:t>
            </a:r>
            <a:endParaRPr lang="zh-CN" altLang="en-US" sz="2000" dirty="0">
              <a:solidFill>
                <a:srgbClr val="0000CC"/>
              </a:solidFill>
              <a:latin typeface="微软雅黑" pitchFamily="34" charset="-122"/>
              <a:ea typeface="微软雅黑" pitchFamily="34" charset="-122"/>
            </a:endParaRPr>
          </a:p>
        </p:txBody>
      </p:sp>
      <p:sp>
        <p:nvSpPr>
          <p:cNvPr id="9" name="Text Box 3"/>
          <p:cNvSpPr txBox="1">
            <a:spLocks noChangeArrowheads="1"/>
          </p:cNvSpPr>
          <p:nvPr/>
        </p:nvSpPr>
        <p:spPr bwMode="auto">
          <a:xfrm>
            <a:off x="351103" y="3491759"/>
            <a:ext cx="9536113" cy="195199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104311" tIns="52156" rIns="104311" bIns="52156">
            <a:spAutoFit/>
          </a:bodyPr>
          <a:lstStyle/>
          <a:p>
            <a:pPr defTabSz="1041400">
              <a:lnSpc>
                <a:spcPct val="150000"/>
              </a:lnSpc>
              <a:defRPr/>
            </a:pPr>
            <a:endParaRPr lang="zh-CN" altLang="en-US" sz="2000" dirty="0">
              <a:solidFill>
                <a:schemeClr val="tx1"/>
              </a:solidFill>
              <a:latin typeface="微软雅黑" pitchFamily="34" charset="-122"/>
            </a:endParaRPr>
          </a:p>
          <a:p>
            <a:pPr defTabSz="1041400">
              <a:lnSpc>
                <a:spcPct val="150000"/>
              </a:lnSpc>
              <a:defRPr/>
            </a:pPr>
            <a:r>
              <a:rPr lang="zh-CN" altLang="en-US" sz="2000" b="1" dirty="0" smtClean="0">
                <a:solidFill>
                  <a:srgbClr val="006699"/>
                </a:solidFill>
                <a:latin typeface="微软雅黑" pitchFamily="34" charset="-122"/>
              </a:rPr>
              <a:t>  任期制</a:t>
            </a:r>
            <a:r>
              <a:rPr lang="zh-CN" altLang="en-US" sz="2000" b="1" dirty="0">
                <a:solidFill>
                  <a:srgbClr val="006699"/>
                </a:solidFill>
                <a:latin typeface="微软雅黑" pitchFamily="34" charset="-122"/>
              </a:rPr>
              <a:t>的</a:t>
            </a:r>
            <a:r>
              <a:rPr lang="zh-CN" altLang="en-US" sz="2000" b="1" dirty="0" smtClean="0">
                <a:solidFill>
                  <a:srgbClr val="006699"/>
                </a:solidFill>
                <a:latin typeface="微软雅黑" pitchFamily="34" charset="-122"/>
              </a:rPr>
              <a:t>推行</a:t>
            </a:r>
            <a:endParaRPr lang="en-US" altLang="zh-CN" sz="2000" b="1" dirty="0" smtClean="0">
              <a:solidFill>
                <a:srgbClr val="006699"/>
              </a:solidFill>
              <a:latin typeface="微软雅黑" pitchFamily="34" charset="-122"/>
            </a:endParaRPr>
          </a:p>
          <a:p>
            <a:pPr indent="457200" defTabSz="1041400">
              <a:lnSpc>
                <a:spcPct val="150000"/>
              </a:lnSpc>
              <a:defRPr/>
            </a:pPr>
            <a:r>
              <a:rPr lang="zh-CN" altLang="en-US" sz="2000" dirty="0" smtClean="0">
                <a:solidFill>
                  <a:schemeClr val="tx1"/>
                </a:solidFill>
                <a:latin typeface="微软雅黑" pitchFamily="34" charset="-122"/>
              </a:rPr>
              <a:t>为</a:t>
            </a:r>
            <a:r>
              <a:rPr lang="zh-CN" altLang="en-US" sz="2000" dirty="0">
                <a:solidFill>
                  <a:schemeClr val="tx1"/>
                </a:solidFill>
                <a:latin typeface="微软雅黑" pitchFamily="34" charset="-122"/>
              </a:rPr>
              <a:t>强化干部队伍的使命感，保持宇通干部队伍的活力和拼搏精神，公司将在集团本部及客车板块推行</a:t>
            </a:r>
            <a:r>
              <a:rPr lang="zh-CN" altLang="en-US" sz="2000" dirty="0">
                <a:solidFill>
                  <a:srgbClr val="9933FF"/>
                </a:solidFill>
                <a:latin typeface="微软雅黑" pitchFamily="34" charset="-122"/>
              </a:rPr>
              <a:t>干部任期制度</a:t>
            </a:r>
            <a:r>
              <a:rPr lang="zh-CN" altLang="en-US" sz="2000" dirty="0">
                <a:solidFill>
                  <a:schemeClr val="tx1"/>
                </a:solidFill>
                <a:latin typeface="微软雅黑" pitchFamily="34" charset="-122"/>
              </a:rPr>
              <a:t>。</a:t>
            </a:r>
          </a:p>
        </p:txBody>
      </p:sp>
      <p:sp>
        <p:nvSpPr>
          <p:cNvPr id="10" name="Rectangle 2"/>
          <p:cNvSpPr>
            <a:spLocks noChangeArrowheads="1"/>
          </p:cNvSpPr>
          <p:nvPr/>
        </p:nvSpPr>
        <p:spPr bwMode="auto">
          <a:xfrm>
            <a:off x="237550" y="172113"/>
            <a:ext cx="4932969" cy="487551"/>
          </a:xfrm>
          <a:prstGeom prst="rect">
            <a:avLst/>
          </a:prstGeom>
          <a:noFill/>
          <a:ln w="9525">
            <a:noFill/>
            <a:miter lim="800000"/>
            <a:headEnd/>
            <a:tailEnd/>
          </a:ln>
        </p:spPr>
        <p:txBody>
          <a:bodyPr wrap="square" lIns="101837" tIns="50918" rIns="101837" bIns="50918">
            <a:spAutoFit/>
          </a:bodyPr>
          <a:lstStyle/>
          <a:p>
            <a:pPr>
              <a:spcBef>
                <a:spcPct val="50000"/>
              </a:spcBef>
            </a:pPr>
            <a:r>
              <a:rPr kumimoji="1" lang="zh-CN" altLang="en-US" sz="2500" dirty="0" smtClean="0">
                <a:solidFill>
                  <a:srgbClr val="FFFFFF"/>
                </a:solidFill>
                <a:latin typeface="微软雅黑" pitchFamily="34" charset="-122"/>
              </a:rPr>
              <a:t>员工职业发展通道（</a:t>
            </a:r>
            <a:r>
              <a:rPr kumimoji="1" lang="en-US" altLang="zh-CN" sz="2500" dirty="0" smtClean="0">
                <a:solidFill>
                  <a:srgbClr val="FFFFFF"/>
                </a:solidFill>
                <a:latin typeface="微软雅黑" pitchFamily="34" charset="-122"/>
              </a:rPr>
              <a:t>2/4</a:t>
            </a:r>
            <a:r>
              <a:rPr kumimoji="1" lang="zh-CN" altLang="en-US" sz="2500" dirty="0" smtClean="0">
                <a:solidFill>
                  <a:srgbClr val="FFFFFF"/>
                </a:solidFill>
                <a:latin typeface="微软雅黑" pitchFamily="34" charset="-122"/>
              </a:rPr>
              <a:t>）</a:t>
            </a:r>
            <a:endParaRPr kumimoji="1" lang="zh-CN" altLang="en-US" sz="2500" dirty="0">
              <a:solidFill>
                <a:srgbClr val="FFFFFF"/>
              </a:solidFill>
              <a:latin typeface="微软雅黑" pitchFamily="34" charset="-122"/>
            </a:endParaRPr>
          </a:p>
        </p:txBody>
      </p:sp>
      <p:sp>
        <p:nvSpPr>
          <p:cNvPr id="11" name="矩形 10"/>
          <p:cNvSpPr/>
          <p:nvPr/>
        </p:nvSpPr>
        <p:spPr>
          <a:xfrm>
            <a:off x="317729" y="970807"/>
            <a:ext cx="4985660" cy="461665"/>
          </a:xfrm>
          <a:prstGeom prst="rect">
            <a:avLst/>
          </a:prstGeom>
        </p:spPr>
        <p:txBody>
          <a:bodyPr wrap="none">
            <a:spAutoFit/>
          </a:bodyPr>
          <a:lstStyle/>
          <a:p>
            <a:r>
              <a:rPr lang="zh-CN" altLang="en-US" sz="2400" dirty="0" smtClean="0">
                <a:solidFill>
                  <a:srgbClr val="008000"/>
                </a:solidFill>
                <a:latin typeface="微软雅黑" pitchFamily="34" charset="-122"/>
              </a:rPr>
              <a:t> 管理通道发展</a:t>
            </a:r>
            <a:r>
              <a:rPr lang="en-US" altLang="zh-CN" sz="2000" dirty="0" smtClean="0">
                <a:solidFill>
                  <a:srgbClr val="00B0F0"/>
                </a:solidFill>
                <a:latin typeface="微软雅黑" pitchFamily="34" charset="-122"/>
              </a:rPr>
              <a:t>——</a:t>
            </a:r>
            <a:r>
              <a:rPr lang="zh-CN" altLang="en-US" sz="2000" dirty="0" smtClean="0">
                <a:solidFill>
                  <a:srgbClr val="00B0F0"/>
                </a:solidFill>
                <a:latin typeface="微软雅黑" pitchFamily="34" charset="-122"/>
              </a:rPr>
              <a:t>干部选拔及任期制度</a:t>
            </a:r>
            <a:endParaRPr lang="en-US" altLang="zh-CN" sz="2000" dirty="0" smtClean="0">
              <a:solidFill>
                <a:srgbClr val="00B0F0"/>
              </a:solidFill>
              <a:latin typeface="微软雅黑"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bwMode="auto">
          <a:xfrm>
            <a:off x="1239050" y="2062949"/>
            <a:ext cx="1905000" cy="685800"/>
          </a:xfrm>
          <a:prstGeom prst="roundRect">
            <a:avLst/>
          </a:prstGeom>
          <a:solidFill>
            <a:srgbClr val="00B05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defTabSz="1017588">
              <a:defRPr/>
            </a:pPr>
            <a:r>
              <a:rPr lang="zh-CN" altLang="en-US" sz="1800" b="1" dirty="0">
                <a:solidFill>
                  <a:schemeClr val="bg1"/>
                </a:solidFill>
                <a:latin typeface="微软雅黑" pitchFamily="34" charset="-122"/>
                <a:ea typeface="微软雅黑" pitchFamily="34" charset="-122"/>
              </a:rPr>
              <a:t>发布竞聘公告</a:t>
            </a:r>
          </a:p>
        </p:txBody>
      </p:sp>
      <p:sp>
        <p:nvSpPr>
          <p:cNvPr id="10" name="圆角矩形 9"/>
          <p:cNvSpPr/>
          <p:nvPr/>
        </p:nvSpPr>
        <p:spPr bwMode="auto">
          <a:xfrm>
            <a:off x="4134650" y="2062949"/>
            <a:ext cx="1981200" cy="685800"/>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defTabSz="1017588">
              <a:defRPr/>
            </a:pPr>
            <a:r>
              <a:rPr lang="zh-CN" altLang="en-US" sz="1800" b="1" dirty="0">
                <a:solidFill>
                  <a:schemeClr val="bg1"/>
                </a:solidFill>
                <a:latin typeface="微软雅黑" pitchFamily="34" charset="-122"/>
                <a:ea typeface="微软雅黑" pitchFamily="34" charset="-122"/>
              </a:rPr>
              <a:t>报名和资格审核</a:t>
            </a:r>
          </a:p>
        </p:txBody>
      </p:sp>
      <p:sp>
        <p:nvSpPr>
          <p:cNvPr id="11" name="圆角矩形 10"/>
          <p:cNvSpPr/>
          <p:nvPr/>
        </p:nvSpPr>
        <p:spPr bwMode="auto">
          <a:xfrm>
            <a:off x="7182650" y="2062949"/>
            <a:ext cx="1981200" cy="685800"/>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defTabSz="1017588">
              <a:defRPr/>
            </a:pPr>
            <a:r>
              <a:rPr lang="zh-CN" altLang="en-US" sz="1800" b="1" dirty="0">
                <a:solidFill>
                  <a:schemeClr val="bg1"/>
                </a:solidFill>
                <a:latin typeface="微软雅黑" pitchFamily="34" charset="-122"/>
                <a:ea typeface="微软雅黑" pitchFamily="34" charset="-122"/>
              </a:rPr>
              <a:t>竞聘报告</a:t>
            </a:r>
            <a:endParaRPr lang="en-US" altLang="zh-CN" sz="1800" b="1" dirty="0">
              <a:solidFill>
                <a:schemeClr val="bg1"/>
              </a:solidFill>
              <a:latin typeface="微软雅黑" pitchFamily="34" charset="-122"/>
              <a:ea typeface="微软雅黑" pitchFamily="34" charset="-122"/>
            </a:endParaRPr>
          </a:p>
          <a:p>
            <a:pPr algn="ctr" defTabSz="1017588">
              <a:defRPr/>
            </a:pPr>
            <a:r>
              <a:rPr lang="zh-CN" altLang="en-US" sz="1800" b="1" dirty="0">
                <a:solidFill>
                  <a:schemeClr val="bg1"/>
                </a:solidFill>
                <a:latin typeface="微软雅黑" pitchFamily="34" charset="-122"/>
                <a:ea typeface="微软雅黑" pitchFamily="34" charset="-122"/>
              </a:rPr>
              <a:t>提交和审核</a:t>
            </a:r>
          </a:p>
        </p:txBody>
      </p:sp>
      <p:sp>
        <p:nvSpPr>
          <p:cNvPr id="12" name="圆角矩形 11"/>
          <p:cNvSpPr/>
          <p:nvPr/>
        </p:nvSpPr>
        <p:spPr bwMode="auto">
          <a:xfrm>
            <a:off x="7182650" y="3510749"/>
            <a:ext cx="1981200" cy="685800"/>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defTabSz="1017588">
              <a:defRPr/>
            </a:pPr>
            <a:r>
              <a:rPr lang="zh-CN" altLang="en-US" sz="1800" b="1" dirty="0">
                <a:solidFill>
                  <a:schemeClr val="bg1"/>
                </a:solidFill>
                <a:latin typeface="微软雅黑" pitchFamily="34" charset="-122"/>
                <a:ea typeface="微软雅黑" pitchFamily="34" charset="-122"/>
              </a:rPr>
              <a:t>竞聘答辩</a:t>
            </a:r>
          </a:p>
        </p:txBody>
      </p:sp>
      <p:sp>
        <p:nvSpPr>
          <p:cNvPr id="13" name="圆角矩形 12"/>
          <p:cNvSpPr/>
          <p:nvPr/>
        </p:nvSpPr>
        <p:spPr bwMode="auto">
          <a:xfrm>
            <a:off x="4134650" y="3510749"/>
            <a:ext cx="1981200" cy="685800"/>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defTabSz="1017588">
              <a:defRPr/>
            </a:pPr>
            <a:r>
              <a:rPr lang="zh-CN" altLang="en-US" sz="1800" b="1" dirty="0">
                <a:solidFill>
                  <a:schemeClr val="bg1"/>
                </a:solidFill>
                <a:latin typeface="微软雅黑" pitchFamily="34" charset="-122"/>
                <a:ea typeface="微软雅黑" pitchFamily="34" charset="-122"/>
              </a:rPr>
              <a:t>胜任力测评</a:t>
            </a:r>
          </a:p>
        </p:txBody>
      </p:sp>
      <p:sp>
        <p:nvSpPr>
          <p:cNvPr id="14" name="圆角矩形 13"/>
          <p:cNvSpPr/>
          <p:nvPr/>
        </p:nvSpPr>
        <p:spPr bwMode="auto">
          <a:xfrm>
            <a:off x="1162850" y="3510749"/>
            <a:ext cx="1981200" cy="685800"/>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defTabSz="1017588">
              <a:defRPr/>
            </a:pPr>
            <a:r>
              <a:rPr lang="zh-CN" altLang="en-US" sz="1800" b="1" dirty="0">
                <a:solidFill>
                  <a:schemeClr val="bg1"/>
                </a:solidFill>
                <a:latin typeface="微软雅黑" pitchFamily="34" charset="-122"/>
                <a:ea typeface="微软雅黑" pitchFamily="34" charset="-122"/>
              </a:rPr>
              <a:t>沟通反馈</a:t>
            </a:r>
          </a:p>
        </p:txBody>
      </p:sp>
      <p:sp>
        <p:nvSpPr>
          <p:cNvPr id="15" name="圆角矩形 14"/>
          <p:cNvSpPr/>
          <p:nvPr/>
        </p:nvSpPr>
        <p:spPr bwMode="auto">
          <a:xfrm>
            <a:off x="1162850" y="4958549"/>
            <a:ext cx="1981200" cy="685800"/>
          </a:xfrm>
          <a:prstGeom prst="roundRect">
            <a:avLst/>
          </a:prstGeom>
          <a:solidFill>
            <a:srgbClr val="00B0F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defTabSz="1017588">
              <a:defRPr/>
            </a:pPr>
            <a:r>
              <a:rPr lang="zh-CN" altLang="en-US" sz="1800" b="1" dirty="0">
                <a:solidFill>
                  <a:schemeClr val="bg1"/>
                </a:solidFill>
                <a:latin typeface="微软雅黑" pitchFamily="34" charset="-122"/>
                <a:ea typeface="微软雅黑" pitchFamily="34" charset="-122"/>
              </a:rPr>
              <a:t>任用及辅导</a:t>
            </a:r>
          </a:p>
        </p:txBody>
      </p:sp>
      <p:sp>
        <p:nvSpPr>
          <p:cNvPr id="18" name="圆角矩形 17"/>
          <p:cNvSpPr/>
          <p:nvPr/>
        </p:nvSpPr>
        <p:spPr bwMode="auto">
          <a:xfrm>
            <a:off x="4134650" y="4958549"/>
            <a:ext cx="1981200" cy="685800"/>
          </a:xfrm>
          <a:prstGeom prst="roundRect">
            <a:avLst/>
          </a:prstGeom>
          <a:solidFill>
            <a:srgbClr val="00206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defTabSz="1017588">
              <a:defRPr/>
            </a:pPr>
            <a:r>
              <a:rPr lang="zh-CN" altLang="en-US" sz="1800" b="1" dirty="0">
                <a:solidFill>
                  <a:schemeClr val="bg1"/>
                </a:solidFill>
                <a:latin typeface="微软雅黑" pitchFamily="34" charset="-122"/>
                <a:ea typeface="微软雅黑" pitchFamily="34" charset="-122"/>
              </a:rPr>
              <a:t>考察</a:t>
            </a:r>
          </a:p>
        </p:txBody>
      </p:sp>
      <p:cxnSp>
        <p:nvCxnSpPr>
          <p:cNvPr id="19" name="AutoShape 16"/>
          <p:cNvCxnSpPr>
            <a:cxnSpLocks noChangeShapeType="1"/>
            <a:stCxn id="9" idx="3"/>
            <a:endCxn id="10" idx="1"/>
          </p:cNvCxnSpPr>
          <p:nvPr/>
        </p:nvCxnSpPr>
        <p:spPr bwMode="auto">
          <a:xfrm>
            <a:off x="3144050" y="2405849"/>
            <a:ext cx="990600" cy="3175"/>
          </a:xfrm>
          <a:prstGeom prst="straightConnector1">
            <a:avLst/>
          </a:prstGeom>
          <a:noFill/>
          <a:ln w="28575">
            <a:solidFill>
              <a:schemeClr val="tx1"/>
            </a:solidFill>
            <a:round/>
            <a:headEnd/>
            <a:tailEnd type="stealth" w="lg" len="lg"/>
          </a:ln>
          <a:effectLst>
            <a:outerShdw blurRad="50800" dist="38100" dir="2700000" algn="tl" rotWithShape="0">
              <a:prstClr val="black">
                <a:alpha val="40000"/>
              </a:prstClr>
            </a:outerShdw>
          </a:effectLst>
        </p:spPr>
      </p:cxnSp>
      <p:cxnSp>
        <p:nvCxnSpPr>
          <p:cNvPr id="30" name="AutoShape 16"/>
          <p:cNvCxnSpPr>
            <a:cxnSpLocks noChangeShapeType="1"/>
            <a:stCxn id="10" idx="3"/>
            <a:endCxn id="11" idx="1"/>
          </p:cNvCxnSpPr>
          <p:nvPr/>
        </p:nvCxnSpPr>
        <p:spPr bwMode="auto">
          <a:xfrm>
            <a:off x="6115850" y="2405849"/>
            <a:ext cx="1066800" cy="3175"/>
          </a:xfrm>
          <a:prstGeom prst="straightConnector1">
            <a:avLst/>
          </a:prstGeom>
          <a:noFill/>
          <a:ln w="28575">
            <a:solidFill>
              <a:schemeClr val="tx1"/>
            </a:solidFill>
            <a:round/>
            <a:headEnd/>
            <a:tailEnd type="stealth" w="lg" len="lg"/>
          </a:ln>
          <a:effectLst>
            <a:outerShdw blurRad="50800" dist="38100" dir="2700000" algn="tl" rotWithShape="0">
              <a:prstClr val="black">
                <a:alpha val="40000"/>
              </a:prstClr>
            </a:outerShdw>
          </a:effectLst>
        </p:spPr>
      </p:cxnSp>
      <p:cxnSp>
        <p:nvCxnSpPr>
          <p:cNvPr id="33" name="AutoShape 16"/>
          <p:cNvCxnSpPr>
            <a:cxnSpLocks noChangeShapeType="1"/>
            <a:stCxn id="11" idx="2"/>
            <a:endCxn id="12" idx="0"/>
          </p:cNvCxnSpPr>
          <p:nvPr/>
        </p:nvCxnSpPr>
        <p:spPr bwMode="auto">
          <a:xfrm rot="5400000">
            <a:off x="7792251" y="3129748"/>
            <a:ext cx="762000" cy="3175"/>
          </a:xfrm>
          <a:prstGeom prst="straightConnector1">
            <a:avLst/>
          </a:prstGeom>
          <a:noFill/>
          <a:ln w="28575">
            <a:solidFill>
              <a:schemeClr val="tx1"/>
            </a:solidFill>
            <a:round/>
            <a:headEnd/>
            <a:tailEnd type="stealth" w="lg" len="lg"/>
          </a:ln>
          <a:effectLst>
            <a:outerShdw blurRad="50800" dist="38100" dir="2700000" algn="tl" rotWithShape="0">
              <a:prstClr val="black">
                <a:alpha val="40000"/>
              </a:prstClr>
            </a:outerShdw>
          </a:effectLst>
        </p:spPr>
      </p:cxnSp>
      <p:cxnSp>
        <p:nvCxnSpPr>
          <p:cNvPr id="36" name="AutoShape 16"/>
          <p:cNvCxnSpPr>
            <a:cxnSpLocks noChangeShapeType="1"/>
            <a:stCxn id="12" idx="1"/>
            <a:endCxn id="13" idx="3"/>
          </p:cNvCxnSpPr>
          <p:nvPr/>
        </p:nvCxnSpPr>
        <p:spPr bwMode="auto">
          <a:xfrm rot="10800000">
            <a:off x="6115850" y="3853649"/>
            <a:ext cx="1066800" cy="3175"/>
          </a:xfrm>
          <a:prstGeom prst="straightConnector1">
            <a:avLst/>
          </a:prstGeom>
          <a:noFill/>
          <a:ln w="28575">
            <a:solidFill>
              <a:schemeClr val="tx1"/>
            </a:solidFill>
            <a:round/>
            <a:headEnd/>
            <a:tailEnd type="stealth" w="lg" len="lg"/>
          </a:ln>
          <a:effectLst>
            <a:outerShdw blurRad="50800" dist="38100" dir="2700000" algn="tl" rotWithShape="0">
              <a:prstClr val="black">
                <a:alpha val="40000"/>
              </a:prstClr>
            </a:outerShdw>
          </a:effectLst>
        </p:spPr>
      </p:cxnSp>
      <p:cxnSp>
        <p:nvCxnSpPr>
          <p:cNvPr id="41" name="AutoShape 16"/>
          <p:cNvCxnSpPr>
            <a:cxnSpLocks noChangeShapeType="1"/>
            <a:stCxn id="13" idx="1"/>
            <a:endCxn id="14" idx="3"/>
          </p:cNvCxnSpPr>
          <p:nvPr/>
        </p:nvCxnSpPr>
        <p:spPr bwMode="auto">
          <a:xfrm rot="10800000">
            <a:off x="3144050" y="3853649"/>
            <a:ext cx="990600" cy="3175"/>
          </a:xfrm>
          <a:prstGeom prst="straightConnector1">
            <a:avLst/>
          </a:prstGeom>
          <a:noFill/>
          <a:ln w="28575">
            <a:solidFill>
              <a:schemeClr val="tx1"/>
            </a:solidFill>
            <a:round/>
            <a:headEnd/>
            <a:tailEnd type="stealth" w="lg" len="lg"/>
          </a:ln>
          <a:effectLst>
            <a:outerShdw blurRad="50800" dist="38100" dir="2700000" algn="tl" rotWithShape="0">
              <a:prstClr val="black">
                <a:alpha val="40000"/>
              </a:prstClr>
            </a:outerShdw>
          </a:effectLst>
        </p:spPr>
      </p:cxnSp>
      <p:cxnSp>
        <p:nvCxnSpPr>
          <p:cNvPr id="44" name="AutoShape 16"/>
          <p:cNvCxnSpPr>
            <a:cxnSpLocks noChangeShapeType="1"/>
            <a:stCxn id="14" idx="2"/>
            <a:endCxn id="15" idx="0"/>
          </p:cNvCxnSpPr>
          <p:nvPr/>
        </p:nvCxnSpPr>
        <p:spPr bwMode="auto">
          <a:xfrm rot="5400000">
            <a:off x="1772451" y="4577548"/>
            <a:ext cx="762000" cy="3175"/>
          </a:xfrm>
          <a:prstGeom prst="straightConnector1">
            <a:avLst/>
          </a:prstGeom>
          <a:noFill/>
          <a:ln w="28575">
            <a:solidFill>
              <a:schemeClr val="tx1"/>
            </a:solidFill>
            <a:round/>
            <a:headEnd/>
            <a:tailEnd type="stealth" w="lg" len="lg"/>
          </a:ln>
          <a:effectLst>
            <a:outerShdw blurRad="50800" dist="38100" dir="2700000" algn="tl" rotWithShape="0">
              <a:prstClr val="black">
                <a:alpha val="40000"/>
              </a:prstClr>
            </a:outerShdw>
          </a:effectLst>
        </p:spPr>
      </p:cxnSp>
      <p:cxnSp>
        <p:nvCxnSpPr>
          <p:cNvPr id="47" name="AutoShape 16"/>
          <p:cNvCxnSpPr>
            <a:cxnSpLocks noChangeShapeType="1"/>
            <a:stCxn id="15" idx="3"/>
          </p:cNvCxnSpPr>
          <p:nvPr/>
        </p:nvCxnSpPr>
        <p:spPr bwMode="auto">
          <a:xfrm>
            <a:off x="3144050" y="5301449"/>
            <a:ext cx="990600" cy="3175"/>
          </a:xfrm>
          <a:prstGeom prst="straightConnector1">
            <a:avLst/>
          </a:prstGeom>
          <a:noFill/>
          <a:ln w="28575">
            <a:solidFill>
              <a:schemeClr val="tx1"/>
            </a:solidFill>
            <a:round/>
            <a:headEnd/>
            <a:tailEnd type="stealth" w="lg" len="lg"/>
          </a:ln>
          <a:effectLst>
            <a:outerShdw blurRad="50800" dist="38100" dir="2700000" algn="tl" rotWithShape="0">
              <a:prstClr val="black">
                <a:alpha val="40000"/>
              </a:prstClr>
            </a:outerShdw>
          </a:effectLst>
        </p:spPr>
      </p:cxnSp>
      <p:sp>
        <p:nvSpPr>
          <p:cNvPr id="21" name="Rectangle 2"/>
          <p:cNvSpPr>
            <a:spLocks noChangeArrowheads="1"/>
          </p:cNvSpPr>
          <p:nvPr/>
        </p:nvSpPr>
        <p:spPr bwMode="auto">
          <a:xfrm>
            <a:off x="237550" y="172113"/>
            <a:ext cx="4932969" cy="487551"/>
          </a:xfrm>
          <a:prstGeom prst="rect">
            <a:avLst/>
          </a:prstGeom>
          <a:noFill/>
          <a:ln w="9525">
            <a:noFill/>
            <a:miter lim="800000"/>
            <a:headEnd/>
            <a:tailEnd/>
          </a:ln>
        </p:spPr>
        <p:txBody>
          <a:bodyPr wrap="square" lIns="101837" tIns="50918" rIns="101837" bIns="50918">
            <a:spAutoFit/>
          </a:bodyPr>
          <a:lstStyle/>
          <a:p>
            <a:pPr>
              <a:spcBef>
                <a:spcPct val="50000"/>
              </a:spcBef>
            </a:pPr>
            <a:r>
              <a:rPr kumimoji="1" lang="zh-CN" altLang="en-US" sz="2500" dirty="0" smtClean="0">
                <a:solidFill>
                  <a:srgbClr val="FFFFFF"/>
                </a:solidFill>
                <a:latin typeface="微软雅黑" pitchFamily="34" charset="-122"/>
              </a:rPr>
              <a:t>员工职业发展通道（</a:t>
            </a:r>
            <a:r>
              <a:rPr kumimoji="1" lang="en-US" altLang="zh-CN" sz="2500" dirty="0" smtClean="0">
                <a:solidFill>
                  <a:srgbClr val="FFFFFF"/>
                </a:solidFill>
                <a:latin typeface="微软雅黑" pitchFamily="34" charset="-122"/>
              </a:rPr>
              <a:t>3/4</a:t>
            </a:r>
            <a:r>
              <a:rPr kumimoji="1" lang="zh-CN" altLang="en-US" sz="2500" dirty="0" smtClean="0">
                <a:solidFill>
                  <a:srgbClr val="FFFFFF"/>
                </a:solidFill>
                <a:latin typeface="微软雅黑" pitchFamily="34" charset="-122"/>
              </a:rPr>
              <a:t>）</a:t>
            </a:r>
            <a:endParaRPr kumimoji="1" lang="zh-CN" altLang="en-US" sz="2500" dirty="0">
              <a:solidFill>
                <a:srgbClr val="FFFFFF"/>
              </a:solidFill>
              <a:latin typeface="微软雅黑" pitchFamily="34" charset="-122"/>
            </a:endParaRPr>
          </a:p>
        </p:txBody>
      </p:sp>
      <p:sp>
        <p:nvSpPr>
          <p:cNvPr id="22" name="矩形 21"/>
          <p:cNvSpPr/>
          <p:nvPr/>
        </p:nvSpPr>
        <p:spPr>
          <a:xfrm>
            <a:off x="616987" y="1070569"/>
            <a:ext cx="5783813" cy="769441"/>
          </a:xfrm>
          <a:prstGeom prst="rect">
            <a:avLst/>
          </a:prstGeom>
        </p:spPr>
        <p:txBody>
          <a:bodyPr wrap="square">
            <a:spAutoFit/>
          </a:bodyPr>
          <a:lstStyle/>
          <a:p>
            <a:r>
              <a:rPr lang="zh-CN" altLang="en-US" sz="2400" dirty="0" smtClean="0">
                <a:solidFill>
                  <a:srgbClr val="008000"/>
                </a:solidFill>
                <a:latin typeface="微软雅黑" pitchFamily="34" charset="-122"/>
              </a:rPr>
              <a:t> 管理通道发展</a:t>
            </a:r>
            <a:r>
              <a:rPr lang="en-US" altLang="zh-CN" sz="2000" dirty="0" smtClean="0">
                <a:solidFill>
                  <a:srgbClr val="00B0F0"/>
                </a:solidFill>
                <a:latin typeface="微软雅黑" pitchFamily="34" charset="-122"/>
              </a:rPr>
              <a:t>——</a:t>
            </a:r>
            <a:r>
              <a:rPr kumimoji="1" lang="zh-CN" altLang="en-US" sz="2000" dirty="0" smtClean="0">
                <a:solidFill>
                  <a:srgbClr val="00B0F0"/>
                </a:solidFill>
                <a:latin typeface="微软雅黑" pitchFamily="34" charset="-122"/>
              </a:rPr>
              <a:t>公开竞聘流程</a:t>
            </a:r>
          </a:p>
          <a:p>
            <a:endParaRPr lang="en-US" altLang="zh-CN" sz="2000" dirty="0" smtClean="0">
              <a:solidFill>
                <a:srgbClr val="00B0F0"/>
              </a:solidFill>
              <a:latin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0-#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0-#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0-#ppt_w/2"/>
                                          </p:val>
                                        </p:tav>
                                        <p:tav tm="100000">
                                          <p:val>
                                            <p:strVal val="#ppt_x"/>
                                          </p:val>
                                        </p:tav>
                                      </p:tavLst>
                                    </p:anim>
                                    <p:anim calcmode="lin" valueType="num">
                                      <p:cBhvr additive="base">
                                        <p:cTn id="32" dur="10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1000" fill="hold"/>
                                        <p:tgtEl>
                                          <p:spTgt spid="18"/>
                                        </p:tgtEl>
                                        <p:attrNameLst>
                                          <p:attrName>ppt_x</p:attrName>
                                        </p:attrNameLst>
                                      </p:cBhvr>
                                      <p:tavLst>
                                        <p:tav tm="0">
                                          <p:val>
                                            <p:strVal val="0-#ppt_w/2"/>
                                          </p:val>
                                        </p:tav>
                                        <p:tav tm="100000">
                                          <p:val>
                                            <p:strVal val="#ppt_x"/>
                                          </p:val>
                                        </p:tav>
                                      </p:tavLst>
                                    </p:anim>
                                    <p:anim calcmode="lin" valueType="num">
                                      <p:cBhvr additive="base">
                                        <p:cTn id="36" dur="100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000" fill="hold"/>
                                        <p:tgtEl>
                                          <p:spTgt spid="19"/>
                                        </p:tgtEl>
                                        <p:attrNameLst>
                                          <p:attrName>ppt_x</p:attrName>
                                        </p:attrNameLst>
                                      </p:cBhvr>
                                      <p:tavLst>
                                        <p:tav tm="0">
                                          <p:val>
                                            <p:strVal val="0-#ppt_w/2"/>
                                          </p:val>
                                        </p:tav>
                                        <p:tav tm="100000">
                                          <p:val>
                                            <p:strVal val="#ppt_x"/>
                                          </p:val>
                                        </p:tav>
                                      </p:tavLst>
                                    </p:anim>
                                    <p:anim calcmode="lin" valueType="num">
                                      <p:cBhvr additive="base">
                                        <p:cTn id="40" dur="100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1000" fill="hold"/>
                                        <p:tgtEl>
                                          <p:spTgt spid="30"/>
                                        </p:tgtEl>
                                        <p:attrNameLst>
                                          <p:attrName>ppt_x</p:attrName>
                                        </p:attrNameLst>
                                      </p:cBhvr>
                                      <p:tavLst>
                                        <p:tav tm="0">
                                          <p:val>
                                            <p:strVal val="0-#ppt_w/2"/>
                                          </p:val>
                                        </p:tav>
                                        <p:tav tm="100000">
                                          <p:val>
                                            <p:strVal val="#ppt_x"/>
                                          </p:val>
                                        </p:tav>
                                      </p:tavLst>
                                    </p:anim>
                                    <p:anim calcmode="lin" valueType="num">
                                      <p:cBhvr additive="base">
                                        <p:cTn id="44" dur="1000" fill="hold"/>
                                        <p:tgtEl>
                                          <p:spTgt spid="30"/>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1000" fill="hold"/>
                                        <p:tgtEl>
                                          <p:spTgt spid="33"/>
                                        </p:tgtEl>
                                        <p:attrNameLst>
                                          <p:attrName>ppt_x</p:attrName>
                                        </p:attrNameLst>
                                      </p:cBhvr>
                                      <p:tavLst>
                                        <p:tav tm="0">
                                          <p:val>
                                            <p:strVal val="0-#ppt_w/2"/>
                                          </p:val>
                                        </p:tav>
                                        <p:tav tm="100000">
                                          <p:val>
                                            <p:strVal val="#ppt_x"/>
                                          </p:val>
                                        </p:tav>
                                      </p:tavLst>
                                    </p:anim>
                                    <p:anim calcmode="lin" valueType="num">
                                      <p:cBhvr additive="base">
                                        <p:cTn id="48" dur="100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1000" fill="hold"/>
                                        <p:tgtEl>
                                          <p:spTgt spid="36"/>
                                        </p:tgtEl>
                                        <p:attrNameLst>
                                          <p:attrName>ppt_x</p:attrName>
                                        </p:attrNameLst>
                                      </p:cBhvr>
                                      <p:tavLst>
                                        <p:tav tm="0">
                                          <p:val>
                                            <p:strVal val="0-#ppt_w/2"/>
                                          </p:val>
                                        </p:tav>
                                        <p:tav tm="100000">
                                          <p:val>
                                            <p:strVal val="#ppt_x"/>
                                          </p:val>
                                        </p:tav>
                                      </p:tavLst>
                                    </p:anim>
                                    <p:anim calcmode="lin" valueType="num">
                                      <p:cBhvr additive="base">
                                        <p:cTn id="52" dur="1000" fill="hold"/>
                                        <p:tgtEl>
                                          <p:spTgt spid="36"/>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1000" fill="hold"/>
                                        <p:tgtEl>
                                          <p:spTgt spid="41"/>
                                        </p:tgtEl>
                                        <p:attrNameLst>
                                          <p:attrName>ppt_x</p:attrName>
                                        </p:attrNameLst>
                                      </p:cBhvr>
                                      <p:tavLst>
                                        <p:tav tm="0">
                                          <p:val>
                                            <p:strVal val="0-#ppt_w/2"/>
                                          </p:val>
                                        </p:tav>
                                        <p:tav tm="100000">
                                          <p:val>
                                            <p:strVal val="#ppt_x"/>
                                          </p:val>
                                        </p:tav>
                                      </p:tavLst>
                                    </p:anim>
                                    <p:anim calcmode="lin" valueType="num">
                                      <p:cBhvr additive="base">
                                        <p:cTn id="56" dur="1000" fill="hold"/>
                                        <p:tgtEl>
                                          <p:spTgt spid="41"/>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1000" fill="hold"/>
                                        <p:tgtEl>
                                          <p:spTgt spid="44"/>
                                        </p:tgtEl>
                                        <p:attrNameLst>
                                          <p:attrName>ppt_x</p:attrName>
                                        </p:attrNameLst>
                                      </p:cBhvr>
                                      <p:tavLst>
                                        <p:tav tm="0">
                                          <p:val>
                                            <p:strVal val="0-#ppt_w/2"/>
                                          </p:val>
                                        </p:tav>
                                        <p:tav tm="100000">
                                          <p:val>
                                            <p:strVal val="#ppt_x"/>
                                          </p:val>
                                        </p:tav>
                                      </p:tavLst>
                                    </p:anim>
                                    <p:anim calcmode="lin" valueType="num">
                                      <p:cBhvr additive="base">
                                        <p:cTn id="60" dur="1000" fill="hold"/>
                                        <p:tgtEl>
                                          <p:spTgt spid="4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1000" fill="hold"/>
                                        <p:tgtEl>
                                          <p:spTgt spid="47"/>
                                        </p:tgtEl>
                                        <p:attrNameLst>
                                          <p:attrName>ppt_x</p:attrName>
                                        </p:attrNameLst>
                                      </p:cBhvr>
                                      <p:tavLst>
                                        <p:tav tm="0">
                                          <p:val>
                                            <p:strVal val="0-#ppt_w/2"/>
                                          </p:val>
                                        </p:tav>
                                        <p:tav tm="100000">
                                          <p:val>
                                            <p:strVal val="#ppt_x"/>
                                          </p:val>
                                        </p:tav>
                                      </p:tavLst>
                                    </p:anim>
                                    <p:anim calcmode="lin" valueType="num">
                                      <p:cBhvr additive="base">
                                        <p:cTn id="64"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18594</TotalTime>
  <Words>3961</Words>
  <Application>Microsoft Office PowerPoint</Application>
  <PresentationFormat>自定义</PresentationFormat>
  <Paragraphs>546</Paragraphs>
  <Slides>45</Slides>
  <Notes>31</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45</vt:i4>
      </vt:variant>
    </vt:vector>
  </HeadingPairs>
  <TitlesOfParts>
    <vt:vector size="49" baseType="lpstr">
      <vt:lpstr>默认设计模板</vt:lpstr>
      <vt:lpstr>1_默认设计模板</vt:lpstr>
      <vt:lpstr>工作表</vt:lpstr>
      <vt:lpstr>Worksheet</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什么是绩效管理?（1/1）</vt:lpstr>
      <vt:lpstr>幻灯片 13</vt:lpstr>
      <vt:lpstr>幻灯片 14</vt:lpstr>
      <vt:lpstr>幻灯片 15</vt:lpstr>
      <vt:lpstr>幻灯片 16</vt:lpstr>
      <vt:lpstr>幻灯片 17</vt:lpstr>
      <vt:lpstr>·</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李峰</dc:creator>
  <cp:lastModifiedBy>宇通客车培训邮箱</cp:lastModifiedBy>
  <cp:revision>2162</cp:revision>
  <cp:lastPrinted>1601-01-01T00:00:00Z</cp:lastPrinted>
  <dcterms:created xsi:type="dcterms:W3CDTF">1601-01-01T00:00:00Z</dcterms:created>
  <dcterms:modified xsi:type="dcterms:W3CDTF">2017-08-29T04:33:03Z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